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5123" r:id="rId1"/>
  </p:sldMasterIdLst>
  <p:notesMasterIdLst>
    <p:notesMasterId r:id="rId44"/>
  </p:notesMasterIdLst>
  <p:sldIdLst>
    <p:sldId id="256" r:id="rId2"/>
    <p:sldId id="394" r:id="rId3"/>
    <p:sldId id="396" r:id="rId4"/>
    <p:sldId id="395" r:id="rId5"/>
    <p:sldId id="354" r:id="rId6"/>
    <p:sldId id="415" r:id="rId7"/>
    <p:sldId id="416" r:id="rId8"/>
    <p:sldId id="417" r:id="rId9"/>
    <p:sldId id="419" r:id="rId10"/>
    <p:sldId id="418" r:id="rId11"/>
    <p:sldId id="398" r:id="rId12"/>
    <p:sldId id="355" r:id="rId13"/>
    <p:sldId id="356" r:id="rId14"/>
    <p:sldId id="357" r:id="rId15"/>
    <p:sldId id="358" r:id="rId16"/>
    <p:sldId id="359" r:id="rId17"/>
    <p:sldId id="360" r:id="rId18"/>
    <p:sldId id="361" r:id="rId19"/>
    <p:sldId id="365" r:id="rId20"/>
    <p:sldId id="366" r:id="rId21"/>
    <p:sldId id="363" r:id="rId22"/>
    <p:sldId id="367" r:id="rId23"/>
    <p:sldId id="368" r:id="rId24"/>
    <p:sldId id="369" r:id="rId25"/>
    <p:sldId id="370" r:id="rId26"/>
    <p:sldId id="399" r:id="rId27"/>
    <p:sldId id="374" r:id="rId28"/>
    <p:sldId id="375" r:id="rId29"/>
    <p:sldId id="377" r:id="rId30"/>
    <p:sldId id="372" r:id="rId31"/>
    <p:sldId id="371" r:id="rId32"/>
    <p:sldId id="379" r:id="rId33"/>
    <p:sldId id="380" r:id="rId34"/>
    <p:sldId id="420" r:id="rId35"/>
    <p:sldId id="376" r:id="rId36"/>
    <p:sldId id="378" r:id="rId37"/>
    <p:sldId id="401" r:id="rId38"/>
    <p:sldId id="382" r:id="rId39"/>
    <p:sldId id="412" r:id="rId40"/>
    <p:sldId id="413" r:id="rId41"/>
    <p:sldId id="333" r:id="rId42"/>
    <p:sldId id="334" r:id="rId43"/>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 xmlns:p15="http://schemas.microsoft.com/office/powerpoint/2012/main">
        <p15:guide id="1" orient="horz" pos="1355">
          <p15:clr>
            <a:srgbClr val="A4A3A4"/>
          </p15:clr>
        </p15:guide>
        <p15:guide id="2" orient="horz" pos="3389">
          <p15:clr>
            <a:srgbClr val="A4A3A4"/>
          </p15:clr>
        </p15:guide>
        <p15:guide id="3" orient="horz" pos="2420">
          <p15:clr>
            <a:srgbClr val="A4A3A4"/>
          </p15:clr>
        </p15:guide>
        <p15:guide id="4" orient="horz" pos="3827">
          <p15:clr>
            <a:srgbClr val="A4A3A4"/>
          </p15:clr>
        </p15:guide>
        <p15:guide id="5" pos="4014">
          <p15:clr>
            <a:srgbClr val="A4A3A4"/>
          </p15:clr>
        </p15:guide>
        <p15:guide id="6" pos="2922">
          <p15:clr>
            <a:srgbClr val="A4A3A4"/>
          </p15:clr>
        </p15:guide>
        <p15:guide id="7" pos="1308">
          <p15:clr>
            <a:srgbClr val="A4A3A4"/>
          </p15:clr>
        </p15:guide>
      </p15:sldGuideLst>
    </p:ext>
    <p:ext uri="{2D200454-40CA-4A62-9FC3-DE9A4176ACB9}">
      <p15:notesGuideLst xmlns=""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DB621"/>
    <a:srgbClr val="4BACC6"/>
    <a:srgbClr val="FF0066"/>
    <a:srgbClr val="008A9B"/>
    <a:srgbClr val="FF99CC"/>
    <a:srgbClr val="FFFFCC"/>
    <a:srgbClr val="58585A"/>
    <a:srgbClr val="47AD66"/>
    <a:srgbClr val="F8B1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56" autoAdjust="0"/>
    <p:restoredTop sz="94598" autoAdjust="0"/>
  </p:normalViewPr>
  <p:slideViewPr>
    <p:cSldViewPr snapToGrid="0">
      <p:cViewPr varScale="1">
        <p:scale>
          <a:sx n="113" d="100"/>
          <a:sy n="113" d="100"/>
        </p:scale>
        <p:origin x="-930" y="-102"/>
      </p:cViewPr>
      <p:guideLst>
        <p:guide orient="horz" pos="1355"/>
        <p:guide orient="horz" pos="3389"/>
        <p:guide orient="horz" pos="2420"/>
        <p:guide orient="horz" pos="3827"/>
        <p:guide pos="4014"/>
        <p:guide pos="2922"/>
        <p:guide pos="1308"/>
      </p:guideLst>
    </p:cSldViewPr>
  </p:slideViewPr>
  <p:outlineViewPr>
    <p:cViewPr>
      <p:scale>
        <a:sx n="33" d="100"/>
        <a:sy n="33" d="100"/>
      </p:scale>
      <p:origin x="0" y="576"/>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57" d="100"/>
          <a:sy n="57" d="100"/>
        </p:scale>
        <p:origin x="283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fr-F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cs typeface="Arial" charset="0"/>
              </a:defRPr>
            </a:lvl1pPr>
          </a:lstStyle>
          <a:p>
            <a:pPr>
              <a:defRPr/>
            </a:pPr>
            <a:fld id="{C6F6B046-2E05-4040-B3F2-87FD22D2BC3E}" type="datetimeFigureOut">
              <a:rPr lang="fr-FR"/>
              <a:pPr>
                <a:defRPr/>
              </a:pPr>
              <a:t>26/07/2019</a:t>
            </a:fld>
            <a:endParaRPr lang="fr-F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fr-FR"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fr-FR"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fr-F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cs typeface="Arial" charset="0"/>
              </a:defRPr>
            </a:lvl1pPr>
          </a:lstStyle>
          <a:p>
            <a:pPr>
              <a:defRPr/>
            </a:pPr>
            <a:fld id="{4EF89647-197C-4B09-A1A6-C3731CBEFE71}" type="slidenum">
              <a:rPr lang="fr-FR"/>
              <a:pPr>
                <a:defRPr/>
              </a:pPr>
              <a:t>‹N°›</a:t>
            </a:fld>
            <a:endParaRPr lang="fr-FR"/>
          </a:p>
        </p:txBody>
      </p:sp>
    </p:spTree>
    <p:extLst>
      <p:ext uri="{BB962C8B-B14F-4D97-AF65-F5344CB8AC3E}">
        <p14:creationId xmlns:p14="http://schemas.microsoft.com/office/powerpoint/2010/main" val="19645667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re de présentation">
    <p:spTree>
      <p:nvGrpSpPr>
        <p:cNvPr id="1" name=""/>
        <p:cNvGrpSpPr/>
        <p:nvPr/>
      </p:nvGrpSpPr>
      <p:grpSpPr>
        <a:xfrm>
          <a:off x="0" y="0"/>
          <a:ext cx="0" cy="0"/>
          <a:chOff x="0" y="0"/>
          <a:chExt cx="0" cy="0"/>
        </a:xfrm>
      </p:grpSpPr>
      <p:sp>
        <p:nvSpPr>
          <p:cNvPr id="2" name="Title 1"/>
          <p:cNvSpPr>
            <a:spLocks noGrp="1"/>
          </p:cNvSpPr>
          <p:nvPr>
            <p:ph type="title"/>
          </p:nvPr>
        </p:nvSpPr>
        <p:spPr>
          <a:xfrm>
            <a:off x="3327400" y="5064125"/>
            <a:ext cx="5645150" cy="1325563"/>
          </a:xfrm>
          <a:prstGeom prst="rect">
            <a:avLst/>
          </a:prstGeom>
        </p:spPr>
        <p:txBody>
          <a:bodyPr/>
          <a:lstStyle>
            <a:lvl1pPr>
              <a:defRPr sz="3600" baseline="0">
                <a:solidFill>
                  <a:schemeClr val="tx2"/>
                </a:solidFill>
              </a:defRPr>
            </a:lvl1pPr>
          </a:lstStyle>
          <a:p>
            <a:endParaRPr lang="fr-FR" noProof="0" dirty="0"/>
          </a:p>
        </p:txBody>
      </p:sp>
    </p:spTree>
    <p:extLst>
      <p:ext uri="{BB962C8B-B14F-4D97-AF65-F5344CB8AC3E}">
        <p14:creationId xmlns:p14="http://schemas.microsoft.com/office/powerpoint/2010/main" val="30645131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xte à plusieurs niveau">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720000" y="1440000"/>
            <a:ext cx="7560000" cy="4320000"/>
          </a:xfrm>
          <a:prstGeom prst="rect">
            <a:avLst/>
          </a:prstGeom>
        </p:spPr>
        <p:txBody>
          <a:bodyPr/>
          <a:lstStyle>
            <a:lvl1pPr marL="285750" indent="-285750">
              <a:buFont typeface="Wingdings" panose="05000000000000000000" pitchFamily="2" charset="2"/>
              <a:buChar char="q"/>
              <a:defRPr sz="1800" b="0">
                <a:solidFill>
                  <a:schemeClr val="accent1"/>
                </a:solidFill>
                <a:latin typeface="Arial" pitchFamily="34" charset="0"/>
                <a:cs typeface="Arial" pitchFamily="34" charset="0"/>
              </a:defRPr>
            </a:lvl1pPr>
            <a:lvl2pPr marL="628650" indent="-171450">
              <a:buFont typeface="Arial" pitchFamily="34" charset="0"/>
              <a:buChar char="•"/>
              <a:defRPr sz="1600" baseline="0">
                <a:solidFill>
                  <a:schemeClr val="tx1"/>
                </a:solidFill>
                <a:latin typeface="Arial" pitchFamily="34" charset="0"/>
                <a:cs typeface="Arial" pitchFamily="34" charset="0"/>
              </a:defRPr>
            </a:lvl2pPr>
            <a:lvl3pPr marL="1085850" indent="-171450">
              <a:buFont typeface="Calibri" pitchFamily="34" charset="0"/>
              <a:buChar char="-"/>
              <a:defRPr sz="1600">
                <a:solidFill>
                  <a:schemeClr val="accent3"/>
                </a:solidFill>
                <a:latin typeface="Arial" pitchFamily="34" charset="0"/>
                <a:cs typeface="Arial" pitchFamily="34" charset="0"/>
              </a:defRPr>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noProof="0" dirty="0" smtClean="0"/>
              <a:t>Click to </a:t>
            </a:r>
            <a:r>
              <a:rPr lang="fr-FR" noProof="0" dirty="0" err="1" smtClean="0"/>
              <a:t>edit</a:t>
            </a:r>
            <a:r>
              <a:rPr lang="fr-FR" noProof="0" dirty="0" smtClean="0"/>
              <a:t> Master </a:t>
            </a:r>
            <a:r>
              <a:rPr lang="fr-FR" noProof="0" dirty="0" err="1" smtClean="0"/>
              <a:t>text</a:t>
            </a:r>
            <a:r>
              <a:rPr lang="fr-FR" noProof="0" dirty="0" smtClean="0"/>
              <a:t> styles</a:t>
            </a:r>
          </a:p>
          <a:p>
            <a:pPr lvl="1"/>
            <a:r>
              <a:rPr lang="fr-FR" noProof="0" dirty="0" smtClean="0"/>
              <a:t>Second </a:t>
            </a:r>
            <a:r>
              <a:rPr lang="fr-FR" noProof="0" dirty="0" err="1" smtClean="0"/>
              <a:t>level</a:t>
            </a:r>
            <a:endParaRPr lang="fr-FR" noProof="0" dirty="0" smtClean="0"/>
          </a:p>
          <a:p>
            <a:pPr lvl="2"/>
            <a:r>
              <a:rPr lang="fr-FR" noProof="0" dirty="0" err="1" smtClean="0"/>
              <a:t>Third</a:t>
            </a:r>
            <a:r>
              <a:rPr lang="fr-FR" noProof="0" dirty="0" smtClean="0"/>
              <a:t> </a:t>
            </a:r>
            <a:r>
              <a:rPr lang="fr-FR" noProof="0" dirty="0" err="1" smtClean="0"/>
              <a:t>level</a:t>
            </a:r>
            <a:endParaRPr lang="fr-FR" noProof="0" dirty="0" smtClean="0"/>
          </a:p>
        </p:txBody>
      </p:sp>
      <p:sp>
        <p:nvSpPr>
          <p:cNvPr id="7" name="Title 6"/>
          <p:cNvSpPr>
            <a:spLocks noGrp="1"/>
          </p:cNvSpPr>
          <p:nvPr>
            <p:ph type="title"/>
          </p:nvPr>
        </p:nvSpPr>
        <p:spPr>
          <a:xfrm>
            <a:off x="273600" y="468000"/>
            <a:ext cx="7560000" cy="394642"/>
          </a:xfrm>
          <a:prstGeom prst="rect">
            <a:avLst/>
          </a:prstGeom>
        </p:spPr>
        <p:txBody>
          <a:bodyPr/>
          <a:lstStyle>
            <a:lvl1pPr algn="l">
              <a:defRPr sz="1800">
                <a:solidFill>
                  <a:schemeClr val="accent1"/>
                </a:solidFill>
                <a:latin typeface="Arial" pitchFamily="34" charset="0"/>
                <a:cs typeface="Arial" pitchFamily="34" charset="0"/>
              </a:defRPr>
            </a:lvl1pPr>
          </a:lstStyle>
          <a:p>
            <a:r>
              <a:rPr lang="en-US" dirty="0" smtClean="0"/>
              <a:t>Click to edit Master title style</a:t>
            </a:r>
            <a:endParaRPr lang="fr-FR" dirty="0"/>
          </a:p>
        </p:txBody>
      </p:sp>
      <p:sp>
        <p:nvSpPr>
          <p:cNvPr id="10" name="Text Placeholder 9"/>
          <p:cNvSpPr>
            <a:spLocks noGrp="1"/>
          </p:cNvSpPr>
          <p:nvPr>
            <p:ph type="body" sz="quarter" idx="10"/>
          </p:nvPr>
        </p:nvSpPr>
        <p:spPr>
          <a:xfrm>
            <a:off x="273600" y="982800"/>
            <a:ext cx="7560000" cy="448394"/>
          </a:xfrm>
          <a:prstGeom prst="rect">
            <a:avLst/>
          </a:prstGeom>
        </p:spPr>
        <p:txBody>
          <a:bodyPr/>
          <a:lstStyle>
            <a:lvl1pPr>
              <a:defRPr b="0">
                <a:solidFill>
                  <a:srgbClr val="58585A"/>
                </a:solidFill>
              </a:defRPr>
            </a:lvl1pPr>
          </a:lstStyle>
          <a:p>
            <a:pPr lvl="0"/>
            <a:r>
              <a:rPr lang="en-US" dirty="0" smtClean="0"/>
              <a:t>Click to edit </a:t>
            </a:r>
            <a:r>
              <a:rPr lang="fr-FR" noProof="0" dirty="0" smtClean="0"/>
              <a:t>Master</a:t>
            </a:r>
            <a:r>
              <a:rPr lang="en-US" dirty="0" smtClean="0"/>
              <a:t> text styles</a:t>
            </a:r>
          </a:p>
        </p:txBody>
      </p:sp>
    </p:spTree>
    <p:extLst>
      <p:ext uri="{BB962C8B-B14F-4D97-AF65-F5344CB8AC3E}">
        <p14:creationId xmlns:p14="http://schemas.microsoft.com/office/powerpoint/2010/main" val="320006762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re+sous-titre">
    <p:spTree>
      <p:nvGrpSpPr>
        <p:cNvPr id="1" name=""/>
        <p:cNvGrpSpPr/>
        <p:nvPr/>
      </p:nvGrpSpPr>
      <p:grpSpPr>
        <a:xfrm>
          <a:off x="0" y="0"/>
          <a:ext cx="0" cy="0"/>
          <a:chOff x="0" y="0"/>
          <a:chExt cx="0" cy="0"/>
        </a:xfrm>
      </p:grpSpPr>
      <p:sp>
        <p:nvSpPr>
          <p:cNvPr id="7" name="Title 6"/>
          <p:cNvSpPr>
            <a:spLocks noGrp="1"/>
          </p:cNvSpPr>
          <p:nvPr>
            <p:ph type="title"/>
          </p:nvPr>
        </p:nvSpPr>
        <p:spPr>
          <a:xfrm>
            <a:off x="273600" y="468000"/>
            <a:ext cx="7560000" cy="394642"/>
          </a:xfrm>
          <a:prstGeom prst="rect">
            <a:avLst/>
          </a:prstGeom>
        </p:spPr>
        <p:txBody>
          <a:bodyPr/>
          <a:lstStyle>
            <a:lvl1pPr algn="l">
              <a:defRPr sz="1800">
                <a:solidFill>
                  <a:schemeClr val="accent1"/>
                </a:solidFill>
                <a:latin typeface="Arial" pitchFamily="34" charset="0"/>
                <a:cs typeface="Arial" pitchFamily="34" charset="0"/>
              </a:defRPr>
            </a:lvl1pPr>
          </a:lstStyle>
          <a:p>
            <a:r>
              <a:rPr lang="en-US" dirty="0" smtClean="0"/>
              <a:t>Click to edit Master title style</a:t>
            </a:r>
            <a:endParaRPr lang="fr-FR" dirty="0"/>
          </a:p>
        </p:txBody>
      </p:sp>
      <p:sp>
        <p:nvSpPr>
          <p:cNvPr id="10" name="Text Placeholder 9"/>
          <p:cNvSpPr>
            <a:spLocks noGrp="1"/>
          </p:cNvSpPr>
          <p:nvPr>
            <p:ph type="body" sz="quarter" idx="10"/>
          </p:nvPr>
        </p:nvSpPr>
        <p:spPr>
          <a:xfrm>
            <a:off x="273600" y="982800"/>
            <a:ext cx="7560000" cy="448394"/>
          </a:xfrm>
          <a:prstGeom prst="rect">
            <a:avLst/>
          </a:prstGeom>
        </p:spPr>
        <p:txBody>
          <a:bodyPr/>
          <a:lstStyle>
            <a:lvl1pPr>
              <a:defRPr b="0">
                <a:solidFill>
                  <a:srgbClr val="58585A"/>
                </a:solidFill>
              </a:defRPr>
            </a:lvl1pPr>
          </a:lstStyle>
          <a:p>
            <a:pPr lvl="0"/>
            <a:r>
              <a:rPr lang="en-US" dirty="0" smtClean="0"/>
              <a:t>Click to edit </a:t>
            </a:r>
            <a:r>
              <a:rPr lang="fr-FR" noProof="0" dirty="0" smtClean="0"/>
              <a:t>Master</a:t>
            </a:r>
            <a:r>
              <a:rPr lang="en-US" dirty="0" smtClean="0"/>
              <a:t> text styles</a:t>
            </a:r>
          </a:p>
        </p:txBody>
      </p:sp>
    </p:spTree>
    <p:extLst>
      <p:ext uri="{BB962C8B-B14F-4D97-AF65-F5344CB8AC3E}">
        <p14:creationId xmlns:p14="http://schemas.microsoft.com/office/powerpoint/2010/main" val="354769877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mage et textes point par point">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273600" y="1551352"/>
            <a:ext cx="5317200" cy="3960000"/>
          </a:xfrm>
          <a:prstGeom prst="rect">
            <a:avLst/>
          </a:prstGeom>
        </p:spPr>
        <p:txBody>
          <a:bodyPr/>
          <a:lstStyle>
            <a:lvl1pPr marL="0" indent="0">
              <a:buNone/>
              <a:defRPr sz="3200">
                <a:solidFill>
                  <a:schemeClr val="accent4"/>
                </a:solidFill>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fr-FR" noProof="0" dirty="0" smtClean="0"/>
              <a:t>Click </a:t>
            </a:r>
            <a:r>
              <a:rPr lang="fr-FR" noProof="0" dirty="0" err="1" smtClean="0"/>
              <a:t>icon</a:t>
            </a:r>
            <a:r>
              <a:rPr lang="fr-FR" noProof="0" dirty="0" smtClean="0"/>
              <a:t> to </a:t>
            </a:r>
            <a:r>
              <a:rPr lang="fr-FR" noProof="0" dirty="0" err="1" smtClean="0"/>
              <a:t>add</a:t>
            </a:r>
            <a:r>
              <a:rPr lang="fr-FR" noProof="0" dirty="0" smtClean="0"/>
              <a:t> </a:t>
            </a:r>
            <a:r>
              <a:rPr lang="fr-FR" noProof="0" dirty="0" err="1" smtClean="0"/>
              <a:t>picture</a:t>
            </a:r>
            <a:endParaRPr lang="fr-FR" noProof="0" dirty="0" smtClean="0"/>
          </a:p>
        </p:txBody>
      </p:sp>
      <p:sp>
        <p:nvSpPr>
          <p:cNvPr id="4" name="Text Placeholder 3"/>
          <p:cNvSpPr>
            <a:spLocks noGrp="1"/>
          </p:cNvSpPr>
          <p:nvPr>
            <p:ph type="body" sz="half" idx="2"/>
          </p:nvPr>
        </p:nvSpPr>
        <p:spPr>
          <a:xfrm>
            <a:off x="5816600" y="1440000"/>
            <a:ext cx="3225800" cy="720000"/>
          </a:xfrm>
          <a:prstGeom prst="rect">
            <a:avLst/>
          </a:prstGeom>
        </p:spPr>
        <p:txBody>
          <a:bodyPr/>
          <a:lstStyle>
            <a:lvl1pPr marL="144000" indent="-144000">
              <a:buClr>
                <a:schemeClr val="tx1"/>
              </a:buClr>
              <a:buFont typeface="Arial" pitchFamily="34" charset="0"/>
              <a:buChar char="•"/>
              <a:defRPr sz="1600" b="0">
                <a:solidFill>
                  <a:schemeClr val="tx1"/>
                </a:solidFill>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dirty="0" smtClean="0"/>
              <a:t>Click to edit Master text styles</a:t>
            </a:r>
          </a:p>
        </p:txBody>
      </p:sp>
      <p:sp>
        <p:nvSpPr>
          <p:cNvPr id="8" name="Text Placeholder 9"/>
          <p:cNvSpPr>
            <a:spLocks noGrp="1"/>
          </p:cNvSpPr>
          <p:nvPr>
            <p:ph type="body" sz="quarter" idx="10"/>
          </p:nvPr>
        </p:nvSpPr>
        <p:spPr>
          <a:xfrm>
            <a:off x="273600" y="982800"/>
            <a:ext cx="7560000" cy="448394"/>
          </a:xfrm>
          <a:prstGeom prst="rect">
            <a:avLst/>
          </a:prstGeom>
        </p:spPr>
        <p:txBody>
          <a:bodyPr/>
          <a:lstStyle>
            <a:lvl1pPr>
              <a:defRPr b="0">
                <a:solidFill>
                  <a:schemeClr val="tx1"/>
                </a:solidFill>
              </a:defRPr>
            </a:lvl1pPr>
          </a:lstStyle>
          <a:p>
            <a:pPr lvl="0"/>
            <a:r>
              <a:rPr lang="en-US" dirty="0" smtClean="0"/>
              <a:t>Click to edit Master text styles</a:t>
            </a:r>
          </a:p>
        </p:txBody>
      </p:sp>
      <p:sp>
        <p:nvSpPr>
          <p:cNvPr id="6" name="Title 6"/>
          <p:cNvSpPr>
            <a:spLocks noGrp="1"/>
          </p:cNvSpPr>
          <p:nvPr>
            <p:ph type="title"/>
          </p:nvPr>
        </p:nvSpPr>
        <p:spPr>
          <a:xfrm>
            <a:off x="273600" y="468000"/>
            <a:ext cx="7560000" cy="394642"/>
          </a:xfrm>
          <a:prstGeom prst="rect">
            <a:avLst/>
          </a:prstGeom>
        </p:spPr>
        <p:txBody>
          <a:bodyPr/>
          <a:lstStyle>
            <a:lvl1pPr algn="l">
              <a:defRPr sz="1800">
                <a:solidFill>
                  <a:schemeClr val="accent1"/>
                </a:solidFill>
                <a:latin typeface="Arial" pitchFamily="34" charset="0"/>
                <a:cs typeface="Arial" pitchFamily="34" charset="0"/>
              </a:defRPr>
            </a:lvl1pPr>
          </a:lstStyle>
          <a:p>
            <a:r>
              <a:rPr lang="en-US" dirty="0" smtClean="0"/>
              <a:t>Click to edit Master title style</a:t>
            </a:r>
            <a:endParaRPr lang="fr-FR" dirty="0"/>
          </a:p>
        </p:txBody>
      </p:sp>
    </p:spTree>
    <p:extLst>
      <p:ext uri="{BB962C8B-B14F-4D97-AF65-F5344CB8AC3E}">
        <p14:creationId xmlns:p14="http://schemas.microsoft.com/office/powerpoint/2010/main" val="68744529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re seulement ">
    <p:spTree>
      <p:nvGrpSpPr>
        <p:cNvPr id="1" name=""/>
        <p:cNvGrpSpPr/>
        <p:nvPr/>
      </p:nvGrpSpPr>
      <p:grpSpPr>
        <a:xfrm>
          <a:off x="0" y="0"/>
          <a:ext cx="0" cy="0"/>
          <a:chOff x="0" y="0"/>
          <a:chExt cx="0" cy="0"/>
        </a:xfrm>
      </p:grpSpPr>
      <p:sp>
        <p:nvSpPr>
          <p:cNvPr id="7" name="Title 6"/>
          <p:cNvSpPr>
            <a:spLocks noGrp="1"/>
          </p:cNvSpPr>
          <p:nvPr>
            <p:ph type="title"/>
          </p:nvPr>
        </p:nvSpPr>
        <p:spPr>
          <a:xfrm>
            <a:off x="273600" y="468000"/>
            <a:ext cx="7560000" cy="394642"/>
          </a:xfrm>
          <a:prstGeom prst="rect">
            <a:avLst/>
          </a:prstGeom>
        </p:spPr>
        <p:txBody>
          <a:bodyPr/>
          <a:lstStyle>
            <a:lvl1pPr algn="l">
              <a:defRPr sz="1800">
                <a:solidFill>
                  <a:schemeClr val="accent1"/>
                </a:solidFill>
                <a:latin typeface="Arial" pitchFamily="34" charset="0"/>
                <a:cs typeface="Arial" pitchFamily="34" charset="0"/>
              </a:defRPr>
            </a:lvl1pPr>
          </a:lstStyle>
          <a:p>
            <a:r>
              <a:rPr lang="fr-FR" noProof="0" dirty="0" smtClean="0"/>
              <a:t>Click to </a:t>
            </a:r>
            <a:r>
              <a:rPr lang="fr-FR" noProof="0" dirty="0" err="1" smtClean="0"/>
              <a:t>edit</a:t>
            </a:r>
            <a:r>
              <a:rPr lang="fr-FR" noProof="0" dirty="0" smtClean="0"/>
              <a:t> Master </a:t>
            </a:r>
            <a:r>
              <a:rPr lang="fr-FR" noProof="0" dirty="0" err="1" smtClean="0"/>
              <a:t>title</a:t>
            </a:r>
            <a:r>
              <a:rPr lang="fr-FR" noProof="0" dirty="0" smtClean="0"/>
              <a:t> style</a:t>
            </a:r>
            <a:endParaRPr lang="fr-FR" noProof="0" dirty="0"/>
          </a:p>
        </p:txBody>
      </p:sp>
    </p:spTree>
    <p:extLst>
      <p:ext uri="{BB962C8B-B14F-4D97-AF65-F5344CB8AC3E}">
        <p14:creationId xmlns:p14="http://schemas.microsoft.com/office/powerpoint/2010/main" val="225901393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cxnSp>
        <p:nvCxnSpPr>
          <p:cNvPr id="8" name="Straight Connector 7"/>
          <p:cNvCxnSpPr/>
          <p:nvPr/>
        </p:nvCxnSpPr>
        <p:spPr>
          <a:xfrm>
            <a:off x="285750" y="895350"/>
            <a:ext cx="8715375" cy="0"/>
          </a:xfrm>
          <a:prstGeom prst="line">
            <a:avLst/>
          </a:prstGeom>
          <a:ln w="19050">
            <a:solidFill>
              <a:schemeClr val="accent6"/>
            </a:solidFill>
          </a:ln>
        </p:spPr>
        <p:style>
          <a:lnRef idx="1">
            <a:schemeClr val="dk1"/>
          </a:lnRef>
          <a:fillRef idx="0">
            <a:schemeClr val="dk1"/>
          </a:fillRef>
          <a:effectRef idx="0">
            <a:schemeClr val="dk1"/>
          </a:effectRef>
          <a:fontRef idx="minor">
            <a:schemeClr val="tx1"/>
          </a:fontRef>
        </p:style>
      </p:cxnSp>
      <p:sp>
        <p:nvSpPr>
          <p:cNvPr id="9" name="TextBox 8"/>
          <p:cNvSpPr txBox="1"/>
          <p:nvPr/>
        </p:nvSpPr>
        <p:spPr>
          <a:xfrm>
            <a:off x="0" y="6611938"/>
            <a:ext cx="8599488" cy="307975"/>
          </a:xfrm>
          <a:prstGeom prst="rect">
            <a:avLst/>
          </a:prstGeom>
          <a:noFill/>
        </p:spPr>
        <p:txBody>
          <a:bodyPr>
            <a:spAutoFit/>
          </a:bodyPr>
          <a:lstStyle/>
          <a:p>
            <a:pPr fontAlgn="auto">
              <a:spcBef>
                <a:spcPts val="0"/>
              </a:spcBef>
              <a:spcAft>
                <a:spcPts val="0"/>
              </a:spcAft>
              <a:tabLst>
                <a:tab pos="8339138" algn="r"/>
              </a:tabLst>
              <a:defRPr/>
            </a:pPr>
            <a:r>
              <a:rPr lang="en-US" sz="700" dirty="0">
                <a:solidFill>
                  <a:srgbClr val="58585A"/>
                </a:solidFill>
                <a:latin typeface="Arial" pitchFamily="34" charset="0"/>
                <a:cs typeface="Arial" pitchFamily="34" charset="0"/>
              </a:rPr>
              <a:t>© copyright </a:t>
            </a:r>
            <a:r>
              <a:rPr lang="en-US" sz="700" dirty="0" smtClean="0">
                <a:solidFill>
                  <a:srgbClr val="58585A"/>
                </a:solidFill>
                <a:latin typeface="Arial" pitchFamily="34" charset="0"/>
                <a:cs typeface="Arial" pitchFamily="34" charset="0"/>
              </a:rPr>
              <a:t>2017 CFE-CGC</a:t>
            </a:r>
            <a:r>
              <a:rPr lang="en-US" sz="700" dirty="0">
                <a:solidFill>
                  <a:srgbClr val="58585A"/>
                </a:solidFill>
                <a:latin typeface="Arial" pitchFamily="34" charset="0"/>
                <a:cs typeface="Arial" pitchFamily="34" charset="0"/>
              </a:rPr>
              <a:t>	</a:t>
            </a:r>
          </a:p>
          <a:p>
            <a:pPr fontAlgn="auto">
              <a:spcBef>
                <a:spcPts val="0"/>
              </a:spcBef>
              <a:spcAft>
                <a:spcPts val="0"/>
              </a:spcAft>
              <a:defRPr/>
            </a:pPr>
            <a:endParaRPr lang="en-US" sz="700" dirty="0">
              <a:solidFill>
                <a:srgbClr val="58585A"/>
              </a:solidFill>
              <a:latin typeface="Calibri"/>
            </a:endParaRPr>
          </a:p>
        </p:txBody>
      </p:sp>
      <p:sp>
        <p:nvSpPr>
          <p:cNvPr id="10" name="Rectangle 4"/>
          <p:cNvSpPr>
            <a:spLocks noChangeArrowheads="1"/>
          </p:cNvSpPr>
          <p:nvPr/>
        </p:nvSpPr>
        <p:spPr bwMode="auto">
          <a:xfrm>
            <a:off x="8804275" y="6613525"/>
            <a:ext cx="339725" cy="244475"/>
          </a:xfrm>
          <a:prstGeom prst="rect">
            <a:avLst/>
          </a:prstGeom>
          <a:noFill/>
          <a:ln w="9525">
            <a:noFill/>
            <a:miter lim="800000"/>
            <a:headEnd/>
            <a:tailEnd/>
          </a:ln>
          <a:effectLst/>
        </p:spPr>
        <p:txBody>
          <a:bodyPr wrap="none">
            <a:spAutoFit/>
          </a:bodyPr>
          <a:lstStyle/>
          <a:p>
            <a:pPr fontAlgn="auto">
              <a:spcBef>
                <a:spcPts val="0"/>
              </a:spcBef>
              <a:spcAft>
                <a:spcPts val="0"/>
              </a:spcAft>
              <a:defRPr/>
            </a:pPr>
            <a:fld id="{94BC07F6-8250-4844-A512-40C0FEC20D79}" type="slidenum">
              <a:rPr lang="en-US" sz="1000" b="1">
                <a:solidFill>
                  <a:srgbClr val="58585A"/>
                </a:solidFill>
                <a:latin typeface="Arial" pitchFamily="34" charset="0"/>
                <a:cs typeface="Arial" pitchFamily="34" charset="0"/>
              </a:rPr>
              <a:pPr fontAlgn="auto">
                <a:spcBef>
                  <a:spcPts val="0"/>
                </a:spcBef>
                <a:spcAft>
                  <a:spcPts val="0"/>
                </a:spcAft>
                <a:defRPr/>
              </a:pPr>
              <a:t>‹N°›</a:t>
            </a:fld>
            <a:endParaRPr lang="en-US" sz="1000" b="1" dirty="0">
              <a:solidFill>
                <a:srgbClr val="58585A"/>
              </a:solidFill>
              <a:latin typeface="Arial" pitchFamily="34" charset="0"/>
              <a:cs typeface="Arial" pitchFamily="34" charset="0"/>
            </a:endParaRPr>
          </a:p>
        </p:txBody>
      </p:sp>
      <p:pic>
        <p:nvPicPr>
          <p:cNvPr id="6" name="Image 4"/>
          <p:cNvPicPr/>
          <p:nvPr userDrawn="1"/>
        </p:nvPicPr>
        <p:blipFill>
          <a:blip r:embed="rId7" cstate="print">
            <a:extLst>
              <a:ext uri="{28A0092B-C50C-407E-A947-70E740481C1C}">
                <a14:useLocalDpi xmlns:a14="http://schemas.microsoft.com/office/drawing/2010/main" val="0"/>
              </a:ext>
            </a:extLst>
          </a:blip>
          <a:stretch>
            <a:fillRect/>
          </a:stretch>
        </p:blipFill>
        <p:spPr>
          <a:xfrm>
            <a:off x="8140700" y="50165"/>
            <a:ext cx="860425" cy="718185"/>
          </a:xfrm>
          <a:prstGeom prst="rect">
            <a:avLst/>
          </a:prstGeom>
        </p:spPr>
      </p:pic>
    </p:spTree>
    <p:extLst>
      <p:ext uri="{BB962C8B-B14F-4D97-AF65-F5344CB8AC3E}">
        <p14:creationId xmlns:p14="http://schemas.microsoft.com/office/powerpoint/2010/main" val="2524427805"/>
      </p:ext>
    </p:extLst>
  </p:cSld>
  <p:clrMap bg1="lt1" tx1="dk1" bg2="lt2" tx2="dk2" accent1="accent1" accent2="accent2" accent3="accent3" accent4="accent4" accent5="accent5" accent6="accent6" hlink="hlink" folHlink="folHlink"/>
  <p:sldLayoutIdLst>
    <p:sldLayoutId id="2147485127" r:id="rId1"/>
    <p:sldLayoutId id="2147485124" r:id="rId2"/>
    <p:sldLayoutId id="2147485128" r:id="rId3"/>
    <p:sldLayoutId id="2147485125" r:id="rId4"/>
    <p:sldLayoutId id="2147485126" r:id="rId5"/>
  </p:sldLayoutIdLst>
  <p:timing>
    <p:tnLst>
      <p:par>
        <p:cTn id="1" dur="indefinite" restart="never" nodeType="tmRoot"/>
      </p:par>
    </p:tnLst>
  </p:timing>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defRPr b="1" kern="1200">
          <a:solidFill>
            <a:srgbClr val="008A9B"/>
          </a:solidFill>
          <a:latin typeface="Arial" charset="0"/>
          <a:ea typeface="+mn-ea"/>
          <a:cs typeface="+mn-cs"/>
        </a:defRPr>
      </a:lvl1pPr>
      <a:lvl2pPr marL="608013" indent="-150813" algn="l" rtl="0" eaLnBrk="1" fontAlgn="base" hangingPunct="1">
        <a:spcBef>
          <a:spcPct val="20000"/>
        </a:spcBef>
        <a:spcAft>
          <a:spcPct val="0"/>
        </a:spcAft>
        <a:buClr>
          <a:srgbClr val="58585A"/>
        </a:buClr>
        <a:buChar char="•"/>
        <a:defRPr sz="1600" kern="1200">
          <a:solidFill>
            <a:schemeClr val="tx1"/>
          </a:solidFill>
          <a:latin typeface="+mn-lt"/>
          <a:ea typeface="+mn-ea"/>
          <a:cs typeface="+mn-cs"/>
        </a:defRPr>
      </a:lvl2pPr>
      <a:lvl3pPr marL="1076325" indent="-153988" algn="l" rtl="0" eaLnBrk="1" fontAlgn="base" hangingPunct="1">
        <a:spcBef>
          <a:spcPct val="20000"/>
        </a:spcBef>
        <a:spcAft>
          <a:spcPct val="0"/>
        </a:spcAft>
        <a:buFont typeface="Arial" charset="0"/>
        <a:buChar char="−"/>
        <a:defRPr sz="16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www.elections-professionnelles.travail.gouv.fr/" TargetMode="External"/><Relationship Id="rId2" Type="http://schemas.openxmlformats.org/officeDocument/2006/relationships/hyperlink" Target="http://travail-emploi.gouv.fr/ministere/documentation-et-publications-officielles/codit/article/codit" TargetMode="External"/><Relationship Id="rId1" Type="http://schemas.openxmlformats.org/officeDocument/2006/relationships/slideLayout" Target="../slideLayouts/slideLayout2.xml"/><Relationship Id="rId4" Type="http://schemas.openxmlformats.org/officeDocument/2006/relationships/hyperlink" Target="https://www.legifrance.gouv.fr/eli/ordonnance/2017/9/22/MTRT1724789R/jo/texte" TargetMode="Externa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6670" y="2024711"/>
            <a:ext cx="7804597" cy="1838951"/>
          </a:xfrm>
        </p:spPr>
        <p:txBody>
          <a:bodyPr/>
          <a:lstStyle/>
          <a:p>
            <a:r>
              <a:rPr lang="fr-FR" sz="6000" dirty="0" smtClean="0"/>
              <a:t>Le comité social et économique</a:t>
            </a:r>
            <a:endParaRPr lang="fr-FR" sz="6000" dirty="0"/>
          </a:p>
        </p:txBody>
      </p:sp>
    </p:spTree>
    <p:extLst>
      <p:ext uri="{BB962C8B-B14F-4D97-AF65-F5344CB8AC3E}">
        <p14:creationId xmlns:p14="http://schemas.microsoft.com/office/powerpoint/2010/main" val="33086781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6670" y="2024711"/>
            <a:ext cx="7804597" cy="1325563"/>
          </a:xfrm>
        </p:spPr>
        <p:txBody>
          <a:bodyPr/>
          <a:lstStyle/>
          <a:p>
            <a:r>
              <a:rPr lang="fr-FR" dirty="0" smtClean="0"/>
              <a:t>Ordonnance N° 2</a:t>
            </a:r>
            <a:br>
              <a:rPr lang="fr-FR" dirty="0" smtClean="0"/>
            </a:br>
            <a:r>
              <a:rPr lang="fr-FR" dirty="0" smtClean="0"/>
              <a:t>Ce qui va changer</a:t>
            </a:r>
            <a:endParaRPr lang="fr-FR" dirty="0"/>
          </a:p>
        </p:txBody>
      </p:sp>
    </p:spTree>
    <p:extLst>
      <p:ext uri="{BB962C8B-B14F-4D97-AF65-F5344CB8AC3E}">
        <p14:creationId xmlns:p14="http://schemas.microsoft.com/office/powerpoint/2010/main" val="18376537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5161" y="2642898"/>
            <a:ext cx="2305319" cy="821520"/>
          </a:xfrm>
          <a:solidFill>
            <a:schemeClr val="bg2"/>
          </a:solidFill>
        </p:spPr>
        <p:txBody>
          <a:bodyPr/>
          <a:lstStyle/>
          <a:p>
            <a:r>
              <a:rPr lang="fr-FR" dirty="0" smtClean="0"/>
              <a:t>CE</a:t>
            </a:r>
            <a:endParaRPr lang="fr-FR" dirty="0"/>
          </a:p>
        </p:txBody>
      </p:sp>
      <p:sp>
        <p:nvSpPr>
          <p:cNvPr id="3" name="Title 1"/>
          <p:cNvSpPr txBox="1">
            <a:spLocks/>
          </p:cNvSpPr>
          <p:nvPr/>
        </p:nvSpPr>
        <p:spPr>
          <a:xfrm>
            <a:off x="3925910" y="1623321"/>
            <a:ext cx="2305319" cy="821520"/>
          </a:xfrm>
          <a:prstGeom prst="rect">
            <a:avLst/>
          </a:prstGeom>
          <a:solidFill>
            <a:schemeClr val="accent6"/>
          </a:solidFill>
        </p:spPr>
        <p:txBody>
          <a:bodyPr/>
          <a:lstStyle>
            <a:lvl1pPr algn="ctr" rtl="0" eaLnBrk="1" fontAlgn="base" hangingPunct="1">
              <a:spcBef>
                <a:spcPct val="0"/>
              </a:spcBef>
              <a:spcAft>
                <a:spcPct val="0"/>
              </a:spcAft>
              <a:defRPr sz="3600" kern="1200" baseline="0">
                <a:solidFill>
                  <a:schemeClr val="tx2"/>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r>
              <a:rPr lang="fr-FR" dirty="0" smtClean="0">
                <a:solidFill>
                  <a:schemeClr val="bg1"/>
                </a:solidFill>
              </a:rPr>
              <a:t>DP</a:t>
            </a:r>
            <a:endParaRPr lang="fr-FR" dirty="0">
              <a:solidFill>
                <a:schemeClr val="bg1"/>
              </a:solidFill>
            </a:endParaRPr>
          </a:p>
        </p:txBody>
      </p:sp>
      <p:sp>
        <p:nvSpPr>
          <p:cNvPr id="4" name="Title 1"/>
          <p:cNvSpPr txBox="1">
            <a:spLocks/>
          </p:cNvSpPr>
          <p:nvPr/>
        </p:nvSpPr>
        <p:spPr>
          <a:xfrm>
            <a:off x="2517820" y="3810583"/>
            <a:ext cx="2305319" cy="821520"/>
          </a:xfrm>
          <a:prstGeom prst="rect">
            <a:avLst/>
          </a:prstGeom>
          <a:solidFill>
            <a:srgbClr val="00B050"/>
          </a:solidFill>
        </p:spPr>
        <p:txBody>
          <a:bodyPr/>
          <a:lstStyle>
            <a:lvl1pPr algn="ctr" rtl="0" eaLnBrk="1" fontAlgn="base" hangingPunct="1">
              <a:spcBef>
                <a:spcPct val="0"/>
              </a:spcBef>
              <a:spcAft>
                <a:spcPct val="0"/>
              </a:spcAft>
              <a:defRPr sz="3600" kern="1200" baseline="0">
                <a:solidFill>
                  <a:schemeClr val="tx2"/>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r>
              <a:rPr lang="fr-FR" dirty="0" smtClean="0">
                <a:solidFill>
                  <a:schemeClr val="bg1"/>
                </a:solidFill>
              </a:rPr>
              <a:t>DUP</a:t>
            </a:r>
            <a:endParaRPr lang="fr-FR" dirty="0">
              <a:solidFill>
                <a:schemeClr val="bg1"/>
              </a:solidFill>
            </a:endParaRPr>
          </a:p>
        </p:txBody>
      </p:sp>
      <p:sp>
        <p:nvSpPr>
          <p:cNvPr id="5" name="Title 1"/>
          <p:cNvSpPr txBox="1">
            <a:spLocks/>
          </p:cNvSpPr>
          <p:nvPr/>
        </p:nvSpPr>
        <p:spPr>
          <a:xfrm>
            <a:off x="5078569" y="2970328"/>
            <a:ext cx="2305319" cy="821520"/>
          </a:xfrm>
          <a:prstGeom prst="rect">
            <a:avLst/>
          </a:prstGeom>
          <a:solidFill>
            <a:srgbClr val="92D050"/>
          </a:solidFill>
        </p:spPr>
        <p:txBody>
          <a:bodyPr/>
          <a:lstStyle>
            <a:lvl1pPr algn="ctr" rtl="0" eaLnBrk="1" fontAlgn="base" hangingPunct="1">
              <a:spcBef>
                <a:spcPct val="0"/>
              </a:spcBef>
              <a:spcAft>
                <a:spcPct val="0"/>
              </a:spcAft>
              <a:defRPr sz="3600" kern="1200" baseline="0">
                <a:solidFill>
                  <a:schemeClr val="tx2"/>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r>
              <a:rPr lang="fr-FR" dirty="0" smtClean="0"/>
              <a:t>CHSCT</a:t>
            </a:r>
            <a:endParaRPr lang="fr-FR" dirty="0"/>
          </a:p>
        </p:txBody>
      </p:sp>
      <p:sp>
        <p:nvSpPr>
          <p:cNvPr id="6" name="TextBox 5"/>
          <p:cNvSpPr txBox="1"/>
          <p:nvPr/>
        </p:nvSpPr>
        <p:spPr>
          <a:xfrm>
            <a:off x="824248" y="1623321"/>
            <a:ext cx="7237926" cy="3008782"/>
          </a:xfrm>
          <a:prstGeom prst="rect">
            <a:avLst/>
          </a:prstGeom>
          <a:solidFill>
            <a:srgbClr val="7DB621"/>
          </a:solidFill>
        </p:spPr>
        <p:txBody>
          <a:bodyPr wrap="square" lIns="90000" tIns="46800" rIns="90000" bIns="46800" rtlCol="0" anchor="t" anchorCtr="0">
            <a:noAutofit/>
          </a:bodyPr>
          <a:lstStyle/>
          <a:p>
            <a:pPr algn="ctr">
              <a:lnSpc>
                <a:spcPct val="90000"/>
              </a:lnSpc>
              <a:spcBef>
                <a:spcPct val="20000"/>
              </a:spcBef>
            </a:pPr>
            <a:endParaRPr lang="fr-FR" sz="4800" dirty="0" smtClean="0">
              <a:solidFill>
                <a:schemeClr val="tx2"/>
              </a:solidFill>
              <a:latin typeface="Arial" pitchFamily="34" charset="0"/>
              <a:cs typeface="Arial" pitchFamily="34" charset="0"/>
            </a:endParaRPr>
          </a:p>
          <a:p>
            <a:pPr algn="ctr">
              <a:lnSpc>
                <a:spcPct val="90000"/>
              </a:lnSpc>
              <a:spcBef>
                <a:spcPct val="20000"/>
              </a:spcBef>
            </a:pPr>
            <a:r>
              <a:rPr lang="fr-FR" sz="4800" dirty="0" smtClean="0">
                <a:solidFill>
                  <a:schemeClr val="tx2"/>
                </a:solidFill>
                <a:latin typeface="Arial" pitchFamily="34" charset="0"/>
                <a:cs typeface="Arial" pitchFamily="34" charset="0"/>
              </a:rPr>
              <a:t>COMITÉ SOCIAL ET ÉCONOMIQUE</a:t>
            </a:r>
          </a:p>
        </p:txBody>
      </p:sp>
    </p:spTree>
    <p:extLst>
      <p:ext uri="{BB962C8B-B14F-4D97-AF65-F5344CB8AC3E}">
        <p14:creationId xmlns:p14="http://schemas.microsoft.com/office/powerpoint/2010/main" val="45832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grpId="0" nodeType="clickEffect">
                                  <p:stCondLst>
                                    <p:cond delay="0"/>
                                  </p:stCondLst>
                                  <p:childTnLst>
                                    <p:anim calcmode="lin" valueType="num">
                                      <p:cBhvr>
                                        <p:cTn id="6" dur="500"/>
                                        <p:tgtEl>
                                          <p:spTgt spid="2"/>
                                        </p:tgtEl>
                                        <p:attrNameLst>
                                          <p:attrName>ppt_w</p:attrName>
                                        </p:attrNameLst>
                                      </p:cBhvr>
                                      <p:tavLst>
                                        <p:tav tm="0">
                                          <p:val>
                                            <p:strVal val="ppt_w"/>
                                          </p:val>
                                        </p:tav>
                                        <p:tav tm="100000">
                                          <p:val>
                                            <p:fltVal val="0"/>
                                          </p:val>
                                        </p:tav>
                                      </p:tavLst>
                                    </p:anim>
                                    <p:anim calcmode="lin" valueType="num">
                                      <p:cBhvr>
                                        <p:cTn id="7" dur="500"/>
                                        <p:tgtEl>
                                          <p:spTgt spid="2"/>
                                        </p:tgtEl>
                                        <p:attrNameLst>
                                          <p:attrName>ppt_h</p:attrName>
                                        </p:attrNameLst>
                                      </p:cBhvr>
                                      <p:tavLst>
                                        <p:tav tm="0">
                                          <p:val>
                                            <p:strVal val="ppt_h"/>
                                          </p:val>
                                        </p:tav>
                                        <p:tav tm="100000">
                                          <p:val>
                                            <p:fltVal val="0"/>
                                          </p:val>
                                        </p:tav>
                                      </p:tavLst>
                                    </p:anim>
                                    <p:animEffect transition="out" filter="fade">
                                      <p:cBhvr>
                                        <p:cTn id="8" dur="500"/>
                                        <p:tgtEl>
                                          <p:spTgt spid="2"/>
                                        </p:tgtEl>
                                      </p:cBhvr>
                                    </p:animEffect>
                                    <p:set>
                                      <p:cBhvr>
                                        <p:cTn id="9" dur="1" fill="hold">
                                          <p:stCondLst>
                                            <p:cond delay="499"/>
                                          </p:stCondLst>
                                        </p:cTn>
                                        <p:tgtEl>
                                          <p:spTgt spid="2"/>
                                        </p:tgtEl>
                                        <p:attrNameLst>
                                          <p:attrName>style.visibility</p:attrName>
                                        </p:attrNameLst>
                                      </p:cBhvr>
                                      <p:to>
                                        <p:strVal val="hidden"/>
                                      </p:to>
                                    </p:set>
                                  </p:childTnLst>
                                </p:cTn>
                              </p:par>
                            </p:childTnLst>
                          </p:cTn>
                        </p:par>
                        <p:par>
                          <p:cTn id="10" fill="hold">
                            <p:stCondLst>
                              <p:cond delay="500"/>
                            </p:stCondLst>
                            <p:childTnLst>
                              <p:par>
                                <p:cTn id="11" presetID="31" presetClass="exit" presetSubtype="0" fill="hold" grpId="0" nodeType="afterEffect">
                                  <p:stCondLst>
                                    <p:cond delay="0"/>
                                  </p:stCondLst>
                                  <p:childTnLst>
                                    <p:anim calcmode="lin" valueType="num">
                                      <p:cBhvr>
                                        <p:cTn id="12" dur="1000"/>
                                        <p:tgtEl>
                                          <p:spTgt spid="3"/>
                                        </p:tgtEl>
                                        <p:attrNameLst>
                                          <p:attrName>ppt_w</p:attrName>
                                        </p:attrNameLst>
                                      </p:cBhvr>
                                      <p:tavLst>
                                        <p:tav tm="0">
                                          <p:val>
                                            <p:strVal val="ppt_w"/>
                                          </p:val>
                                        </p:tav>
                                        <p:tav tm="100000">
                                          <p:val>
                                            <p:fltVal val="0"/>
                                          </p:val>
                                        </p:tav>
                                      </p:tavLst>
                                    </p:anim>
                                    <p:anim calcmode="lin" valueType="num">
                                      <p:cBhvr>
                                        <p:cTn id="13" dur="1000"/>
                                        <p:tgtEl>
                                          <p:spTgt spid="3"/>
                                        </p:tgtEl>
                                        <p:attrNameLst>
                                          <p:attrName>ppt_h</p:attrName>
                                        </p:attrNameLst>
                                      </p:cBhvr>
                                      <p:tavLst>
                                        <p:tav tm="0">
                                          <p:val>
                                            <p:strVal val="ppt_h"/>
                                          </p:val>
                                        </p:tav>
                                        <p:tav tm="100000">
                                          <p:val>
                                            <p:fltVal val="0"/>
                                          </p:val>
                                        </p:tav>
                                      </p:tavLst>
                                    </p:anim>
                                    <p:anim calcmode="lin" valueType="num">
                                      <p:cBhvr>
                                        <p:cTn id="14" dur="1000"/>
                                        <p:tgtEl>
                                          <p:spTgt spid="3"/>
                                        </p:tgtEl>
                                        <p:attrNameLst>
                                          <p:attrName>style.rotation</p:attrName>
                                        </p:attrNameLst>
                                      </p:cBhvr>
                                      <p:tavLst>
                                        <p:tav tm="0">
                                          <p:val>
                                            <p:fltVal val="0"/>
                                          </p:val>
                                        </p:tav>
                                        <p:tav tm="100000">
                                          <p:val>
                                            <p:fltVal val="90"/>
                                          </p:val>
                                        </p:tav>
                                      </p:tavLst>
                                    </p:anim>
                                    <p:animEffect transition="out" filter="fade">
                                      <p:cBhvr>
                                        <p:cTn id="15" dur="1000"/>
                                        <p:tgtEl>
                                          <p:spTgt spid="3"/>
                                        </p:tgtEl>
                                      </p:cBhvr>
                                    </p:animEffect>
                                    <p:set>
                                      <p:cBhvr>
                                        <p:cTn id="16" dur="1" fill="hold">
                                          <p:stCondLst>
                                            <p:cond delay="999"/>
                                          </p:stCondLst>
                                        </p:cTn>
                                        <p:tgtEl>
                                          <p:spTgt spid="3"/>
                                        </p:tgtEl>
                                        <p:attrNameLst>
                                          <p:attrName>style.visibility</p:attrName>
                                        </p:attrNameLst>
                                      </p:cBhvr>
                                      <p:to>
                                        <p:strVal val="hidden"/>
                                      </p:to>
                                    </p:set>
                                  </p:childTnLst>
                                </p:cTn>
                              </p:par>
                            </p:childTnLst>
                          </p:cTn>
                        </p:par>
                        <p:par>
                          <p:cTn id="17" fill="hold">
                            <p:stCondLst>
                              <p:cond delay="1500"/>
                            </p:stCondLst>
                            <p:childTnLst>
                              <p:par>
                                <p:cTn id="18" presetID="53" presetClass="exit" presetSubtype="32" fill="hold" grpId="0" nodeType="afterEffect">
                                  <p:stCondLst>
                                    <p:cond delay="0"/>
                                  </p:stCondLst>
                                  <p:childTnLst>
                                    <p:anim calcmode="lin" valueType="num">
                                      <p:cBhvr>
                                        <p:cTn id="19" dur="500"/>
                                        <p:tgtEl>
                                          <p:spTgt spid="5"/>
                                        </p:tgtEl>
                                        <p:attrNameLst>
                                          <p:attrName>ppt_w</p:attrName>
                                        </p:attrNameLst>
                                      </p:cBhvr>
                                      <p:tavLst>
                                        <p:tav tm="0">
                                          <p:val>
                                            <p:strVal val="ppt_w"/>
                                          </p:val>
                                        </p:tav>
                                        <p:tav tm="100000">
                                          <p:val>
                                            <p:fltVal val="0"/>
                                          </p:val>
                                        </p:tav>
                                      </p:tavLst>
                                    </p:anim>
                                    <p:anim calcmode="lin" valueType="num">
                                      <p:cBhvr>
                                        <p:cTn id="20" dur="500"/>
                                        <p:tgtEl>
                                          <p:spTgt spid="5"/>
                                        </p:tgtEl>
                                        <p:attrNameLst>
                                          <p:attrName>ppt_h</p:attrName>
                                        </p:attrNameLst>
                                      </p:cBhvr>
                                      <p:tavLst>
                                        <p:tav tm="0">
                                          <p:val>
                                            <p:strVal val="ppt_h"/>
                                          </p:val>
                                        </p:tav>
                                        <p:tav tm="100000">
                                          <p:val>
                                            <p:fltVal val="0"/>
                                          </p:val>
                                        </p:tav>
                                      </p:tavLst>
                                    </p:anim>
                                    <p:animEffect transition="out" filter="fade">
                                      <p:cBhvr>
                                        <p:cTn id="21" dur="500"/>
                                        <p:tgtEl>
                                          <p:spTgt spid="5"/>
                                        </p:tgtEl>
                                      </p:cBhvr>
                                    </p:animEffect>
                                    <p:set>
                                      <p:cBhvr>
                                        <p:cTn id="22" dur="1" fill="hold">
                                          <p:stCondLst>
                                            <p:cond delay="499"/>
                                          </p:stCondLst>
                                        </p:cTn>
                                        <p:tgtEl>
                                          <p:spTgt spid="5"/>
                                        </p:tgtEl>
                                        <p:attrNameLst>
                                          <p:attrName>style.visibility</p:attrName>
                                        </p:attrNameLst>
                                      </p:cBhvr>
                                      <p:to>
                                        <p:strVal val="hidden"/>
                                      </p:to>
                                    </p:set>
                                  </p:childTnLst>
                                </p:cTn>
                              </p:par>
                            </p:childTnLst>
                          </p:cTn>
                        </p:par>
                        <p:par>
                          <p:cTn id="23" fill="hold">
                            <p:stCondLst>
                              <p:cond delay="2000"/>
                            </p:stCondLst>
                            <p:childTnLst>
                              <p:par>
                                <p:cTn id="24" presetID="14" presetClass="exit" presetSubtype="10" fill="hold" grpId="0" nodeType="afterEffect">
                                  <p:stCondLst>
                                    <p:cond delay="0"/>
                                  </p:stCondLst>
                                  <p:childTnLst>
                                    <p:animEffect transition="out" filter="randombar(horizontal)">
                                      <p:cBhvr>
                                        <p:cTn id="25" dur="500"/>
                                        <p:tgtEl>
                                          <p:spTgt spid="4"/>
                                        </p:tgtEl>
                                      </p:cBhvr>
                                    </p:animEffect>
                                    <p:set>
                                      <p:cBhvr>
                                        <p:cTn id="26" dur="1" fill="hold">
                                          <p:stCondLst>
                                            <p:cond delay="499"/>
                                          </p:stCondLst>
                                        </p:cTn>
                                        <p:tgtEl>
                                          <p:spTgt spid="4"/>
                                        </p:tgtEl>
                                        <p:attrNameLst>
                                          <p:attrName>style.visibility</p:attrName>
                                        </p:attrNameLst>
                                      </p:cBhvr>
                                      <p:to>
                                        <p:strVal val="hidden"/>
                                      </p:to>
                                    </p:set>
                                  </p:childTnLst>
                                </p:cTn>
                              </p:par>
                            </p:childTnLst>
                          </p:cTn>
                        </p:par>
                        <p:par>
                          <p:cTn id="27" fill="hold">
                            <p:stCondLst>
                              <p:cond delay="2500"/>
                            </p:stCondLst>
                            <p:childTnLst>
                              <p:par>
                                <p:cTn id="28" presetID="6" presetClass="entr" presetSubtype="16" fill="hold" grpId="0"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circle(in)">
                                      <p:cBhvr>
                                        <p:cTn id="3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p:txBody>
          <a:bodyPr/>
          <a:lstStyle/>
          <a:p>
            <a:r>
              <a:rPr lang="fr-FR" dirty="0" smtClean="0"/>
              <a:t>Le </a:t>
            </a:r>
            <a:r>
              <a:rPr lang="fr-FR" dirty="0"/>
              <a:t>Comité Social et </a:t>
            </a:r>
            <a:r>
              <a:rPr lang="fr-FR" dirty="0" smtClean="0"/>
              <a:t>Économique</a:t>
            </a:r>
          </a:p>
          <a:p>
            <a:pPr lvl="1"/>
            <a:r>
              <a:rPr lang="fr-FR" dirty="0" smtClean="0"/>
              <a:t>Mise en place</a:t>
            </a:r>
          </a:p>
          <a:p>
            <a:pPr lvl="1"/>
            <a:r>
              <a:rPr lang="fr-FR" dirty="0" smtClean="0"/>
              <a:t>Attributions</a:t>
            </a:r>
          </a:p>
          <a:p>
            <a:pPr lvl="1"/>
            <a:r>
              <a:rPr lang="fr-FR" dirty="0" smtClean="0"/>
              <a:t>Fonctionnement </a:t>
            </a:r>
          </a:p>
          <a:p>
            <a:pPr lvl="1"/>
            <a:r>
              <a:rPr lang="fr-FR" dirty="0" smtClean="0"/>
              <a:t>Transition</a:t>
            </a:r>
          </a:p>
          <a:p>
            <a:pPr lvl="1"/>
            <a:endParaRPr lang="fr-FR" dirty="0"/>
          </a:p>
          <a:p>
            <a:pPr lvl="1"/>
            <a:endParaRPr lang="fr-FR" dirty="0"/>
          </a:p>
        </p:txBody>
      </p:sp>
      <p:sp>
        <p:nvSpPr>
          <p:cNvPr id="5" name="Title 4"/>
          <p:cNvSpPr>
            <a:spLocks noGrp="1"/>
          </p:cNvSpPr>
          <p:nvPr>
            <p:ph type="title"/>
          </p:nvPr>
        </p:nvSpPr>
        <p:spPr/>
        <p:txBody>
          <a:bodyPr/>
          <a:lstStyle/>
          <a:p>
            <a:r>
              <a:rPr lang="fr-FR" dirty="0" smtClean="0"/>
              <a:t>Agenda</a:t>
            </a:r>
            <a:endParaRPr lang="fr-FR" dirty="0"/>
          </a:p>
        </p:txBody>
      </p:sp>
      <p:sp>
        <p:nvSpPr>
          <p:cNvPr id="8" name="Right Arrow 7"/>
          <p:cNvSpPr/>
          <p:nvPr/>
        </p:nvSpPr>
        <p:spPr>
          <a:xfrm>
            <a:off x="273600" y="1774850"/>
            <a:ext cx="446400" cy="257578"/>
          </a:xfrm>
          <a:prstGeom prst="right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99129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720000" y="1431194"/>
            <a:ext cx="7664146" cy="4320000"/>
          </a:xfrm>
        </p:spPr>
        <p:txBody>
          <a:bodyPr/>
          <a:lstStyle/>
          <a:p>
            <a:r>
              <a:rPr lang="fr-FR" dirty="0" smtClean="0"/>
              <a:t>Dans les entreprises de 11 salariés et plus</a:t>
            </a:r>
          </a:p>
          <a:p>
            <a:pPr lvl="1"/>
            <a:r>
              <a:rPr lang="fr-FR" dirty="0" smtClean="0"/>
              <a:t>Effectif d’au moins 11 salariés pendant 12 mois consécutifs</a:t>
            </a:r>
          </a:p>
          <a:p>
            <a:pPr lvl="1"/>
            <a:r>
              <a:rPr lang="fr-FR" dirty="0" smtClean="0"/>
              <a:t>Remplace les DP</a:t>
            </a:r>
          </a:p>
          <a:p>
            <a:endParaRPr lang="fr-FR" dirty="0"/>
          </a:p>
          <a:p>
            <a:r>
              <a:rPr lang="fr-FR" dirty="0" smtClean="0"/>
              <a:t>Dans les entreprises de 50 salariés et plus</a:t>
            </a:r>
          </a:p>
          <a:p>
            <a:pPr lvl="1"/>
            <a:r>
              <a:rPr lang="fr-FR" dirty="0"/>
              <a:t>Le seuil de cinquante salariés est réputé franchi lorsque l’effectif </a:t>
            </a:r>
            <a:r>
              <a:rPr lang="fr-FR" dirty="0" smtClean="0"/>
              <a:t>de l’entreprise </a:t>
            </a:r>
            <a:r>
              <a:rPr lang="fr-FR" dirty="0"/>
              <a:t>atteint ou dépasse ce seuil pendant </a:t>
            </a:r>
            <a:r>
              <a:rPr lang="fr-FR" dirty="0" smtClean="0"/>
              <a:t>12 </a:t>
            </a:r>
            <a:r>
              <a:rPr lang="fr-FR" dirty="0"/>
              <a:t>mois consécutifs</a:t>
            </a:r>
            <a:endParaRPr lang="fr-FR" dirty="0" smtClean="0"/>
          </a:p>
          <a:p>
            <a:pPr lvl="1"/>
            <a:r>
              <a:rPr lang="fr-FR" dirty="0" smtClean="0"/>
              <a:t>Remplace le CE ou la DUP</a:t>
            </a:r>
          </a:p>
          <a:p>
            <a:pPr lvl="1"/>
            <a:r>
              <a:rPr lang="fr-FR" dirty="0" smtClean="0"/>
              <a:t>Remplace les DP</a:t>
            </a:r>
          </a:p>
          <a:p>
            <a:pPr lvl="1"/>
            <a:r>
              <a:rPr lang="fr-FR" dirty="0" smtClean="0"/>
              <a:t>Remplace le CHSCT</a:t>
            </a:r>
          </a:p>
          <a:p>
            <a:pPr lvl="1"/>
            <a:endParaRPr lang="fr-FR" dirty="0"/>
          </a:p>
          <a:p>
            <a:endParaRPr lang="fr-FR" dirty="0" smtClean="0"/>
          </a:p>
          <a:p>
            <a:pPr marL="0" indent="0">
              <a:buNone/>
            </a:pPr>
            <a:endParaRPr lang="fr-FR" dirty="0"/>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p:txBody>
          <a:bodyPr/>
          <a:lstStyle/>
          <a:p>
            <a:r>
              <a:rPr lang="fr-FR" dirty="0" smtClean="0"/>
              <a:t>Mise en place</a:t>
            </a:r>
            <a:endParaRPr lang="fr-FR" dirty="0"/>
          </a:p>
        </p:txBody>
      </p:sp>
      <p:sp>
        <p:nvSpPr>
          <p:cNvPr id="7" name="TextBox 6"/>
          <p:cNvSpPr txBox="1"/>
          <p:nvPr/>
        </p:nvSpPr>
        <p:spPr>
          <a:xfrm>
            <a:off x="4906851" y="1770118"/>
            <a:ext cx="3477295" cy="321972"/>
          </a:xfrm>
          <a:prstGeom prst="rect">
            <a:avLst/>
          </a:prstGeom>
          <a:solidFill>
            <a:schemeClr val="bg1"/>
          </a:solidFill>
        </p:spPr>
        <p:txBody>
          <a:bodyPr wrap="none" lIns="90000" tIns="46800" rIns="90000" bIns="46800" rtlCol="0" anchor="t" anchorCtr="0">
            <a:noAutofit/>
          </a:bodyPr>
          <a:lstStyle/>
          <a:p>
            <a:pPr>
              <a:lnSpc>
                <a:spcPct val="90000"/>
              </a:lnSpc>
              <a:spcBef>
                <a:spcPct val="20000"/>
              </a:spcBef>
            </a:pPr>
            <a:r>
              <a:rPr lang="fr-FR" sz="1600" dirty="0" smtClean="0">
                <a:solidFill>
                  <a:srgbClr val="FF0000"/>
                </a:solidFill>
                <a:latin typeface="Arial" pitchFamily="34" charset="0"/>
                <a:cs typeface="Arial" pitchFamily="34" charset="0"/>
              </a:rPr>
              <a:t>12 mois consécutifs </a:t>
            </a:r>
          </a:p>
        </p:txBody>
      </p:sp>
      <p:sp>
        <p:nvSpPr>
          <p:cNvPr id="8" name="TextBox 7"/>
          <p:cNvSpPr txBox="1"/>
          <p:nvPr/>
        </p:nvSpPr>
        <p:spPr>
          <a:xfrm>
            <a:off x="5677435" y="3261917"/>
            <a:ext cx="3477295" cy="321972"/>
          </a:xfrm>
          <a:prstGeom prst="rect">
            <a:avLst/>
          </a:prstGeom>
          <a:solidFill>
            <a:schemeClr val="bg1"/>
          </a:solidFill>
        </p:spPr>
        <p:txBody>
          <a:bodyPr wrap="none" lIns="90000" tIns="46800" rIns="90000" bIns="46800" rtlCol="0" anchor="t" anchorCtr="0">
            <a:noAutofit/>
          </a:bodyPr>
          <a:lstStyle/>
          <a:p>
            <a:pPr>
              <a:lnSpc>
                <a:spcPct val="90000"/>
              </a:lnSpc>
              <a:spcBef>
                <a:spcPct val="20000"/>
              </a:spcBef>
            </a:pPr>
            <a:r>
              <a:rPr lang="fr-FR" sz="1600" dirty="0" smtClean="0">
                <a:solidFill>
                  <a:srgbClr val="FF0000"/>
                </a:solidFill>
                <a:latin typeface="Arial" pitchFamily="34" charset="0"/>
                <a:cs typeface="Arial" pitchFamily="34" charset="0"/>
              </a:rPr>
              <a:t>12 mois consécutifs </a:t>
            </a:r>
          </a:p>
        </p:txBody>
      </p:sp>
    </p:spTree>
    <p:extLst>
      <p:ext uri="{BB962C8B-B14F-4D97-AF65-F5344CB8AC3E}">
        <p14:creationId xmlns:p14="http://schemas.microsoft.com/office/powerpoint/2010/main" val="125473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up)">
                                      <p:cBhvr>
                                        <p:cTn id="10" dur="500"/>
                                        <p:tgtEl>
                                          <p:spTgt spid="2">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ipe(up)">
                                      <p:cBhvr>
                                        <p:cTn id="13" dur="500"/>
                                        <p:tgtEl>
                                          <p:spTgt spid="2">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2">
                                            <p:txEl>
                                              <p:pRg st="4" end="4"/>
                                            </p:txEl>
                                          </p:spTgt>
                                        </p:tgtEl>
                                        <p:attrNameLst>
                                          <p:attrName>style.visibility</p:attrName>
                                        </p:attrNameLst>
                                      </p:cBhvr>
                                      <p:to>
                                        <p:strVal val="visible"/>
                                      </p:to>
                                    </p:set>
                                    <p:animEffect transition="in" filter="wipe(up)">
                                      <p:cBhvr>
                                        <p:cTn id="18" dur="500"/>
                                        <p:tgtEl>
                                          <p:spTgt spid="2">
                                            <p:txEl>
                                              <p:pRg st="4" end="4"/>
                                            </p:txEl>
                                          </p:spTgt>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Effect transition="in" filter="wipe(up)">
                                      <p:cBhvr>
                                        <p:cTn id="21" dur="500"/>
                                        <p:tgtEl>
                                          <p:spTgt spid="2">
                                            <p:txEl>
                                              <p:pRg st="5" end="5"/>
                                            </p:txEl>
                                          </p:spTgt>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2">
                                            <p:txEl>
                                              <p:pRg st="6" end="6"/>
                                            </p:txEl>
                                          </p:spTgt>
                                        </p:tgtEl>
                                        <p:attrNameLst>
                                          <p:attrName>style.visibility</p:attrName>
                                        </p:attrNameLst>
                                      </p:cBhvr>
                                      <p:to>
                                        <p:strVal val="visible"/>
                                      </p:to>
                                    </p:set>
                                    <p:animEffect transition="in" filter="wipe(up)">
                                      <p:cBhvr>
                                        <p:cTn id="24" dur="500"/>
                                        <p:tgtEl>
                                          <p:spTgt spid="2">
                                            <p:txEl>
                                              <p:pRg st="6" end="6"/>
                                            </p:txEl>
                                          </p:spTgt>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2">
                                            <p:txEl>
                                              <p:pRg st="7" end="7"/>
                                            </p:txEl>
                                          </p:spTgt>
                                        </p:tgtEl>
                                        <p:attrNameLst>
                                          <p:attrName>style.visibility</p:attrName>
                                        </p:attrNameLst>
                                      </p:cBhvr>
                                      <p:to>
                                        <p:strVal val="visible"/>
                                      </p:to>
                                    </p:set>
                                    <p:animEffect transition="in" filter="wipe(up)">
                                      <p:cBhvr>
                                        <p:cTn id="27" dur="500"/>
                                        <p:tgtEl>
                                          <p:spTgt spid="2">
                                            <p:txEl>
                                              <p:pRg st="7" end="7"/>
                                            </p:txEl>
                                          </p:spTgt>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2">
                                            <p:txEl>
                                              <p:pRg st="8" end="8"/>
                                            </p:txEl>
                                          </p:spTgt>
                                        </p:tgtEl>
                                        <p:attrNameLst>
                                          <p:attrName>style.visibility</p:attrName>
                                        </p:attrNameLst>
                                      </p:cBhvr>
                                      <p:to>
                                        <p:strVal val="visible"/>
                                      </p:to>
                                    </p:set>
                                    <p:animEffect transition="in" filter="wipe(up)">
                                      <p:cBhvr>
                                        <p:cTn id="30" dur="500"/>
                                        <p:tgtEl>
                                          <p:spTgt spid="2">
                                            <p:txEl>
                                              <p:pRg st="8" end="8"/>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wipe(left)">
                                      <p:cBhvr>
                                        <p:cTn id="35" dur="2000"/>
                                        <p:tgtEl>
                                          <p:spTgt spid="7"/>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wipe(left)">
                                      <p:cBhvr>
                                        <p:cTn id="38"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7"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720000" y="1431193"/>
            <a:ext cx="7664146" cy="4892333"/>
          </a:xfrm>
        </p:spPr>
        <p:txBody>
          <a:bodyPr/>
          <a:lstStyle/>
          <a:p>
            <a:r>
              <a:rPr lang="fr-FR" dirty="0" smtClean="0"/>
              <a:t>Protocole d’accord préélectoral</a:t>
            </a:r>
          </a:p>
          <a:p>
            <a:pPr lvl="1"/>
            <a:r>
              <a:rPr lang="fr-FR" dirty="0" smtClean="0"/>
              <a:t>Avec les organisations syndicales représentatives (sauf si 11 à 20 sal.)</a:t>
            </a:r>
          </a:p>
          <a:p>
            <a:pPr lvl="1"/>
            <a:r>
              <a:rPr lang="fr-FR" dirty="0" smtClean="0"/>
              <a:t>Invitation </a:t>
            </a:r>
            <a:r>
              <a:rPr lang="fr-FR" b="1" dirty="0" smtClean="0"/>
              <a:t>deux</a:t>
            </a:r>
            <a:r>
              <a:rPr lang="fr-FR" dirty="0" smtClean="0"/>
              <a:t> mois avant la fin des mandats</a:t>
            </a:r>
          </a:p>
          <a:p>
            <a:pPr lvl="1"/>
            <a:r>
              <a:rPr lang="fr-FR" dirty="0" smtClean="0"/>
              <a:t>Au moins </a:t>
            </a:r>
            <a:r>
              <a:rPr lang="fr-FR" b="1" dirty="0" smtClean="0"/>
              <a:t>15 </a:t>
            </a:r>
            <a:r>
              <a:rPr lang="fr-FR" dirty="0" smtClean="0"/>
              <a:t>jours avant la date de la 1</a:t>
            </a:r>
            <a:r>
              <a:rPr lang="fr-FR" baseline="30000" dirty="0" smtClean="0"/>
              <a:t>ère</a:t>
            </a:r>
            <a:r>
              <a:rPr lang="fr-FR" dirty="0" smtClean="0"/>
              <a:t> réunion </a:t>
            </a:r>
            <a:endParaRPr lang="fr-FR" dirty="0"/>
          </a:p>
          <a:p>
            <a:pPr lvl="1"/>
            <a:endParaRPr lang="fr-FR" dirty="0"/>
          </a:p>
          <a:p>
            <a:r>
              <a:rPr lang="fr-FR" dirty="0" smtClean="0"/>
              <a:t>Élections par vote papier à bulletin secret ou vote électronique</a:t>
            </a:r>
          </a:p>
          <a:p>
            <a:pPr lvl="1"/>
            <a:r>
              <a:rPr lang="fr-FR" dirty="0" smtClean="0"/>
              <a:t>Si vote électronique choisir un opérateur agrée.</a:t>
            </a:r>
          </a:p>
          <a:p>
            <a:pPr lvl="1"/>
            <a:r>
              <a:rPr lang="fr-FR" dirty="0" smtClean="0"/>
              <a:t>Penser à Exclure le vote papier</a:t>
            </a:r>
          </a:p>
          <a:p>
            <a:pPr lvl="1"/>
            <a:endParaRPr lang="fr-FR" dirty="0" smtClean="0"/>
          </a:p>
          <a:p>
            <a:r>
              <a:rPr lang="fr-FR" dirty="0" smtClean="0"/>
              <a:t>Le protocole d’accord préélectoral peut modifier le </a:t>
            </a:r>
            <a:r>
              <a:rPr lang="fr-FR" dirty="0"/>
              <a:t>nombre de sièges ou le volume des heures de délégation </a:t>
            </a:r>
          </a:p>
          <a:p>
            <a:pPr lvl="1"/>
            <a:r>
              <a:rPr lang="fr-FR" dirty="0"/>
              <a:t>Mais le nombre d’heures de délégation au sein de chaque collège doit être au moins égal a celui résultant des dispositions légales </a:t>
            </a:r>
          </a:p>
          <a:p>
            <a:pPr marL="457200" lvl="1" indent="0">
              <a:buNone/>
            </a:pPr>
            <a:endParaRPr lang="fr-FR" dirty="0"/>
          </a:p>
          <a:p>
            <a:endParaRPr lang="fr-FR" dirty="0"/>
          </a:p>
          <a:p>
            <a:endParaRPr lang="fr-FR" dirty="0" smtClean="0"/>
          </a:p>
          <a:p>
            <a:pPr marL="0" indent="0">
              <a:buNone/>
            </a:pPr>
            <a:endParaRPr lang="fr-FR" dirty="0"/>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p:txBody>
          <a:bodyPr/>
          <a:lstStyle/>
          <a:p>
            <a:r>
              <a:rPr lang="fr-FR" dirty="0" smtClean="0"/>
              <a:t>Mise en place</a:t>
            </a:r>
            <a:endParaRPr lang="fr-FR" dirty="0"/>
          </a:p>
        </p:txBody>
      </p:sp>
    </p:spTree>
    <p:extLst>
      <p:ext uri="{BB962C8B-B14F-4D97-AF65-F5344CB8AC3E}">
        <p14:creationId xmlns:p14="http://schemas.microsoft.com/office/powerpoint/2010/main" val="1736665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up)">
                                      <p:cBhvr>
                                        <p:cTn id="10" dur="500"/>
                                        <p:tgtEl>
                                          <p:spTgt spid="2">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ipe(up)">
                                      <p:cBhvr>
                                        <p:cTn id="13" dur="500"/>
                                        <p:tgtEl>
                                          <p:spTgt spid="2">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wipe(up)">
                                      <p:cBhvr>
                                        <p:cTn id="16" dur="500"/>
                                        <p:tgtEl>
                                          <p:spTgt spid="2">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mph" presetSubtype="2" fill="hold" nodeType="clickEffect">
                                  <p:stCondLst>
                                    <p:cond delay="0"/>
                                  </p:stCondLst>
                                  <p:childTnLst>
                                    <p:animClr clrSpc="rgb" dir="cw">
                                      <p:cBhvr override="childStyle">
                                        <p:cTn id="20" dur="2000" fill="hold"/>
                                        <p:tgtEl>
                                          <p:spTgt spid="2">
                                            <p:txEl>
                                              <p:pRg st="1" end="1"/>
                                            </p:txEl>
                                          </p:spTgt>
                                        </p:tgtEl>
                                        <p:attrNameLst>
                                          <p:attrName>style.color</p:attrName>
                                        </p:attrNameLst>
                                      </p:cBhvr>
                                      <p:to>
                                        <a:srgbClr val="FF0000"/>
                                      </p:to>
                                    </p:animClr>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2">
                                            <p:txEl>
                                              <p:pRg st="5" end="5"/>
                                            </p:txEl>
                                          </p:spTgt>
                                        </p:tgtEl>
                                        <p:attrNameLst>
                                          <p:attrName>style.visibility</p:attrName>
                                        </p:attrNameLst>
                                      </p:cBhvr>
                                      <p:to>
                                        <p:strVal val="visible"/>
                                      </p:to>
                                    </p:set>
                                    <p:animEffect transition="in" filter="wipe(up)">
                                      <p:cBhvr>
                                        <p:cTn id="25" dur="500"/>
                                        <p:tgtEl>
                                          <p:spTgt spid="2">
                                            <p:txEl>
                                              <p:pRg st="5" end="5"/>
                                            </p:txEl>
                                          </p:spTgt>
                                        </p:tgtEl>
                                      </p:cBhvr>
                                    </p:animEffect>
                                  </p:childTnLst>
                                </p:cTn>
                              </p:par>
                              <p:par>
                                <p:cTn id="26" presetID="22" presetClass="entr" presetSubtype="1" fill="hold" grpId="0" nodeType="withEffect">
                                  <p:stCondLst>
                                    <p:cond delay="0"/>
                                  </p:stCondLst>
                                  <p:childTnLst>
                                    <p:set>
                                      <p:cBhvr>
                                        <p:cTn id="27" dur="1" fill="hold">
                                          <p:stCondLst>
                                            <p:cond delay="0"/>
                                          </p:stCondLst>
                                        </p:cTn>
                                        <p:tgtEl>
                                          <p:spTgt spid="2">
                                            <p:txEl>
                                              <p:pRg st="6" end="6"/>
                                            </p:txEl>
                                          </p:spTgt>
                                        </p:tgtEl>
                                        <p:attrNameLst>
                                          <p:attrName>style.visibility</p:attrName>
                                        </p:attrNameLst>
                                      </p:cBhvr>
                                      <p:to>
                                        <p:strVal val="visible"/>
                                      </p:to>
                                    </p:set>
                                    <p:animEffect transition="in" filter="wipe(up)">
                                      <p:cBhvr>
                                        <p:cTn id="28" dur="500"/>
                                        <p:tgtEl>
                                          <p:spTgt spid="2">
                                            <p:txEl>
                                              <p:pRg st="6" end="6"/>
                                            </p:txEl>
                                          </p:spTgt>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2">
                                            <p:txEl>
                                              <p:pRg st="7" end="7"/>
                                            </p:txEl>
                                          </p:spTgt>
                                        </p:tgtEl>
                                        <p:attrNameLst>
                                          <p:attrName>style.visibility</p:attrName>
                                        </p:attrNameLst>
                                      </p:cBhvr>
                                      <p:to>
                                        <p:strVal val="visible"/>
                                      </p:to>
                                    </p:set>
                                    <p:animEffect transition="in" filter="wipe(up)">
                                      <p:cBhvr>
                                        <p:cTn id="31" dur="500"/>
                                        <p:tgtEl>
                                          <p:spTgt spid="2">
                                            <p:txEl>
                                              <p:pRg st="7" end="7"/>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mph" presetSubtype="2" fill="hold" nodeType="clickEffect">
                                  <p:stCondLst>
                                    <p:cond delay="0"/>
                                  </p:stCondLst>
                                  <p:childTnLst>
                                    <p:animClr clrSpc="rgb" dir="cw">
                                      <p:cBhvr override="childStyle">
                                        <p:cTn id="35" dur="2000" fill="hold"/>
                                        <p:tgtEl>
                                          <p:spTgt spid="2">
                                            <p:txEl>
                                              <p:pRg st="7" end="7"/>
                                            </p:txEl>
                                          </p:spTgt>
                                        </p:tgtEl>
                                        <p:attrNameLst>
                                          <p:attrName>style.color</p:attrName>
                                        </p:attrNameLst>
                                      </p:cBhvr>
                                      <p:to>
                                        <a:srgbClr val="FF0000"/>
                                      </p:to>
                                    </p:animClr>
                                  </p:childTnLst>
                                </p:cTn>
                              </p:par>
                            </p:childTnLst>
                          </p:cTn>
                        </p:par>
                      </p:childTnLst>
                    </p:cTn>
                  </p:par>
                  <p:par>
                    <p:cTn id="36" fill="hold">
                      <p:stCondLst>
                        <p:cond delay="indefinite"/>
                      </p:stCondLst>
                      <p:childTnLst>
                        <p:par>
                          <p:cTn id="37" fill="hold">
                            <p:stCondLst>
                              <p:cond delay="0"/>
                            </p:stCondLst>
                            <p:childTnLst>
                              <p:par>
                                <p:cTn id="38" presetID="22" presetClass="entr" presetSubtype="1" fill="hold" grpId="0" nodeType="clickEffect">
                                  <p:stCondLst>
                                    <p:cond delay="0"/>
                                  </p:stCondLst>
                                  <p:childTnLst>
                                    <p:set>
                                      <p:cBhvr>
                                        <p:cTn id="39" dur="1" fill="hold">
                                          <p:stCondLst>
                                            <p:cond delay="0"/>
                                          </p:stCondLst>
                                        </p:cTn>
                                        <p:tgtEl>
                                          <p:spTgt spid="2">
                                            <p:txEl>
                                              <p:pRg st="9" end="9"/>
                                            </p:txEl>
                                          </p:spTgt>
                                        </p:tgtEl>
                                        <p:attrNameLst>
                                          <p:attrName>style.visibility</p:attrName>
                                        </p:attrNameLst>
                                      </p:cBhvr>
                                      <p:to>
                                        <p:strVal val="visible"/>
                                      </p:to>
                                    </p:set>
                                    <p:animEffect transition="in" filter="wipe(up)">
                                      <p:cBhvr>
                                        <p:cTn id="40" dur="500"/>
                                        <p:tgtEl>
                                          <p:spTgt spid="2">
                                            <p:txEl>
                                              <p:pRg st="9" end="9"/>
                                            </p:txEl>
                                          </p:spTgt>
                                        </p:tgtEl>
                                      </p:cBhvr>
                                    </p:animEffect>
                                  </p:childTnLst>
                                </p:cTn>
                              </p:par>
                              <p:par>
                                <p:cTn id="41" presetID="22" presetClass="entr" presetSubtype="1" fill="hold" grpId="0" nodeType="withEffect">
                                  <p:stCondLst>
                                    <p:cond delay="0"/>
                                  </p:stCondLst>
                                  <p:childTnLst>
                                    <p:set>
                                      <p:cBhvr>
                                        <p:cTn id="42" dur="1" fill="hold">
                                          <p:stCondLst>
                                            <p:cond delay="0"/>
                                          </p:stCondLst>
                                        </p:cTn>
                                        <p:tgtEl>
                                          <p:spTgt spid="2">
                                            <p:txEl>
                                              <p:pRg st="10" end="10"/>
                                            </p:txEl>
                                          </p:spTgt>
                                        </p:tgtEl>
                                        <p:attrNameLst>
                                          <p:attrName>style.visibility</p:attrName>
                                        </p:attrNameLst>
                                      </p:cBhvr>
                                      <p:to>
                                        <p:strVal val="visible"/>
                                      </p:to>
                                    </p:set>
                                    <p:animEffect transition="in" filter="wipe(up)">
                                      <p:cBhvr>
                                        <p:cTn id="43"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fr-FR" dirty="0"/>
              <a:t>Le comité social et économique</a:t>
            </a:r>
          </a:p>
        </p:txBody>
      </p:sp>
      <p:sp>
        <p:nvSpPr>
          <p:cNvPr id="4" name="Text Placeholder 3"/>
          <p:cNvSpPr>
            <a:spLocks noGrp="1"/>
          </p:cNvSpPr>
          <p:nvPr>
            <p:ph type="body" sz="quarter" idx="10"/>
          </p:nvPr>
        </p:nvSpPr>
        <p:spPr/>
        <p:txBody>
          <a:bodyPr/>
          <a:lstStyle/>
          <a:p>
            <a:r>
              <a:rPr lang="fr-FR" dirty="0" smtClean="0"/>
              <a:t>Nombre de sièges à pourvoir et heures de délégation </a:t>
            </a:r>
            <a:endParaRPr lang="fr-FR" dirty="0"/>
          </a:p>
        </p:txBody>
      </p:sp>
      <p:graphicFrame>
        <p:nvGraphicFramePr>
          <p:cNvPr id="5" name="Table 4"/>
          <p:cNvGraphicFramePr>
            <a:graphicFrameLocks noGrp="1"/>
          </p:cNvGraphicFramePr>
          <p:nvPr>
            <p:extLst>
              <p:ext uri="{D42A27DB-BD31-4B8C-83A1-F6EECF244321}">
                <p14:modId xmlns:p14="http://schemas.microsoft.com/office/powerpoint/2010/main" val="1755166442"/>
              </p:ext>
            </p:extLst>
          </p:nvPr>
        </p:nvGraphicFramePr>
        <p:xfrm>
          <a:off x="681363" y="1431194"/>
          <a:ext cx="7677024" cy="4815840"/>
        </p:xfrm>
        <a:graphic>
          <a:graphicData uri="http://schemas.openxmlformats.org/drawingml/2006/table">
            <a:tbl>
              <a:tblPr firstRow="1" bandRow="1">
                <a:tableStyleId>{00A15C55-8517-42AA-B614-E9B94910E393}</a:tableStyleId>
              </a:tblPr>
              <a:tblGrid>
                <a:gridCol w="2048958"/>
                <a:gridCol w="1068946"/>
                <a:gridCol w="2279560"/>
                <a:gridCol w="2279560"/>
              </a:tblGrid>
              <a:tr h="190536">
                <a:tc>
                  <a:txBody>
                    <a:bodyPr/>
                    <a:lstStyle/>
                    <a:p>
                      <a:r>
                        <a:rPr lang="fr-FR" dirty="0" smtClean="0"/>
                        <a:t>Effectif</a:t>
                      </a:r>
                      <a:endParaRPr lang="fr-FR" dirty="0"/>
                    </a:p>
                  </a:txBody>
                  <a:tcPr/>
                </a:tc>
                <a:tc>
                  <a:txBody>
                    <a:bodyPr/>
                    <a:lstStyle/>
                    <a:p>
                      <a:r>
                        <a:rPr lang="fr-FR" dirty="0" smtClean="0"/>
                        <a:t>Sièges</a:t>
                      </a:r>
                      <a:endParaRPr lang="fr-FR" dirty="0"/>
                    </a:p>
                  </a:txBody>
                  <a:tcPr/>
                </a:tc>
                <a:tc>
                  <a:txBody>
                    <a:bodyPr/>
                    <a:lstStyle/>
                    <a:p>
                      <a:r>
                        <a:rPr lang="fr-FR" dirty="0" smtClean="0"/>
                        <a:t>Heures </a:t>
                      </a:r>
                      <a:r>
                        <a:rPr lang="fr-FR" dirty="0" err="1" smtClean="0"/>
                        <a:t>délég</a:t>
                      </a:r>
                      <a:r>
                        <a:rPr lang="fr-FR" dirty="0" smtClean="0"/>
                        <a:t>./</a:t>
                      </a:r>
                      <a:r>
                        <a:rPr lang="fr-FR" dirty="0" err="1" smtClean="0"/>
                        <a:t>titul</a:t>
                      </a:r>
                      <a:r>
                        <a:rPr lang="fr-FR" dirty="0" smtClean="0"/>
                        <a:t>.</a:t>
                      </a:r>
                      <a:endParaRPr lang="fr-FR" dirty="0"/>
                    </a:p>
                  </a:txBody>
                  <a:tcPr/>
                </a:tc>
                <a:tc>
                  <a:txBody>
                    <a:bodyPr/>
                    <a:lstStyle/>
                    <a:p>
                      <a:r>
                        <a:rPr lang="fr-FR" dirty="0" smtClean="0"/>
                        <a:t>Total heures</a:t>
                      </a:r>
                      <a:r>
                        <a:rPr lang="fr-FR" baseline="0" dirty="0" smtClean="0"/>
                        <a:t> </a:t>
                      </a:r>
                      <a:r>
                        <a:rPr lang="fr-FR" baseline="0" dirty="0" err="1" smtClean="0"/>
                        <a:t>délég</a:t>
                      </a:r>
                      <a:r>
                        <a:rPr lang="fr-FR" baseline="0" dirty="0" smtClean="0"/>
                        <a:t>.</a:t>
                      </a:r>
                      <a:endParaRPr lang="fr-FR" dirty="0"/>
                    </a:p>
                  </a:txBody>
                  <a:tcPr/>
                </a:tc>
              </a:tr>
              <a:tr h="370840">
                <a:tc>
                  <a:txBody>
                    <a:bodyPr/>
                    <a:lstStyle/>
                    <a:p>
                      <a:r>
                        <a:rPr lang="fr-FR" dirty="0" smtClean="0"/>
                        <a:t>11 à 24 salariés</a:t>
                      </a:r>
                      <a:endParaRPr lang="fr-FR" dirty="0"/>
                    </a:p>
                  </a:txBody>
                  <a:tcPr/>
                </a:tc>
                <a:tc>
                  <a:txBody>
                    <a:bodyPr/>
                    <a:lstStyle/>
                    <a:p>
                      <a:pPr algn="ctr"/>
                      <a:r>
                        <a:rPr lang="fr-FR" dirty="0" smtClean="0"/>
                        <a:t>1</a:t>
                      </a:r>
                      <a:endParaRPr lang="fr-FR" dirty="0"/>
                    </a:p>
                  </a:txBody>
                  <a:tcPr/>
                </a:tc>
                <a:tc>
                  <a:txBody>
                    <a:bodyPr/>
                    <a:lstStyle/>
                    <a:p>
                      <a:pPr algn="ctr"/>
                      <a:r>
                        <a:rPr lang="fr-FR" dirty="0" smtClean="0"/>
                        <a:t>10 </a:t>
                      </a:r>
                      <a:endParaRPr lang="fr-FR" dirty="0"/>
                    </a:p>
                  </a:txBody>
                  <a:tcPr/>
                </a:tc>
                <a:tc>
                  <a:txBody>
                    <a:bodyPr/>
                    <a:lstStyle/>
                    <a:p>
                      <a:pPr algn="ctr"/>
                      <a:r>
                        <a:rPr lang="fr-FR" dirty="0" smtClean="0"/>
                        <a:t>10</a:t>
                      </a:r>
                      <a:endParaRPr lang="fr-FR" dirty="0"/>
                    </a:p>
                  </a:txBody>
                  <a:tcPr/>
                </a:tc>
              </a:tr>
              <a:tr h="370840">
                <a:tc>
                  <a:txBody>
                    <a:bodyPr/>
                    <a:lstStyle/>
                    <a:p>
                      <a:r>
                        <a:rPr lang="fr-FR" dirty="0" smtClean="0"/>
                        <a:t>25 à</a:t>
                      </a:r>
                      <a:r>
                        <a:rPr lang="fr-FR" baseline="0" dirty="0" smtClean="0"/>
                        <a:t> 49 </a:t>
                      </a:r>
                      <a:r>
                        <a:rPr lang="fr-FR" dirty="0" smtClean="0"/>
                        <a:t>salariés</a:t>
                      </a:r>
                      <a:endParaRPr lang="fr-FR" dirty="0"/>
                    </a:p>
                  </a:txBody>
                  <a:tcPr/>
                </a:tc>
                <a:tc>
                  <a:txBody>
                    <a:bodyPr/>
                    <a:lstStyle/>
                    <a:p>
                      <a:pPr algn="ctr"/>
                      <a:r>
                        <a:rPr lang="fr-FR" dirty="0" smtClean="0"/>
                        <a:t>2</a:t>
                      </a:r>
                      <a:endParaRPr lang="fr-FR" dirty="0"/>
                    </a:p>
                  </a:txBody>
                  <a:tcPr/>
                </a:tc>
                <a:tc>
                  <a:txBody>
                    <a:bodyPr/>
                    <a:lstStyle/>
                    <a:p>
                      <a:pPr algn="ctr"/>
                      <a:r>
                        <a:rPr lang="fr-FR" dirty="0" smtClean="0"/>
                        <a:t>10</a:t>
                      </a:r>
                      <a:endParaRPr lang="fr-FR" dirty="0"/>
                    </a:p>
                  </a:txBody>
                  <a:tcPr/>
                </a:tc>
                <a:tc>
                  <a:txBody>
                    <a:bodyPr/>
                    <a:lstStyle/>
                    <a:p>
                      <a:pPr algn="ctr"/>
                      <a:r>
                        <a:rPr lang="fr-FR" dirty="0" smtClean="0"/>
                        <a:t>20</a:t>
                      </a:r>
                      <a:endParaRPr lang="fr-FR" dirty="0"/>
                    </a:p>
                  </a:txBody>
                  <a:tcPr/>
                </a:tc>
              </a:tr>
              <a:tr h="370840">
                <a:tc>
                  <a:txBody>
                    <a:bodyPr/>
                    <a:lstStyle/>
                    <a:p>
                      <a:r>
                        <a:rPr lang="fr-FR" dirty="0" smtClean="0"/>
                        <a:t>50 à 74 salariés</a:t>
                      </a:r>
                      <a:endParaRPr lang="fr-FR" dirty="0"/>
                    </a:p>
                  </a:txBody>
                  <a:tcPr/>
                </a:tc>
                <a:tc>
                  <a:txBody>
                    <a:bodyPr/>
                    <a:lstStyle/>
                    <a:p>
                      <a:pPr algn="ctr"/>
                      <a:r>
                        <a:rPr lang="fr-FR" dirty="0" smtClean="0"/>
                        <a:t>4</a:t>
                      </a:r>
                      <a:endParaRPr lang="fr-FR" dirty="0"/>
                    </a:p>
                  </a:txBody>
                  <a:tcPr/>
                </a:tc>
                <a:tc>
                  <a:txBody>
                    <a:bodyPr/>
                    <a:lstStyle/>
                    <a:p>
                      <a:pPr algn="ctr"/>
                      <a:r>
                        <a:rPr lang="fr-FR" dirty="0" smtClean="0"/>
                        <a:t>18</a:t>
                      </a:r>
                      <a:endParaRPr lang="fr-FR" dirty="0"/>
                    </a:p>
                  </a:txBody>
                  <a:tcPr/>
                </a:tc>
                <a:tc>
                  <a:txBody>
                    <a:bodyPr/>
                    <a:lstStyle/>
                    <a:p>
                      <a:pPr algn="ctr"/>
                      <a:r>
                        <a:rPr lang="fr-FR" dirty="0" smtClean="0"/>
                        <a:t>72</a:t>
                      </a:r>
                      <a:endParaRPr lang="fr-FR" dirty="0"/>
                    </a:p>
                  </a:txBody>
                  <a:tcPr/>
                </a:tc>
              </a:tr>
              <a:tr h="370840">
                <a:tc>
                  <a:txBody>
                    <a:bodyPr/>
                    <a:lstStyle/>
                    <a:p>
                      <a:r>
                        <a:rPr lang="fr-FR" dirty="0" smtClean="0"/>
                        <a:t>75 à 99 salariés</a:t>
                      </a:r>
                      <a:endParaRPr lang="fr-FR" dirty="0"/>
                    </a:p>
                  </a:txBody>
                  <a:tcPr/>
                </a:tc>
                <a:tc>
                  <a:txBody>
                    <a:bodyPr/>
                    <a:lstStyle/>
                    <a:p>
                      <a:pPr algn="ctr"/>
                      <a:r>
                        <a:rPr lang="fr-FR" dirty="0" smtClean="0"/>
                        <a:t>5</a:t>
                      </a:r>
                      <a:endParaRPr lang="fr-FR" dirty="0"/>
                    </a:p>
                  </a:txBody>
                  <a:tcPr/>
                </a:tc>
                <a:tc>
                  <a:txBody>
                    <a:bodyPr/>
                    <a:lstStyle/>
                    <a:p>
                      <a:pPr algn="ctr"/>
                      <a:r>
                        <a:rPr lang="fr-FR" dirty="0" smtClean="0"/>
                        <a:t>19</a:t>
                      </a:r>
                      <a:endParaRPr lang="fr-FR" dirty="0"/>
                    </a:p>
                  </a:txBody>
                  <a:tcPr/>
                </a:tc>
                <a:tc>
                  <a:txBody>
                    <a:bodyPr/>
                    <a:lstStyle/>
                    <a:p>
                      <a:pPr algn="ctr"/>
                      <a:r>
                        <a:rPr lang="fr-FR" dirty="0" smtClean="0"/>
                        <a:t>95</a:t>
                      </a:r>
                      <a:endParaRPr lang="fr-FR" dirty="0"/>
                    </a:p>
                  </a:txBody>
                  <a:tcPr/>
                </a:tc>
              </a:tr>
              <a:tr h="370840">
                <a:tc>
                  <a:txBody>
                    <a:bodyPr/>
                    <a:lstStyle/>
                    <a:p>
                      <a:r>
                        <a:rPr lang="fr-FR" dirty="0" smtClean="0"/>
                        <a:t>100 à 124 salariés</a:t>
                      </a:r>
                      <a:endParaRPr lang="fr-FR" dirty="0"/>
                    </a:p>
                  </a:txBody>
                  <a:tcPr/>
                </a:tc>
                <a:tc>
                  <a:txBody>
                    <a:bodyPr/>
                    <a:lstStyle/>
                    <a:p>
                      <a:pPr algn="ctr"/>
                      <a:r>
                        <a:rPr lang="fr-FR" dirty="0" smtClean="0"/>
                        <a:t>6</a:t>
                      </a:r>
                      <a:endParaRPr lang="fr-FR" dirty="0"/>
                    </a:p>
                  </a:txBody>
                  <a:tcPr/>
                </a:tc>
                <a:tc>
                  <a:txBody>
                    <a:bodyPr/>
                    <a:lstStyle/>
                    <a:p>
                      <a:pPr algn="ctr"/>
                      <a:r>
                        <a:rPr lang="fr-FR" dirty="0" smtClean="0"/>
                        <a:t>21</a:t>
                      </a:r>
                      <a:endParaRPr lang="fr-FR" dirty="0"/>
                    </a:p>
                  </a:txBody>
                  <a:tcPr/>
                </a:tc>
                <a:tc>
                  <a:txBody>
                    <a:bodyPr/>
                    <a:lstStyle/>
                    <a:p>
                      <a:pPr algn="ctr"/>
                      <a:r>
                        <a:rPr lang="fr-FR" dirty="0" smtClean="0"/>
                        <a:t>126</a:t>
                      </a:r>
                      <a:endParaRPr lang="fr-FR" dirty="0"/>
                    </a:p>
                  </a:txBody>
                  <a:tcPr/>
                </a:tc>
              </a:tr>
              <a:tr h="370840">
                <a:tc>
                  <a:txBody>
                    <a:bodyPr/>
                    <a:lstStyle/>
                    <a:p>
                      <a:r>
                        <a:rPr lang="fr-FR" dirty="0" smtClean="0"/>
                        <a:t>125 à 149 salariés</a:t>
                      </a:r>
                      <a:endParaRPr lang="fr-FR" dirty="0"/>
                    </a:p>
                  </a:txBody>
                  <a:tcPr/>
                </a:tc>
                <a:tc>
                  <a:txBody>
                    <a:bodyPr/>
                    <a:lstStyle/>
                    <a:p>
                      <a:pPr algn="ctr"/>
                      <a:r>
                        <a:rPr lang="fr-FR" dirty="0" smtClean="0"/>
                        <a:t>7</a:t>
                      </a:r>
                      <a:endParaRPr lang="fr-FR" dirty="0"/>
                    </a:p>
                  </a:txBody>
                  <a:tcPr/>
                </a:tc>
                <a:tc>
                  <a:txBody>
                    <a:bodyPr/>
                    <a:lstStyle/>
                    <a:p>
                      <a:pPr algn="ctr"/>
                      <a:r>
                        <a:rPr lang="fr-FR" dirty="0" smtClean="0"/>
                        <a:t>21</a:t>
                      </a:r>
                      <a:endParaRPr lang="fr-FR" dirty="0"/>
                    </a:p>
                  </a:txBody>
                  <a:tcPr/>
                </a:tc>
                <a:tc>
                  <a:txBody>
                    <a:bodyPr/>
                    <a:lstStyle/>
                    <a:p>
                      <a:pPr algn="ctr"/>
                      <a:r>
                        <a:rPr lang="fr-FR" dirty="0" smtClean="0"/>
                        <a:t>147</a:t>
                      </a:r>
                      <a:endParaRPr lang="fr-FR" dirty="0"/>
                    </a:p>
                  </a:txBody>
                  <a:tcPr/>
                </a:tc>
              </a:tr>
              <a:tr h="370840">
                <a:tc>
                  <a:txBody>
                    <a:bodyPr/>
                    <a:lstStyle/>
                    <a:p>
                      <a:r>
                        <a:rPr lang="fr-FR" dirty="0" smtClean="0"/>
                        <a:t>150 à 174 salariés</a:t>
                      </a:r>
                      <a:endParaRPr lang="fr-FR" dirty="0"/>
                    </a:p>
                  </a:txBody>
                  <a:tcPr/>
                </a:tc>
                <a:tc>
                  <a:txBody>
                    <a:bodyPr/>
                    <a:lstStyle/>
                    <a:p>
                      <a:pPr algn="ctr"/>
                      <a:r>
                        <a:rPr lang="fr-FR" dirty="0" smtClean="0"/>
                        <a:t>8</a:t>
                      </a:r>
                      <a:endParaRPr lang="fr-FR" dirty="0"/>
                    </a:p>
                  </a:txBody>
                  <a:tcPr/>
                </a:tc>
                <a:tc>
                  <a:txBody>
                    <a:bodyPr/>
                    <a:lstStyle/>
                    <a:p>
                      <a:pPr algn="ctr"/>
                      <a:r>
                        <a:rPr lang="fr-FR" dirty="0" smtClean="0"/>
                        <a:t>21</a:t>
                      </a:r>
                      <a:endParaRPr lang="fr-FR" dirty="0"/>
                    </a:p>
                  </a:txBody>
                  <a:tcPr/>
                </a:tc>
                <a:tc>
                  <a:txBody>
                    <a:bodyPr/>
                    <a:lstStyle/>
                    <a:p>
                      <a:pPr algn="ctr"/>
                      <a:r>
                        <a:rPr lang="fr-FR" dirty="0" smtClean="0"/>
                        <a:t>168</a:t>
                      </a:r>
                      <a:endParaRPr lang="fr-FR" dirty="0"/>
                    </a:p>
                  </a:txBody>
                  <a:tcPr/>
                </a:tc>
              </a:tr>
              <a:tr h="370840">
                <a:tc>
                  <a:txBody>
                    <a:bodyPr/>
                    <a:lstStyle/>
                    <a:p>
                      <a:r>
                        <a:rPr lang="fr-FR" dirty="0" smtClean="0"/>
                        <a:t>175 à 199 salariés</a:t>
                      </a:r>
                      <a:endParaRPr lang="fr-FR" dirty="0"/>
                    </a:p>
                  </a:txBody>
                  <a:tcPr/>
                </a:tc>
                <a:tc>
                  <a:txBody>
                    <a:bodyPr/>
                    <a:lstStyle/>
                    <a:p>
                      <a:pPr algn="ctr"/>
                      <a:r>
                        <a:rPr lang="fr-FR" dirty="0" smtClean="0"/>
                        <a:t>9</a:t>
                      </a:r>
                      <a:endParaRPr lang="fr-FR" dirty="0"/>
                    </a:p>
                  </a:txBody>
                  <a:tcPr/>
                </a:tc>
                <a:tc>
                  <a:txBody>
                    <a:bodyPr/>
                    <a:lstStyle/>
                    <a:p>
                      <a:pPr algn="ctr"/>
                      <a:r>
                        <a:rPr lang="fr-FR" dirty="0" smtClean="0"/>
                        <a:t>21</a:t>
                      </a:r>
                      <a:endParaRPr lang="fr-FR" dirty="0"/>
                    </a:p>
                  </a:txBody>
                  <a:tcPr/>
                </a:tc>
                <a:tc>
                  <a:txBody>
                    <a:bodyPr/>
                    <a:lstStyle/>
                    <a:p>
                      <a:pPr algn="ctr"/>
                      <a:r>
                        <a:rPr lang="fr-FR" dirty="0" smtClean="0"/>
                        <a:t>189</a:t>
                      </a:r>
                      <a:endParaRPr lang="fr-FR" dirty="0"/>
                    </a:p>
                  </a:txBody>
                  <a:tcPr/>
                </a:tc>
              </a:tr>
              <a:tr h="370840">
                <a:tc>
                  <a:txBody>
                    <a:bodyPr/>
                    <a:lstStyle/>
                    <a:p>
                      <a:r>
                        <a:rPr lang="fr-FR" dirty="0" smtClean="0"/>
                        <a:t>200 à 249 salariés</a:t>
                      </a:r>
                      <a:endParaRPr lang="fr-FR" dirty="0"/>
                    </a:p>
                  </a:txBody>
                  <a:tcPr/>
                </a:tc>
                <a:tc>
                  <a:txBody>
                    <a:bodyPr/>
                    <a:lstStyle/>
                    <a:p>
                      <a:pPr algn="ctr"/>
                      <a:r>
                        <a:rPr lang="fr-FR" dirty="0" smtClean="0"/>
                        <a:t>10</a:t>
                      </a:r>
                      <a:endParaRPr lang="fr-FR" dirty="0"/>
                    </a:p>
                  </a:txBody>
                  <a:tcPr/>
                </a:tc>
                <a:tc>
                  <a:txBody>
                    <a:bodyPr/>
                    <a:lstStyle/>
                    <a:p>
                      <a:pPr algn="ctr"/>
                      <a:r>
                        <a:rPr lang="fr-FR" dirty="0" smtClean="0"/>
                        <a:t>22</a:t>
                      </a:r>
                      <a:endParaRPr lang="fr-FR" dirty="0"/>
                    </a:p>
                  </a:txBody>
                  <a:tcPr/>
                </a:tc>
                <a:tc>
                  <a:txBody>
                    <a:bodyPr/>
                    <a:lstStyle/>
                    <a:p>
                      <a:pPr algn="ctr"/>
                      <a:r>
                        <a:rPr lang="fr-FR" dirty="0" smtClean="0"/>
                        <a:t>220</a:t>
                      </a:r>
                      <a:endParaRPr lang="fr-FR" dirty="0"/>
                    </a:p>
                  </a:txBody>
                  <a:tcPr/>
                </a:tc>
              </a:tr>
              <a:tr h="370840">
                <a:tc>
                  <a:txBody>
                    <a:bodyPr/>
                    <a:lstStyle/>
                    <a:p>
                      <a:r>
                        <a:rPr lang="fr-FR" dirty="0" smtClean="0"/>
                        <a:t>250</a:t>
                      </a:r>
                      <a:r>
                        <a:rPr lang="fr-FR" baseline="0" dirty="0" smtClean="0"/>
                        <a:t> à 399 salariés</a:t>
                      </a:r>
                      <a:r>
                        <a:rPr lang="fr-FR" dirty="0" smtClean="0"/>
                        <a:t> </a:t>
                      </a:r>
                      <a:endParaRPr lang="fr-FR" dirty="0"/>
                    </a:p>
                  </a:txBody>
                  <a:tcPr/>
                </a:tc>
                <a:tc>
                  <a:txBody>
                    <a:bodyPr/>
                    <a:lstStyle/>
                    <a:p>
                      <a:pPr algn="ctr"/>
                      <a:r>
                        <a:rPr lang="fr-FR" dirty="0" smtClean="0"/>
                        <a:t>11</a:t>
                      </a:r>
                      <a:endParaRPr lang="fr-FR" dirty="0"/>
                    </a:p>
                  </a:txBody>
                  <a:tcPr/>
                </a:tc>
                <a:tc>
                  <a:txBody>
                    <a:bodyPr/>
                    <a:lstStyle/>
                    <a:p>
                      <a:pPr algn="ctr"/>
                      <a:r>
                        <a:rPr lang="fr-FR" dirty="0" smtClean="0"/>
                        <a:t>22</a:t>
                      </a:r>
                      <a:endParaRPr lang="fr-FR" dirty="0"/>
                    </a:p>
                  </a:txBody>
                  <a:tcPr/>
                </a:tc>
                <a:tc>
                  <a:txBody>
                    <a:bodyPr/>
                    <a:lstStyle/>
                    <a:p>
                      <a:pPr algn="ctr"/>
                      <a:r>
                        <a:rPr lang="fr-FR" dirty="0" smtClean="0"/>
                        <a:t>242</a:t>
                      </a:r>
                      <a:endParaRPr lang="fr-FR" dirty="0"/>
                    </a:p>
                  </a:txBody>
                  <a:tcPr/>
                </a:tc>
              </a:tr>
              <a:tr h="370840">
                <a:tc>
                  <a:txBody>
                    <a:bodyPr/>
                    <a:lstStyle/>
                    <a:p>
                      <a:r>
                        <a:rPr lang="fr-FR" dirty="0" smtClean="0"/>
                        <a:t>400 à 499 salariés</a:t>
                      </a:r>
                      <a:endParaRPr lang="fr-FR" dirty="0"/>
                    </a:p>
                  </a:txBody>
                  <a:tcPr/>
                </a:tc>
                <a:tc>
                  <a:txBody>
                    <a:bodyPr/>
                    <a:lstStyle/>
                    <a:p>
                      <a:pPr algn="ctr"/>
                      <a:r>
                        <a:rPr lang="fr-FR" dirty="0" smtClean="0"/>
                        <a:t>12</a:t>
                      </a:r>
                      <a:endParaRPr lang="fr-FR" dirty="0"/>
                    </a:p>
                  </a:txBody>
                  <a:tcPr/>
                </a:tc>
                <a:tc>
                  <a:txBody>
                    <a:bodyPr/>
                    <a:lstStyle/>
                    <a:p>
                      <a:pPr algn="ctr"/>
                      <a:r>
                        <a:rPr lang="fr-FR" dirty="0" smtClean="0"/>
                        <a:t>22</a:t>
                      </a:r>
                      <a:endParaRPr lang="fr-FR" dirty="0"/>
                    </a:p>
                  </a:txBody>
                  <a:tcPr/>
                </a:tc>
                <a:tc>
                  <a:txBody>
                    <a:bodyPr/>
                    <a:lstStyle/>
                    <a:p>
                      <a:pPr algn="ctr"/>
                      <a:r>
                        <a:rPr lang="fr-FR" dirty="0" smtClean="0"/>
                        <a:t>264</a:t>
                      </a:r>
                    </a:p>
                  </a:txBody>
                  <a:tcPr/>
                </a:tc>
              </a:tr>
              <a:tr h="370840">
                <a:tc>
                  <a:txBody>
                    <a:bodyPr/>
                    <a:lstStyle/>
                    <a:p>
                      <a:r>
                        <a:rPr lang="fr-FR" dirty="0" smtClean="0"/>
                        <a:t>Etc…</a:t>
                      </a:r>
                      <a:endParaRPr lang="fr-FR" dirty="0"/>
                    </a:p>
                  </a:txBody>
                  <a:tcPr/>
                </a:tc>
                <a:tc>
                  <a:txBody>
                    <a:bodyPr/>
                    <a:lstStyle/>
                    <a:p>
                      <a:pPr algn="ctr"/>
                      <a:endParaRPr lang="fr-FR" dirty="0"/>
                    </a:p>
                  </a:txBody>
                  <a:tcPr/>
                </a:tc>
                <a:tc>
                  <a:txBody>
                    <a:bodyPr/>
                    <a:lstStyle/>
                    <a:p>
                      <a:endParaRPr lang="fr-FR" dirty="0"/>
                    </a:p>
                  </a:txBody>
                  <a:tcPr/>
                </a:tc>
                <a:tc>
                  <a:txBody>
                    <a:bodyPr/>
                    <a:lstStyle/>
                    <a:p>
                      <a:endParaRPr lang="fr-FR" dirty="0" smtClean="0"/>
                    </a:p>
                  </a:txBody>
                  <a:tcPr/>
                </a:tc>
              </a:tr>
            </a:tbl>
          </a:graphicData>
        </a:graphic>
      </p:graphicFrame>
      <p:sp>
        <p:nvSpPr>
          <p:cNvPr id="2" name="TextBox 1"/>
          <p:cNvSpPr txBox="1"/>
          <p:nvPr/>
        </p:nvSpPr>
        <p:spPr>
          <a:xfrm rot="20386618">
            <a:off x="1584101" y="3309871"/>
            <a:ext cx="5692462" cy="579550"/>
          </a:xfrm>
          <a:prstGeom prst="rect">
            <a:avLst/>
          </a:prstGeom>
          <a:solidFill>
            <a:srgbClr val="FF0000"/>
          </a:solidFill>
        </p:spPr>
        <p:txBody>
          <a:bodyPr wrap="square" lIns="90000" tIns="46800" rIns="90000" bIns="46800" rtlCol="0" anchor="t" anchorCtr="0">
            <a:noAutofit/>
          </a:bodyPr>
          <a:lstStyle/>
          <a:p>
            <a:pPr algn="ctr">
              <a:lnSpc>
                <a:spcPct val="90000"/>
              </a:lnSpc>
              <a:spcBef>
                <a:spcPct val="20000"/>
              </a:spcBef>
            </a:pPr>
            <a:r>
              <a:rPr lang="fr-FR" sz="2800" b="1" dirty="0" smtClean="0">
                <a:solidFill>
                  <a:schemeClr val="bg1"/>
                </a:solidFill>
                <a:latin typeface="Arial" pitchFamily="34" charset="0"/>
                <a:cs typeface="Arial" pitchFamily="34" charset="0"/>
              </a:rPr>
              <a:t>DECRET À PARAÎTRE</a:t>
            </a:r>
          </a:p>
        </p:txBody>
      </p:sp>
    </p:spTree>
    <p:extLst>
      <p:ext uri="{BB962C8B-B14F-4D97-AF65-F5344CB8AC3E}">
        <p14:creationId xmlns:p14="http://schemas.microsoft.com/office/powerpoint/2010/main" val="250051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1023442" y="1251901"/>
            <a:ext cx="7097115" cy="5229955"/>
          </a:xfrm>
          <a:prstGeom prst="rect">
            <a:avLst/>
          </a:prstGeom>
        </p:spPr>
      </p:pic>
      <p:sp>
        <p:nvSpPr>
          <p:cNvPr id="9" name="Title 2"/>
          <p:cNvSpPr>
            <a:spLocks noGrp="1"/>
          </p:cNvSpPr>
          <p:nvPr>
            <p:ph type="title"/>
          </p:nvPr>
        </p:nvSpPr>
        <p:spPr/>
        <p:txBody>
          <a:bodyPr/>
          <a:lstStyle/>
          <a:p>
            <a:r>
              <a:rPr lang="fr-FR" dirty="0" smtClean="0"/>
              <a:t>Le comité social et économique</a:t>
            </a:r>
            <a:endParaRPr lang="fr-FR" dirty="0"/>
          </a:p>
        </p:txBody>
      </p:sp>
    </p:spTree>
    <p:extLst>
      <p:ext uri="{BB962C8B-B14F-4D97-AF65-F5344CB8AC3E}">
        <p14:creationId xmlns:p14="http://schemas.microsoft.com/office/powerpoint/2010/main" val="33650899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p:txBody>
          <a:bodyPr/>
          <a:lstStyle/>
          <a:p>
            <a:r>
              <a:rPr lang="fr-FR" dirty="0"/>
              <a:t>Les membres de la délégation du personnel du comité social et économique sont élus pour quatre ans. </a:t>
            </a:r>
            <a:endParaRPr lang="fr-FR" dirty="0" smtClean="0"/>
          </a:p>
          <a:p>
            <a:pPr lvl="1"/>
            <a:r>
              <a:rPr lang="fr-FR" dirty="0"/>
              <a:t>Par </a:t>
            </a:r>
            <a:r>
              <a:rPr lang="fr-FR" dirty="0" smtClean="0"/>
              <a:t>dérogation, </a:t>
            </a:r>
            <a:r>
              <a:rPr lang="fr-FR" dirty="0"/>
              <a:t>un accord de branche, un accord de groupe ou un accord d’entreprise, selon le cas, peut fixer une durée du mandat des représentants du personnel au comité comprise entre deux et quatre ans.  </a:t>
            </a:r>
          </a:p>
          <a:p>
            <a:pPr lvl="1"/>
            <a:r>
              <a:rPr lang="fr-FR" dirty="0"/>
              <a:t> </a:t>
            </a:r>
            <a:r>
              <a:rPr lang="fr-FR" dirty="0" smtClean="0"/>
              <a:t>Ne peut pas être modifié lors de la négociation du protocole préélectoral</a:t>
            </a:r>
            <a:endParaRPr lang="fr-FR" dirty="0"/>
          </a:p>
          <a:p>
            <a:pPr lvl="1"/>
            <a:endParaRPr lang="fr-FR" dirty="0"/>
          </a:p>
          <a:p>
            <a:r>
              <a:rPr lang="fr-FR" dirty="0" smtClean="0"/>
              <a:t>Limité </a:t>
            </a:r>
            <a:r>
              <a:rPr lang="fr-FR" dirty="0"/>
              <a:t>à trois </a:t>
            </a:r>
            <a:r>
              <a:rPr lang="fr-FR" dirty="0" smtClean="0"/>
              <a:t>mandats successifs, excepté </a:t>
            </a:r>
            <a:r>
              <a:rPr lang="fr-FR" dirty="0"/>
              <a:t>pour les entreprises de moins de cinquante </a:t>
            </a:r>
            <a:r>
              <a:rPr lang="fr-FR" dirty="0" smtClean="0"/>
              <a:t>salariés</a:t>
            </a:r>
            <a:endParaRPr lang="fr-FR" dirty="0"/>
          </a:p>
          <a:p>
            <a:pPr lvl="1"/>
            <a:r>
              <a:rPr lang="fr-FR" dirty="0" smtClean="0"/>
              <a:t>Dérogation possible dans le protocole préélectoral</a:t>
            </a:r>
          </a:p>
          <a:p>
            <a:pPr marL="457200" lvl="1" indent="0">
              <a:buNone/>
            </a:pPr>
            <a:endParaRPr lang="fr-FR" dirty="0"/>
          </a:p>
          <a:p>
            <a:pPr lvl="1"/>
            <a:endParaRPr lang="fr-FR" dirty="0" smtClean="0"/>
          </a:p>
        </p:txBody>
      </p:sp>
      <p:sp>
        <p:nvSpPr>
          <p:cNvPr id="4" name="Text Placeholder 3"/>
          <p:cNvSpPr>
            <a:spLocks noGrp="1"/>
          </p:cNvSpPr>
          <p:nvPr>
            <p:ph type="body" sz="quarter" idx="10"/>
          </p:nvPr>
        </p:nvSpPr>
        <p:spPr/>
        <p:txBody>
          <a:bodyPr/>
          <a:lstStyle/>
          <a:p>
            <a:r>
              <a:rPr lang="fr-FR" dirty="0" smtClean="0"/>
              <a:t>Durée des mandats</a:t>
            </a:r>
            <a:endParaRPr lang="fr-FR" dirty="0"/>
          </a:p>
        </p:txBody>
      </p:sp>
      <p:sp>
        <p:nvSpPr>
          <p:cNvPr id="5" name="Title 2"/>
          <p:cNvSpPr>
            <a:spLocks noGrp="1"/>
          </p:cNvSpPr>
          <p:nvPr>
            <p:ph type="title"/>
          </p:nvPr>
        </p:nvSpPr>
        <p:spPr/>
        <p:txBody>
          <a:bodyPr/>
          <a:lstStyle/>
          <a:p>
            <a:r>
              <a:rPr lang="fr-FR" dirty="0" smtClean="0"/>
              <a:t>Le comité social et économique</a:t>
            </a:r>
            <a:endParaRPr lang="fr-FR" dirty="0"/>
          </a:p>
        </p:txBody>
      </p:sp>
    </p:spTree>
    <p:extLst>
      <p:ext uri="{BB962C8B-B14F-4D97-AF65-F5344CB8AC3E}">
        <p14:creationId xmlns:p14="http://schemas.microsoft.com/office/powerpoint/2010/main" val="2197786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up)">
                                      <p:cBhvr>
                                        <p:cTn id="10" dur="500"/>
                                        <p:tgtEl>
                                          <p:spTgt spid="2">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ipe(up)">
                                      <p:cBhvr>
                                        <p:cTn id="13" dur="500"/>
                                        <p:tgtEl>
                                          <p:spTgt spid="2">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mph" presetSubtype="2" fill="hold" nodeType="clickEffect">
                                  <p:stCondLst>
                                    <p:cond delay="0"/>
                                  </p:stCondLst>
                                  <p:childTnLst>
                                    <p:animClr clrSpc="rgb" dir="cw">
                                      <p:cBhvr override="childStyle">
                                        <p:cTn id="17" dur="2000" fill="hold"/>
                                        <p:tgtEl>
                                          <p:spTgt spid="2">
                                            <p:txEl>
                                              <p:pRg st="2" end="2"/>
                                            </p:txEl>
                                          </p:spTgt>
                                        </p:tgtEl>
                                        <p:attrNameLst>
                                          <p:attrName>style.color</p:attrName>
                                        </p:attrNameLst>
                                      </p:cBhvr>
                                      <p:to>
                                        <a:srgbClr val="FF0000"/>
                                      </p:to>
                                    </p:animClr>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wipe(up)">
                                      <p:cBhvr>
                                        <p:cTn id="22" dur="500"/>
                                        <p:tgtEl>
                                          <p:spTgt spid="2">
                                            <p:txEl>
                                              <p:pRg st="4" end="4"/>
                                            </p:txEl>
                                          </p:spTgt>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2">
                                            <p:txEl>
                                              <p:pRg st="5" end="5"/>
                                            </p:txEl>
                                          </p:spTgt>
                                        </p:tgtEl>
                                        <p:attrNameLst>
                                          <p:attrName>style.visibility</p:attrName>
                                        </p:attrNameLst>
                                      </p:cBhvr>
                                      <p:to>
                                        <p:strVal val="visible"/>
                                      </p:to>
                                    </p:set>
                                    <p:animEffect transition="in" filter="wipe(up)">
                                      <p:cBhvr>
                                        <p:cTn id="25" dur="500"/>
                                        <p:tgtEl>
                                          <p:spTgt spid="2">
                                            <p:txEl>
                                              <p:pRg st="5" end="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mph" presetSubtype="2" fill="hold" nodeType="clickEffect">
                                  <p:stCondLst>
                                    <p:cond delay="0"/>
                                  </p:stCondLst>
                                  <p:childTnLst>
                                    <p:animClr clrSpc="rgb" dir="cw">
                                      <p:cBhvr override="childStyle">
                                        <p:cTn id="29" dur="2000" fill="hold"/>
                                        <p:tgtEl>
                                          <p:spTgt spid="2">
                                            <p:txEl>
                                              <p:pRg st="5" end="5"/>
                                            </p:txEl>
                                          </p:spTgt>
                                        </p:tgtEl>
                                        <p:attrNameLst>
                                          <p:attrName>style.color</p:attrName>
                                        </p:attrNameLst>
                                      </p:cBhvr>
                                      <p:to>
                                        <a:srgbClr val="FF00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p:txBody>
          <a:bodyPr/>
          <a:lstStyle/>
          <a:p>
            <a:r>
              <a:rPr lang="fr-FR" dirty="0" smtClean="0"/>
              <a:t>Représentation équilibrée H/F proportionnellement au nombre H/F inscrits sur la liste électorale</a:t>
            </a:r>
          </a:p>
          <a:p>
            <a:pPr lvl="1"/>
            <a:r>
              <a:rPr lang="fr-FR" dirty="0" smtClean="0"/>
              <a:t>Si décimale &gt;= 5 =&gt; Arrondi supérieur</a:t>
            </a:r>
          </a:p>
          <a:p>
            <a:pPr lvl="1"/>
            <a:r>
              <a:rPr lang="fr-FR" dirty="0" smtClean="0"/>
              <a:t>H/F présentés alternativement sur la liste</a:t>
            </a:r>
          </a:p>
          <a:p>
            <a:pPr lvl="1"/>
            <a:endParaRPr lang="fr-FR" dirty="0"/>
          </a:p>
          <a:p>
            <a:r>
              <a:rPr lang="fr-FR" dirty="0" smtClean="0"/>
              <a:t>Ce qui change :</a:t>
            </a:r>
          </a:p>
          <a:p>
            <a:pPr lvl="1"/>
            <a:r>
              <a:rPr lang="fr-FR" dirty="0" smtClean="0"/>
              <a:t>Lorsque </a:t>
            </a:r>
            <a:r>
              <a:rPr lang="fr-FR" dirty="0"/>
              <a:t>l’application </a:t>
            </a:r>
            <a:r>
              <a:rPr lang="fr-FR" dirty="0" smtClean="0"/>
              <a:t>des règles de calcul conduit </a:t>
            </a:r>
            <a:r>
              <a:rPr lang="fr-FR" dirty="0"/>
              <a:t>à exclure totalement la représentation de l’un ou l’autre sexe, les listes de candidats pourront comporter un candidat du sexe qui, à défaut ne serait pas représenté. </a:t>
            </a:r>
            <a:endParaRPr lang="fr-FR" dirty="0" smtClean="0"/>
          </a:p>
          <a:p>
            <a:pPr lvl="1"/>
            <a:r>
              <a:rPr lang="fr-FR" dirty="0" smtClean="0"/>
              <a:t>Ce </a:t>
            </a:r>
            <a:r>
              <a:rPr lang="fr-FR" dirty="0"/>
              <a:t>candidat ne peut être en première position sur la liste. </a:t>
            </a:r>
            <a:endParaRPr lang="fr-FR" dirty="0" smtClean="0"/>
          </a:p>
          <a:p>
            <a:pPr marL="457200" lvl="1" indent="0">
              <a:buNone/>
            </a:pPr>
            <a:endParaRPr lang="fr-FR" dirty="0"/>
          </a:p>
          <a:p>
            <a:pPr lvl="1"/>
            <a:endParaRPr lang="fr-FR" dirty="0" smtClean="0"/>
          </a:p>
        </p:txBody>
      </p:sp>
      <p:sp>
        <p:nvSpPr>
          <p:cNvPr id="4" name="Text Placeholder 3"/>
          <p:cNvSpPr>
            <a:spLocks noGrp="1"/>
          </p:cNvSpPr>
          <p:nvPr>
            <p:ph type="body" sz="quarter" idx="10"/>
          </p:nvPr>
        </p:nvSpPr>
        <p:spPr/>
        <p:txBody>
          <a:bodyPr/>
          <a:lstStyle/>
          <a:p>
            <a:r>
              <a:rPr lang="fr-FR" dirty="0" smtClean="0"/>
              <a:t>Représentation équilibrée</a:t>
            </a:r>
            <a:endParaRPr lang="fr-FR" dirty="0"/>
          </a:p>
        </p:txBody>
      </p:sp>
      <p:sp>
        <p:nvSpPr>
          <p:cNvPr id="5" name="Title 2"/>
          <p:cNvSpPr>
            <a:spLocks noGrp="1"/>
          </p:cNvSpPr>
          <p:nvPr>
            <p:ph type="title"/>
          </p:nvPr>
        </p:nvSpPr>
        <p:spPr/>
        <p:txBody>
          <a:bodyPr/>
          <a:lstStyle/>
          <a:p>
            <a:r>
              <a:rPr lang="fr-FR" dirty="0" smtClean="0"/>
              <a:t>Le comité social et économique</a:t>
            </a:r>
            <a:endParaRPr lang="fr-FR" dirty="0"/>
          </a:p>
        </p:txBody>
      </p:sp>
    </p:spTree>
    <p:extLst>
      <p:ext uri="{BB962C8B-B14F-4D97-AF65-F5344CB8AC3E}">
        <p14:creationId xmlns:p14="http://schemas.microsoft.com/office/powerpoint/2010/main" val="2426070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animEffect transition="in" filter="wipe(up)">
                                      <p:cBhvr>
                                        <p:cTn id="7" dur="500"/>
                                        <p:tgtEl>
                                          <p:spTgt spid="2">
                                            <p:txEl>
                                              <p:pRg st="4" end="4"/>
                                            </p:txEl>
                                          </p:spTgt>
                                        </p:tgtEl>
                                      </p:cBhvr>
                                    </p:animEffect>
                                  </p:childTnLst>
                                </p:cTn>
                              </p:par>
                              <p:par>
                                <p:cTn id="8" presetID="22" presetClass="entr" presetSubtype="1" fill="hold" nodeType="withEffect">
                                  <p:stCondLst>
                                    <p:cond delay="0"/>
                                  </p:stCondLst>
                                  <p:childTnLst>
                                    <p:set>
                                      <p:cBhvr>
                                        <p:cTn id="9" dur="1" fill="hold">
                                          <p:stCondLst>
                                            <p:cond delay="0"/>
                                          </p:stCondLst>
                                        </p:cTn>
                                        <p:tgtEl>
                                          <p:spTgt spid="2">
                                            <p:txEl>
                                              <p:pRg st="5" end="5"/>
                                            </p:txEl>
                                          </p:spTgt>
                                        </p:tgtEl>
                                        <p:attrNameLst>
                                          <p:attrName>style.visibility</p:attrName>
                                        </p:attrNameLst>
                                      </p:cBhvr>
                                      <p:to>
                                        <p:strVal val="visible"/>
                                      </p:to>
                                    </p:set>
                                    <p:animEffect transition="in" filter="wipe(up)">
                                      <p:cBhvr>
                                        <p:cTn id="10" dur="500"/>
                                        <p:tgtEl>
                                          <p:spTgt spid="2">
                                            <p:txEl>
                                              <p:pRg st="5" end="5"/>
                                            </p:txEl>
                                          </p:spTgt>
                                        </p:tgtEl>
                                      </p:cBhvr>
                                    </p:animEffect>
                                  </p:childTnLst>
                                </p:cTn>
                              </p:par>
                              <p:par>
                                <p:cTn id="11" presetID="22" presetClass="entr" presetSubtype="1" fill="hold" nodeType="withEffect">
                                  <p:stCondLst>
                                    <p:cond delay="0"/>
                                  </p:stCondLst>
                                  <p:childTnLst>
                                    <p:set>
                                      <p:cBhvr>
                                        <p:cTn id="12" dur="1" fill="hold">
                                          <p:stCondLst>
                                            <p:cond delay="0"/>
                                          </p:stCondLst>
                                        </p:cTn>
                                        <p:tgtEl>
                                          <p:spTgt spid="2">
                                            <p:txEl>
                                              <p:pRg st="6" end="6"/>
                                            </p:txEl>
                                          </p:spTgt>
                                        </p:tgtEl>
                                        <p:attrNameLst>
                                          <p:attrName>style.visibility</p:attrName>
                                        </p:attrNameLst>
                                      </p:cBhvr>
                                      <p:to>
                                        <p:strVal val="visible"/>
                                      </p:to>
                                    </p:set>
                                    <p:animEffect transition="in" filter="wipe(up)">
                                      <p:cBhvr>
                                        <p:cTn id="13" dur="500"/>
                                        <p:tgtEl>
                                          <p:spTgt spid="2">
                                            <p:txEl>
                                              <p:pRg st="6" end="6"/>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mph" presetSubtype="2" fill="hold" nodeType="clickEffect">
                                  <p:stCondLst>
                                    <p:cond delay="0"/>
                                  </p:stCondLst>
                                  <p:childTnLst>
                                    <p:animClr clrSpc="rgb" dir="cw">
                                      <p:cBhvr override="childStyle">
                                        <p:cTn id="17" dur="2000" fill="hold"/>
                                        <p:tgtEl>
                                          <p:spTgt spid="2">
                                            <p:txEl>
                                              <p:pRg st="5" end="5"/>
                                            </p:txEl>
                                          </p:spTgt>
                                        </p:tgtEl>
                                        <p:attrNameLst>
                                          <p:attrName>style.color</p:attrName>
                                        </p:attrNameLst>
                                      </p:cBhvr>
                                      <p:to>
                                        <a:srgbClr val="FF0000"/>
                                      </p:to>
                                    </p:animClr>
                                  </p:childTnLst>
                                </p:cTn>
                              </p:par>
                              <p:par>
                                <p:cTn id="18" presetID="3" presetClass="emph" presetSubtype="2" fill="hold" nodeType="withEffect">
                                  <p:stCondLst>
                                    <p:cond delay="0"/>
                                  </p:stCondLst>
                                  <p:childTnLst>
                                    <p:animClr clrSpc="rgb" dir="cw">
                                      <p:cBhvr override="childStyle">
                                        <p:cTn id="19" dur="2000" fill="hold"/>
                                        <p:tgtEl>
                                          <p:spTgt spid="2">
                                            <p:txEl>
                                              <p:pRg st="6" end="6"/>
                                            </p:txEl>
                                          </p:spTgt>
                                        </p:tgtEl>
                                        <p:attrNameLst>
                                          <p:attrName>style.color</p:attrName>
                                        </p:attrNameLst>
                                      </p:cBhvr>
                                      <p:to>
                                        <a:srgbClr val="FF00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p:txBody>
          <a:bodyPr/>
          <a:lstStyle/>
          <a:p>
            <a:r>
              <a:rPr lang="fr-FR" dirty="0" smtClean="0"/>
              <a:t>Le </a:t>
            </a:r>
            <a:r>
              <a:rPr lang="fr-FR" dirty="0"/>
              <a:t>Comité Social et </a:t>
            </a:r>
            <a:r>
              <a:rPr lang="fr-FR" dirty="0" smtClean="0"/>
              <a:t>Économique</a:t>
            </a:r>
          </a:p>
          <a:p>
            <a:pPr lvl="1"/>
            <a:r>
              <a:rPr lang="fr-FR" dirty="0" smtClean="0"/>
              <a:t>Mise en place</a:t>
            </a:r>
          </a:p>
          <a:p>
            <a:pPr lvl="1"/>
            <a:r>
              <a:rPr lang="fr-FR" dirty="0" smtClean="0"/>
              <a:t>Attributions</a:t>
            </a:r>
          </a:p>
          <a:p>
            <a:pPr lvl="1"/>
            <a:r>
              <a:rPr lang="fr-FR" dirty="0" smtClean="0"/>
              <a:t>Fonctionnement </a:t>
            </a:r>
          </a:p>
          <a:p>
            <a:pPr lvl="1"/>
            <a:r>
              <a:rPr lang="fr-FR" dirty="0" smtClean="0"/>
              <a:t>Transition</a:t>
            </a:r>
          </a:p>
          <a:p>
            <a:pPr marL="457200" lvl="1" indent="0">
              <a:buNone/>
            </a:pPr>
            <a:endParaRPr lang="fr-FR" dirty="0" smtClean="0"/>
          </a:p>
          <a:p>
            <a:pPr lvl="1"/>
            <a:endParaRPr lang="fr-FR" dirty="0"/>
          </a:p>
        </p:txBody>
      </p:sp>
      <p:sp>
        <p:nvSpPr>
          <p:cNvPr id="5" name="Title 4"/>
          <p:cNvSpPr>
            <a:spLocks noGrp="1"/>
          </p:cNvSpPr>
          <p:nvPr>
            <p:ph type="title"/>
          </p:nvPr>
        </p:nvSpPr>
        <p:spPr/>
        <p:txBody>
          <a:bodyPr/>
          <a:lstStyle/>
          <a:p>
            <a:r>
              <a:rPr lang="fr-FR" dirty="0" smtClean="0"/>
              <a:t>Agenda</a:t>
            </a:r>
            <a:endParaRPr lang="fr-FR" dirty="0"/>
          </a:p>
        </p:txBody>
      </p:sp>
      <p:sp>
        <p:nvSpPr>
          <p:cNvPr id="8" name="Right Arrow 7"/>
          <p:cNvSpPr/>
          <p:nvPr/>
        </p:nvSpPr>
        <p:spPr>
          <a:xfrm>
            <a:off x="273600" y="2096822"/>
            <a:ext cx="446400" cy="257578"/>
          </a:xfrm>
          <a:prstGeom prst="right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261608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720000" y="1431193"/>
            <a:ext cx="8127786" cy="5098395"/>
          </a:xfrm>
        </p:spPr>
        <p:txBody>
          <a:bodyPr/>
          <a:lstStyle/>
          <a:p>
            <a:pPr lvl="0"/>
            <a:r>
              <a:rPr lang="fr-FR" dirty="0"/>
              <a:t>Présenter les réclamations individuelles ou collectives relatives concernant</a:t>
            </a:r>
          </a:p>
          <a:p>
            <a:pPr lvl="1"/>
            <a:r>
              <a:rPr lang="fr-FR" dirty="0" smtClean="0"/>
              <a:t>Les salaires</a:t>
            </a:r>
            <a:endParaRPr lang="fr-FR" dirty="0"/>
          </a:p>
          <a:p>
            <a:pPr lvl="1"/>
            <a:r>
              <a:rPr lang="fr-FR" dirty="0" smtClean="0"/>
              <a:t>L’Application du </a:t>
            </a:r>
            <a:r>
              <a:rPr lang="fr-FR" dirty="0"/>
              <a:t>CT</a:t>
            </a:r>
          </a:p>
          <a:p>
            <a:pPr lvl="1"/>
            <a:r>
              <a:rPr lang="fr-FR" dirty="0" smtClean="0"/>
              <a:t>La Protection </a:t>
            </a:r>
            <a:r>
              <a:rPr lang="fr-FR" dirty="0"/>
              <a:t>sociale</a:t>
            </a:r>
          </a:p>
          <a:p>
            <a:pPr lvl="1"/>
            <a:r>
              <a:rPr lang="fr-FR" dirty="0"/>
              <a:t>Conventions ou accords applicable dans </a:t>
            </a:r>
            <a:r>
              <a:rPr lang="fr-FR" dirty="0" smtClean="0"/>
              <a:t>l’entreprise</a:t>
            </a:r>
          </a:p>
          <a:p>
            <a:pPr lvl="1"/>
            <a:endParaRPr lang="fr-FR" dirty="0"/>
          </a:p>
          <a:p>
            <a:pPr lvl="0"/>
            <a:r>
              <a:rPr lang="fr-FR" dirty="0" smtClean="0"/>
              <a:t>Contribuer à la promotion </a:t>
            </a:r>
            <a:r>
              <a:rPr lang="fr-FR" dirty="0"/>
              <a:t>de la santé et </a:t>
            </a:r>
            <a:r>
              <a:rPr lang="fr-FR" dirty="0" smtClean="0"/>
              <a:t>sécurité </a:t>
            </a:r>
            <a:r>
              <a:rPr lang="fr-FR" dirty="0"/>
              <a:t>au travail</a:t>
            </a:r>
          </a:p>
          <a:p>
            <a:pPr lvl="0"/>
            <a:endParaRPr lang="fr-FR" dirty="0" smtClean="0"/>
          </a:p>
          <a:p>
            <a:pPr lvl="0"/>
            <a:r>
              <a:rPr lang="fr-FR" dirty="0" smtClean="0"/>
              <a:t>Réaliser </a:t>
            </a:r>
            <a:r>
              <a:rPr lang="fr-FR" dirty="0"/>
              <a:t>des enquêtes en matière d’AT ou de maladie à caractère professionnel</a:t>
            </a:r>
          </a:p>
          <a:p>
            <a:pPr lvl="0"/>
            <a:endParaRPr lang="fr-FR" dirty="0" smtClean="0"/>
          </a:p>
          <a:p>
            <a:pPr lvl="0"/>
            <a:r>
              <a:rPr lang="fr-FR" dirty="0" smtClean="0"/>
              <a:t>Peut </a:t>
            </a:r>
            <a:r>
              <a:rPr lang="fr-FR" dirty="0"/>
              <a:t>saisir l’inspection du </a:t>
            </a:r>
            <a:r>
              <a:rPr lang="fr-FR" dirty="0" smtClean="0"/>
              <a:t>travail pour toute plainte relative à l’application des dispositions dont il a la charge</a:t>
            </a:r>
            <a:endParaRPr lang="fr-FR" dirty="0"/>
          </a:p>
          <a:p>
            <a:endParaRPr lang="fr-FR" dirty="0" smtClean="0"/>
          </a:p>
          <a:p>
            <a:r>
              <a:rPr lang="fr-FR" dirty="0" smtClean="0"/>
              <a:t>Dans </a:t>
            </a:r>
            <a:r>
              <a:rPr lang="fr-FR" dirty="0"/>
              <a:t>le cas d’une SA, peut être reçu par le CA pour des réclamations nécessitant une </a:t>
            </a:r>
            <a:r>
              <a:rPr lang="fr-FR" dirty="0" smtClean="0"/>
              <a:t>délibération </a:t>
            </a:r>
            <a:r>
              <a:rPr lang="fr-FR" dirty="0"/>
              <a:t>du CA</a:t>
            </a:r>
          </a:p>
          <a:p>
            <a:endParaRPr lang="fr-FR" dirty="0" smtClean="0"/>
          </a:p>
          <a:p>
            <a:pPr marL="0" indent="0">
              <a:buNone/>
            </a:pPr>
            <a:endParaRPr lang="fr-FR" dirty="0"/>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a:xfrm>
            <a:off x="273600" y="982800"/>
            <a:ext cx="8574186" cy="448394"/>
          </a:xfrm>
        </p:spPr>
        <p:txBody>
          <a:bodyPr/>
          <a:lstStyle/>
          <a:p>
            <a:r>
              <a:rPr lang="fr-FR" dirty="0" smtClean="0"/>
              <a:t>Attributions pour les entreprises de 11 salariés et plus (y compris + de 50)</a:t>
            </a:r>
            <a:endParaRPr lang="fr-FR" dirty="0"/>
          </a:p>
        </p:txBody>
      </p:sp>
    </p:spTree>
    <p:extLst>
      <p:ext uri="{BB962C8B-B14F-4D97-AF65-F5344CB8AC3E}">
        <p14:creationId xmlns:p14="http://schemas.microsoft.com/office/powerpoint/2010/main" val="926002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up)">
                                      <p:cBhvr>
                                        <p:cTn id="10" dur="500"/>
                                        <p:tgtEl>
                                          <p:spTgt spid="2">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ipe(up)">
                                      <p:cBhvr>
                                        <p:cTn id="13" dur="500"/>
                                        <p:tgtEl>
                                          <p:spTgt spid="2">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wipe(up)">
                                      <p:cBhvr>
                                        <p:cTn id="16" dur="500"/>
                                        <p:tgtEl>
                                          <p:spTgt spid="2">
                                            <p:txEl>
                                              <p:pRg st="3" end="3"/>
                                            </p:txEl>
                                          </p:spTgt>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Effect transition="in" filter="wipe(up)">
                                      <p:cBhvr>
                                        <p:cTn id="19" dur="500"/>
                                        <p:tgtEl>
                                          <p:spTgt spid="2">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grpId="0" nodeType="clickEffect">
                                  <p:stCondLst>
                                    <p:cond delay="0"/>
                                  </p:stCondLst>
                                  <p:childTnLst>
                                    <p:set>
                                      <p:cBhvr>
                                        <p:cTn id="23" dur="1" fill="hold">
                                          <p:stCondLst>
                                            <p:cond delay="0"/>
                                          </p:stCondLst>
                                        </p:cTn>
                                        <p:tgtEl>
                                          <p:spTgt spid="2">
                                            <p:txEl>
                                              <p:pRg st="6" end="6"/>
                                            </p:txEl>
                                          </p:spTgt>
                                        </p:tgtEl>
                                        <p:attrNameLst>
                                          <p:attrName>style.visibility</p:attrName>
                                        </p:attrNameLst>
                                      </p:cBhvr>
                                      <p:to>
                                        <p:strVal val="visible"/>
                                      </p:to>
                                    </p:set>
                                    <p:animEffect transition="in" filter="wipe(up)">
                                      <p:cBhvr>
                                        <p:cTn id="24" dur="500"/>
                                        <p:tgtEl>
                                          <p:spTgt spid="2">
                                            <p:txEl>
                                              <p:pRg st="6" end="6"/>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2">
                                            <p:txEl>
                                              <p:pRg st="8" end="8"/>
                                            </p:txEl>
                                          </p:spTgt>
                                        </p:tgtEl>
                                        <p:attrNameLst>
                                          <p:attrName>style.visibility</p:attrName>
                                        </p:attrNameLst>
                                      </p:cBhvr>
                                      <p:to>
                                        <p:strVal val="visible"/>
                                      </p:to>
                                    </p:set>
                                    <p:animEffect transition="in" filter="wipe(up)">
                                      <p:cBhvr>
                                        <p:cTn id="29" dur="500"/>
                                        <p:tgtEl>
                                          <p:spTgt spid="2">
                                            <p:txEl>
                                              <p:pRg st="8" end="8"/>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1" fill="hold" grpId="0" nodeType="clickEffect">
                                  <p:stCondLst>
                                    <p:cond delay="0"/>
                                  </p:stCondLst>
                                  <p:childTnLst>
                                    <p:set>
                                      <p:cBhvr>
                                        <p:cTn id="33" dur="1" fill="hold">
                                          <p:stCondLst>
                                            <p:cond delay="0"/>
                                          </p:stCondLst>
                                        </p:cTn>
                                        <p:tgtEl>
                                          <p:spTgt spid="2">
                                            <p:txEl>
                                              <p:pRg st="10" end="10"/>
                                            </p:txEl>
                                          </p:spTgt>
                                        </p:tgtEl>
                                        <p:attrNameLst>
                                          <p:attrName>style.visibility</p:attrName>
                                        </p:attrNameLst>
                                      </p:cBhvr>
                                      <p:to>
                                        <p:strVal val="visible"/>
                                      </p:to>
                                    </p:set>
                                    <p:animEffect transition="in" filter="wipe(up)">
                                      <p:cBhvr>
                                        <p:cTn id="34" dur="500"/>
                                        <p:tgtEl>
                                          <p:spTgt spid="2">
                                            <p:txEl>
                                              <p:pRg st="10" end="1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grpId="0" nodeType="clickEffect">
                                  <p:stCondLst>
                                    <p:cond delay="0"/>
                                  </p:stCondLst>
                                  <p:childTnLst>
                                    <p:set>
                                      <p:cBhvr>
                                        <p:cTn id="38" dur="1" fill="hold">
                                          <p:stCondLst>
                                            <p:cond delay="0"/>
                                          </p:stCondLst>
                                        </p:cTn>
                                        <p:tgtEl>
                                          <p:spTgt spid="2">
                                            <p:txEl>
                                              <p:pRg st="12" end="12"/>
                                            </p:txEl>
                                          </p:spTgt>
                                        </p:tgtEl>
                                        <p:attrNameLst>
                                          <p:attrName>style.visibility</p:attrName>
                                        </p:attrNameLst>
                                      </p:cBhvr>
                                      <p:to>
                                        <p:strVal val="visible"/>
                                      </p:to>
                                    </p:set>
                                    <p:animEffect transition="in" filter="wipe(up)">
                                      <p:cBhvr>
                                        <p:cTn id="39" dur="500"/>
                                        <p:tgtEl>
                                          <p:spTgt spid="2">
                                            <p:txEl>
                                              <p:pRg st="12" end="12"/>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mph" presetSubtype="2" fill="hold" nodeType="clickEffect">
                                  <p:stCondLst>
                                    <p:cond delay="0"/>
                                  </p:stCondLst>
                                  <p:childTnLst>
                                    <p:animClr clrSpc="rgb" dir="cw">
                                      <p:cBhvr override="childStyle">
                                        <p:cTn id="43" dur="2000" fill="hold"/>
                                        <p:tgtEl>
                                          <p:spTgt spid="2">
                                            <p:txEl>
                                              <p:pRg st="12" end="12"/>
                                            </p:txEl>
                                          </p:spTgt>
                                        </p:tgtEl>
                                        <p:attrNameLst>
                                          <p:attrName>style.color</p:attrName>
                                        </p:attrNameLst>
                                      </p:cBhvr>
                                      <p:to>
                                        <a:srgbClr val="FF00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720000" y="1431193"/>
            <a:ext cx="8127786" cy="5098395"/>
          </a:xfrm>
        </p:spPr>
        <p:txBody>
          <a:bodyPr/>
          <a:lstStyle/>
          <a:p>
            <a:r>
              <a:rPr lang="fr-FR" dirty="0" smtClean="0"/>
              <a:t>Assurer </a:t>
            </a:r>
            <a:r>
              <a:rPr lang="fr-FR" dirty="0"/>
              <a:t>une expression </a:t>
            </a:r>
            <a:r>
              <a:rPr lang="fr-FR" dirty="0" smtClean="0"/>
              <a:t>collective des salariés</a:t>
            </a:r>
          </a:p>
          <a:p>
            <a:pPr lvl="1"/>
            <a:r>
              <a:rPr lang="fr-FR" dirty="0" smtClean="0"/>
              <a:t>Pour permettre </a:t>
            </a:r>
            <a:r>
              <a:rPr lang="fr-FR" dirty="0"/>
              <a:t>la prise en compte permanente de leurs intérêts dans les </a:t>
            </a:r>
            <a:r>
              <a:rPr lang="fr-FR" dirty="0" smtClean="0"/>
              <a:t>décisions relatives </a:t>
            </a:r>
            <a:r>
              <a:rPr lang="fr-FR" dirty="0"/>
              <a:t>à </a:t>
            </a:r>
            <a:r>
              <a:rPr lang="fr-FR" dirty="0" smtClean="0"/>
              <a:t>:</a:t>
            </a:r>
          </a:p>
          <a:p>
            <a:pPr lvl="2"/>
            <a:r>
              <a:rPr lang="fr-FR" dirty="0" smtClean="0"/>
              <a:t>la </a:t>
            </a:r>
            <a:r>
              <a:rPr lang="fr-FR" dirty="0"/>
              <a:t>gestion et à l'évolution économique et financière de l'entreprise, </a:t>
            </a:r>
            <a:endParaRPr lang="fr-FR" dirty="0" smtClean="0"/>
          </a:p>
          <a:p>
            <a:pPr lvl="2"/>
            <a:r>
              <a:rPr lang="fr-FR" dirty="0" smtClean="0"/>
              <a:t>à l'organisation </a:t>
            </a:r>
            <a:r>
              <a:rPr lang="fr-FR" dirty="0"/>
              <a:t>du travail, </a:t>
            </a:r>
            <a:endParaRPr lang="fr-FR" dirty="0" smtClean="0"/>
          </a:p>
          <a:p>
            <a:pPr lvl="2"/>
            <a:r>
              <a:rPr lang="fr-FR" dirty="0" smtClean="0"/>
              <a:t>à </a:t>
            </a:r>
            <a:r>
              <a:rPr lang="fr-FR" dirty="0"/>
              <a:t>la formation professionnelle </a:t>
            </a:r>
            <a:endParaRPr lang="fr-FR" dirty="0" smtClean="0"/>
          </a:p>
          <a:p>
            <a:pPr lvl="2"/>
            <a:r>
              <a:rPr lang="fr-FR" dirty="0" smtClean="0"/>
              <a:t>aux </a:t>
            </a:r>
            <a:r>
              <a:rPr lang="fr-FR" dirty="0"/>
              <a:t>techniques de production</a:t>
            </a:r>
            <a:r>
              <a:rPr lang="fr-FR" dirty="0" smtClean="0"/>
              <a:t>.</a:t>
            </a:r>
          </a:p>
          <a:p>
            <a:pPr lvl="2"/>
            <a:endParaRPr lang="fr-FR" dirty="0"/>
          </a:p>
          <a:p>
            <a:r>
              <a:rPr lang="fr-FR" dirty="0"/>
              <a:t>Le comité est informé et consulté sur les questions intéressant l'organisation, </a:t>
            </a:r>
            <a:r>
              <a:rPr lang="fr-FR" dirty="0" smtClean="0"/>
              <a:t>la gestion </a:t>
            </a:r>
            <a:r>
              <a:rPr lang="fr-FR" dirty="0"/>
              <a:t>et la marche générale de </a:t>
            </a:r>
            <a:r>
              <a:rPr lang="fr-FR" dirty="0" smtClean="0"/>
              <a:t>l'entreprise (détail diapo suivante. </a:t>
            </a:r>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a:xfrm>
            <a:off x="273600" y="982800"/>
            <a:ext cx="8574186" cy="448394"/>
          </a:xfrm>
        </p:spPr>
        <p:txBody>
          <a:bodyPr/>
          <a:lstStyle/>
          <a:p>
            <a:r>
              <a:rPr lang="fr-FR" dirty="0" smtClean="0"/>
              <a:t>Attributions supplémentaires pour les entreprises d’au moins 50</a:t>
            </a:r>
            <a:r>
              <a:rPr lang="fr-FR" dirty="0"/>
              <a:t> </a:t>
            </a:r>
            <a:r>
              <a:rPr lang="fr-FR" dirty="0" smtClean="0"/>
              <a:t>salariés</a:t>
            </a:r>
            <a:endParaRPr lang="fr-FR" dirty="0"/>
          </a:p>
        </p:txBody>
      </p:sp>
    </p:spTree>
    <p:extLst>
      <p:ext uri="{BB962C8B-B14F-4D97-AF65-F5344CB8AC3E}">
        <p14:creationId xmlns:p14="http://schemas.microsoft.com/office/powerpoint/2010/main" val="3326835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up)">
                                      <p:cBhvr>
                                        <p:cTn id="10" dur="500"/>
                                        <p:tgtEl>
                                          <p:spTgt spid="2">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ipe(up)">
                                      <p:cBhvr>
                                        <p:cTn id="13" dur="500"/>
                                        <p:tgtEl>
                                          <p:spTgt spid="2">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wipe(up)">
                                      <p:cBhvr>
                                        <p:cTn id="16" dur="500"/>
                                        <p:tgtEl>
                                          <p:spTgt spid="2">
                                            <p:txEl>
                                              <p:pRg st="3" end="3"/>
                                            </p:txEl>
                                          </p:spTgt>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Effect transition="in" filter="wipe(up)">
                                      <p:cBhvr>
                                        <p:cTn id="19" dur="500"/>
                                        <p:tgtEl>
                                          <p:spTgt spid="2">
                                            <p:txEl>
                                              <p:pRg st="4" end="4"/>
                                            </p:txEl>
                                          </p:spTgt>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2">
                                            <p:txEl>
                                              <p:pRg st="5" end="5"/>
                                            </p:txEl>
                                          </p:spTgt>
                                        </p:tgtEl>
                                        <p:attrNameLst>
                                          <p:attrName>style.visibility</p:attrName>
                                        </p:attrNameLst>
                                      </p:cBhvr>
                                      <p:to>
                                        <p:strVal val="visible"/>
                                      </p:to>
                                    </p:set>
                                    <p:animEffect transition="in" filter="wipe(up)">
                                      <p:cBhvr>
                                        <p:cTn id="22" dur="500"/>
                                        <p:tgtEl>
                                          <p:spTgt spid="2">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2">
                                            <p:txEl>
                                              <p:pRg st="7" end="7"/>
                                            </p:txEl>
                                          </p:spTgt>
                                        </p:tgtEl>
                                        <p:attrNameLst>
                                          <p:attrName>style.visibility</p:attrName>
                                        </p:attrNameLst>
                                      </p:cBhvr>
                                      <p:to>
                                        <p:strVal val="visible"/>
                                      </p:to>
                                    </p:set>
                                    <p:animEffect transition="in" filter="wipe(up)">
                                      <p:cBhvr>
                                        <p:cTn id="27"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720000" y="1431193"/>
            <a:ext cx="8127786" cy="5098395"/>
          </a:xfrm>
        </p:spPr>
        <p:txBody>
          <a:bodyPr/>
          <a:lstStyle/>
          <a:p>
            <a:r>
              <a:rPr lang="fr-FR" dirty="0"/>
              <a:t>1° Les mesures de nature à affecter le volume ou la structure des effectifs</a:t>
            </a:r>
            <a:r>
              <a:rPr lang="fr-FR" dirty="0" smtClean="0"/>
              <a:t>;</a:t>
            </a:r>
          </a:p>
          <a:p>
            <a:endParaRPr lang="fr-FR" dirty="0"/>
          </a:p>
          <a:p>
            <a:r>
              <a:rPr lang="fr-FR" dirty="0"/>
              <a:t>2°La modification de </a:t>
            </a:r>
            <a:r>
              <a:rPr lang="fr-FR" dirty="0" smtClean="0"/>
              <a:t>l’organisation </a:t>
            </a:r>
            <a:r>
              <a:rPr lang="fr-FR" dirty="0"/>
              <a:t>économique ou </a:t>
            </a:r>
            <a:r>
              <a:rPr lang="fr-FR" dirty="0" smtClean="0"/>
              <a:t>juridique de l’entreprise;</a:t>
            </a:r>
          </a:p>
          <a:p>
            <a:endParaRPr lang="fr-FR" dirty="0"/>
          </a:p>
          <a:p>
            <a:r>
              <a:rPr lang="fr-FR" dirty="0"/>
              <a:t>3° La durée du travail ou les conditions d'emploi, de travail et de </a:t>
            </a:r>
            <a:r>
              <a:rPr lang="fr-FR" dirty="0" smtClean="0"/>
              <a:t>formation professionnelle;</a:t>
            </a:r>
          </a:p>
          <a:p>
            <a:endParaRPr lang="fr-FR" dirty="0"/>
          </a:p>
          <a:p>
            <a:r>
              <a:rPr lang="fr-FR" dirty="0"/>
              <a:t>4° L’introduction de nouvelles technologies, l’aménagement important modifiant </a:t>
            </a:r>
            <a:r>
              <a:rPr lang="fr-FR" dirty="0" smtClean="0"/>
              <a:t>les conditions </a:t>
            </a:r>
            <a:r>
              <a:rPr lang="fr-FR" dirty="0"/>
              <a:t>de santé et de sécurité ou les conditions de travail </a:t>
            </a:r>
            <a:r>
              <a:rPr lang="fr-FR" dirty="0" smtClean="0"/>
              <a:t>;</a:t>
            </a:r>
          </a:p>
          <a:p>
            <a:endParaRPr lang="fr-FR" dirty="0"/>
          </a:p>
          <a:p>
            <a:r>
              <a:rPr lang="fr-FR" dirty="0"/>
              <a:t>5° Les mesures prises en vue de faciliter la mise, la remise ou le maintien au </a:t>
            </a:r>
            <a:r>
              <a:rPr lang="fr-FR" dirty="0" smtClean="0"/>
              <a:t>travail des </a:t>
            </a:r>
            <a:r>
              <a:rPr lang="fr-FR" dirty="0"/>
              <a:t>accidentés du travail, des invalides de guerre, des invalides civils, des </a:t>
            </a:r>
            <a:r>
              <a:rPr lang="fr-FR" dirty="0" smtClean="0"/>
              <a:t>personnes atteintes </a:t>
            </a:r>
            <a:r>
              <a:rPr lang="fr-FR" dirty="0"/>
              <a:t>de maladies chroniques évolutives et des travailleurs handicapés, notamment </a:t>
            </a:r>
            <a:r>
              <a:rPr lang="fr-FR" dirty="0" smtClean="0"/>
              <a:t>sur l'aménagement </a:t>
            </a:r>
            <a:r>
              <a:rPr lang="fr-FR" dirty="0"/>
              <a:t>des postes de travail.</a:t>
            </a:r>
          </a:p>
          <a:p>
            <a:pPr marL="0" indent="0">
              <a:buNone/>
            </a:pPr>
            <a:endParaRPr lang="fr-FR" dirty="0"/>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a:xfrm>
            <a:off x="273600" y="982800"/>
            <a:ext cx="8574186" cy="448394"/>
          </a:xfrm>
        </p:spPr>
        <p:txBody>
          <a:bodyPr/>
          <a:lstStyle/>
          <a:p>
            <a:r>
              <a:rPr lang="fr-FR" dirty="0" smtClean="0"/>
              <a:t>Information consultation sur :</a:t>
            </a:r>
            <a:endParaRPr lang="fr-FR" dirty="0"/>
          </a:p>
        </p:txBody>
      </p:sp>
    </p:spTree>
    <p:extLst>
      <p:ext uri="{BB962C8B-B14F-4D97-AF65-F5344CB8AC3E}">
        <p14:creationId xmlns:p14="http://schemas.microsoft.com/office/powerpoint/2010/main" val="1406899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wipe(up)">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wipe(up)">
                                      <p:cBhvr>
                                        <p:cTn id="17" dur="500"/>
                                        <p:tgtEl>
                                          <p:spTgt spid="2">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2">
                                            <p:txEl>
                                              <p:pRg st="6" end="6"/>
                                            </p:txEl>
                                          </p:spTgt>
                                        </p:tgtEl>
                                        <p:attrNameLst>
                                          <p:attrName>style.visibility</p:attrName>
                                        </p:attrNameLst>
                                      </p:cBhvr>
                                      <p:to>
                                        <p:strVal val="visible"/>
                                      </p:to>
                                    </p:set>
                                    <p:animEffect transition="in" filter="wipe(up)">
                                      <p:cBhvr>
                                        <p:cTn id="22" dur="500"/>
                                        <p:tgtEl>
                                          <p:spTgt spid="2">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2">
                                            <p:txEl>
                                              <p:pRg st="8" end="8"/>
                                            </p:txEl>
                                          </p:spTgt>
                                        </p:tgtEl>
                                        <p:attrNameLst>
                                          <p:attrName>style.visibility</p:attrName>
                                        </p:attrNameLst>
                                      </p:cBhvr>
                                      <p:to>
                                        <p:strVal val="visible"/>
                                      </p:to>
                                    </p:set>
                                    <p:animEffect transition="in" filter="wipe(up)">
                                      <p:cBhvr>
                                        <p:cTn id="27"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720000" y="1431193"/>
            <a:ext cx="8127786" cy="5098395"/>
          </a:xfrm>
        </p:spPr>
        <p:txBody>
          <a:bodyPr/>
          <a:lstStyle/>
          <a:p>
            <a:r>
              <a:rPr lang="fr-FR" dirty="0" smtClean="0"/>
              <a:t>1</a:t>
            </a:r>
            <a:r>
              <a:rPr lang="fr-FR" dirty="0"/>
              <a:t>° procède à l'analyse des risques professionnels auxquels peuvent être exposés </a:t>
            </a:r>
            <a:r>
              <a:rPr lang="fr-FR" dirty="0" smtClean="0"/>
              <a:t>les travailleurs</a:t>
            </a:r>
            <a:r>
              <a:rPr lang="fr-FR" dirty="0"/>
              <a:t>, notamment les femmes enceintes, ainsi que des effets de l’exposition </a:t>
            </a:r>
            <a:r>
              <a:rPr lang="fr-FR" dirty="0" smtClean="0"/>
              <a:t>aux facteurs </a:t>
            </a:r>
            <a:r>
              <a:rPr lang="fr-FR" dirty="0"/>
              <a:t>de risques professionnels mentionnés à l’article L. 4161-1</a:t>
            </a:r>
            <a:r>
              <a:rPr lang="fr-FR" dirty="0" smtClean="0"/>
              <a:t>.</a:t>
            </a:r>
          </a:p>
          <a:p>
            <a:endParaRPr lang="fr-FR" dirty="0"/>
          </a:p>
          <a:p>
            <a:r>
              <a:rPr lang="fr-FR" dirty="0"/>
              <a:t>2° contribue notamment à faciliter l'accès des femmes à tous les emplois, à </a:t>
            </a:r>
            <a:r>
              <a:rPr lang="fr-FR" dirty="0" smtClean="0"/>
              <a:t>la résolution </a:t>
            </a:r>
            <a:r>
              <a:rPr lang="fr-FR" dirty="0"/>
              <a:t>des problèmes liés à la maternité, l'adaptation et à l'aménagement des postes </a:t>
            </a:r>
            <a:r>
              <a:rPr lang="fr-FR" dirty="0" smtClean="0"/>
              <a:t>de travail </a:t>
            </a:r>
            <a:r>
              <a:rPr lang="fr-FR" dirty="0"/>
              <a:t>afin de faciliter l'accès et le maintien des personnes handicapées à tous les </a:t>
            </a:r>
            <a:r>
              <a:rPr lang="fr-FR" dirty="0" smtClean="0"/>
              <a:t>emplois au </a:t>
            </a:r>
            <a:r>
              <a:rPr lang="fr-FR" dirty="0"/>
              <a:t>cours de leur vie professionnelle</a:t>
            </a:r>
            <a:r>
              <a:rPr lang="fr-FR" dirty="0" smtClean="0"/>
              <a:t>.</a:t>
            </a:r>
          </a:p>
          <a:p>
            <a:endParaRPr lang="fr-FR" dirty="0"/>
          </a:p>
          <a:p>
            <a:r>
              <a:rPr lang="fr-FR" dirty="0" smtClean="0"/>
              <a:t>3</a:t>
            </a:r>
            <a:r>
              <a:rPr lang="fr-FR" sz="1600" dirty="0" smtClean="0"/>
              <a:t>°</a:t>
            </a:r>
            <a:r>
              <a:rPr lang="fr-FR" dirty="0" smtClean="0"/>
              <a:t> peut </a:t>
            </a:r>
            <a:r>
              <a:rPr lang="fr-FR" dirty="0"/>
              <a:t>susciter toute initiative qu’il estime utile et proposer notamment des </a:t>
            </a:r>
            <a:r>
              <a:rPr lang="fr-FR" dirty="0" smtClean="0"/>
              <a:t>actions de </a:t>
            </a:r>
            <a:r>
              <a:rPr lang="fr-FR" dirty="0"/>
              <a:t>prévention du harcèlement moral, du harcèlement sexuel et des agissements </a:t>
            </a:r>
            <a:r>
              <a:rPr lang="fr-FR" dirty="0" smtClean="0"/>
              <a:t>sexistes définis </a:t>
            </a:r>
            <a:r>
              <a:rPr lang="fr-FR" dirty="0"/>
              <a:t>à l'article L. 1142-2-1. Le refus de l'employeur est motivé</a:t>
            </a:r>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a:xfrm>
            <a:off x="273600" y="982800"/>
            <a:ext cx="8574186" cy="448394"/>
          </a:xfrm>
        </p:spPr>
        <p:txBody>
          <a:bodyPr/>
          <a:lstStyle/>
          <a:p>
            <a:r>
              <a:rPr lang="fr-FR" dirty="0" smtClean="0"/>
              <a:t>Dans le champs de la santé et sécurité au travail, le CSE </a:t>
            </a:r>
            <a:endParaRPr lang="fr-FR" dirty="0"/>
          </a:p>
        </p:txBody>
      </p:sp>
    </p:spTree>
    <p:extLst>
      <p:ext uri="{BB962C8B-B14F-4D97-AF65-F5344CB8AC3E}">
        <p14:creationId xmlns:p14="http://schemas.microsoft.com/office/powerpoint/2010/main" val="4293704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wipe(up)">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wipe(up)">
                                      <p:cBhvr>
                                        <p:cTn id="17"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720000" y="1431193"/>
            <a:ext cx="8127786" cy="5098395"/>
          </a:xfrm>
        </p:spPr>
        <p:txBody>
          <a:bodyPr/>
          <a:lstStyle/>
          <a:p>
            <a:r>
              <a:rPr lang="fr-FR" dirty="0"/>
              <a:t>Le comité social et économique formule, à son initiative, et examine, à la </a:t>
            </a:r>
            <a:r>
              <a:rPr lang="fr-FR" dirty="0" smtClean="0"/>
              <a:t>demande de </a:t>
            </a:r>
            <a:r>
              <a:rPr lang="fr-FR" dirty="0"/>
              <a:t>l'employeur, toute proposition de nature à améliorer </a:t>
            </a:r>
            <a:endParaRPr lang="fr-FR" dirty="0" smtClean="0"/>
          </a:p>
          <a:p>
            <a:pPr lvl="1"/>
            <a:r>
              <a:rPr lang="fr-FR" dirty="0" smtClean="0"/>
              <a:t>les </a:t>
            </a:r>
            <a:r>
              <a:rPr lang="fr-FR" dirty="0"/>
              <a:t>conditions de travail, </a:t>
            </a:r>
            <a:r>
              <a:rPr lang="fr-FR" dirty="0" smtClean="0"/>
              <a:t>d'emploi et </a:t>
            </a:r>
            <a:r>
              <a:rPr lang="fr-FR" dirty="0"/>
              <a:t>de formation professionnelle des salariés</a:t>
            </a:r>
            <a:r>
              <a:rPr lang="fr-FR" dirty="0" smtClean="0"/>
              <a:t>,</a:t>
            </a:r>
          </a:p>
          <a:p>
            <a:pPr lvl="1"/>
            <a:r>
              <a:rPr lang="fr-FR" dirty="0" smtClean="0"/>
              <a:t>leurs </a:t>
            </a:r>
            <a:r>
              <a:rPr lang="fr-FR" dirty="0"/>
              <a:t>conditions de vie dans </a:t>
            </a:r>
            <a:r>
              <a:rPr lang="fr-FR" dirty="0" smtClean="0"/>
              <a:t>l'entreprise</a:t>
            </a:r>
          </a:p>
          <a:p>
            <a:pPr lvl="1"/>
            <a:r>
              <a:rPr lang="fr-FR" dirty="0" smtClean="0"/>
              <a:t>les </a:t>
            </a:r>
            <a:r>
              <a:rPr lang="fr-FR" dirty="0"/>
              <a:t>conditions dans lesquelles ils bénéficient de garanties collectives </a:t>
            </a:r>
            <a:r>
              <a:rPr lang="fr-FR" dirty="0" smtClean="0"/>
              <a:t>complémentaires</a:t>
            </a:r>
            <a:endParaRPr lang="fr-FR" dirty="0"/>
          </a:p>
          <a:p>
            <a:endParaRPr lang="fr-FR" dirty="0" smtClean="0"/>
          </a:p>
          <a:p>
            <a:r>
              <a:rPr lang="fr-FR" dirty="0" smtClean="0"/>
              <a:t>Le </a:t>
            </a:r>
            <a:r>
              <a:rPr lang="fr-FR" dirty="0"/>
              <a:t>comité peut faire appel à titre consultatif et occasionnel au concours de </a:t>
            </a:r>
            <a:r>
              <a:rPr lang="fr-FR" dirty="0" smtClean="0"/>
              <a:t>toute personne </a:t>
            </a:r>
            <a:r>
              <a:rPr lang="fr-FR" dirty="0"/>
              <a:t>de l’entreprise qui lui paraîtrait qualifiée</a:t>
            </a:r>
            <a:r>
              <a:rPr lang="fr-FR" dirty="0" smtClean="0"/>
              <a:t>.</a:t>
            </a:r>
          </a:p>
          <a:p>
            <a:endParaRPr lang="fr-FR" dirty="0"/>
          </a:p>
          <a:p>
            <a:r>
              <a:rPr lang="fr-FR" dirty="0" smtClean="0"/>
              <a:t>Les </a:t>
            </a:r>
            <a:r>
              <a:rPr lang="fr-FR" dirty="0"/>
              <a:t>projets d'accord collectif, leur révision ou leur dénonciation ne sont pas soumis à la consultation du comité.</a:t>
            </a:r>
          </a:p>
          <a:p>
            <a:endParaRPr lang="fr-FR" dirty="0"/>
          </a:p>
          <a:p>
            <a:endParaRPr lang="fr-FR" dirty="0"/>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a:xfrm>
            <a:off x="273600" y="982800"/>
            <a:ext cx="8574186" cy="448394"/>
          </a:xfrm>
        </p:spPr>
        <p:txBody>
          <a:bodyPr/>
          <a:lstStyle/>
          <a:p>
            <a:r>
              <a:rPr lang="fr-FR" dirty="0" smtClean="0"/>
              <a:t>Modalité d’exercice des attributions du CSE</a:t>
            </a:r>
            <a:endParaRPr lang="fr-FR" dirty="0"/>
          </a:p>
        </p:txBody>
      </p:sp>
    </p:spTree>
    <p:extLst>
      <p:ext uri="{BB962C8B-B14F-4D97-AF65-F5344CB8AC3E}">
        <p14:creationId xmlns:p14="http://schemas.microsoft.com/office/powerpoint/2010/main" val="1636969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up)">
                                      <p:cBhvr>
                                        <p:cTn id="10" dur="500"/>
                                        <p:tgtEl>
                                          <p:spTgt spid="2">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ipe(up)">
                                      <p:cBhvr>
                                        <p:cTn id="13" dur="500"/>
                                        <p:tgtEl>
                                          <p:spTgt spid="2">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wipe(up)">
                                      <p:cBhvr>
                                        <p:cTn id="16" dur="500"/>
                                        <p:tgtEl>
                                          <p:spTgt spid="2">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Effect transition="in" filter="wipe(up)">
                                      <p:cBhvr>
                                        <p:cTn id="21" dur="500"/>
                                        <p:tgtEl>
                                          <p:spTgt spid="2">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2">
                                            <p:txEl>
                                              <p:pRg st="7" end="7"/>
                                            </p:txEl>
                                          </p:spTgt>
                                        </p:tgtEl>
                                        <p:attrNameLst>
                                          <p:attrName>style.visibility</p:attrName>
                                        </p:attrNameLst>
                                      </p:cBhvr>
                                      <p:to>
                                        <p:strVal val="visible"/>
                                      </p:to>
                                    </p:set>
                                    <p:animEffect transition="in" filter="wipe(up)">
                                      <p:cBhvr>
                                        <p:cTn id="26" dur="500"/>
                                        <p:tgtEl>
                                          <p:spTgt spid="2">
                                            <p:txEl>
                                              <p:pRg st="7" end="7"/>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mph" presetSubtype="2" fill="hold" nodeType="clickEffect">
                                  <p:stCondLst>
                                    <p:cond delay="0"/>
                                  </p:stCondLst>
                                  <p:childTnLst>
                                    <p:animClr clrSpc="rgb" dir="cw">
                                      <p:cBhvr override="childStyle">
                                        <p:cTn id="30" dur="2000" fill="hold"/>
                                        <p:tgtEl>
                                          <p:spTgt spid="2">
                                            <p:txEl>
                                              <p:pRg st="7" end="7"/>
                                            </p:txEl>
                                          </p:spTgt>
                                        </p:tgtEl>
                                        <p:attrNameLst>
                                          <p:attrName>style.color</p:attrName>
                                        </p:attrNameLst>
                                      </p:cBhvr>
                                      <p:to>
                                        <a:srgbClr val="FF00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720000" y="1431193"/>
            <a:ext cx="8127786" cy="5098395"/>
          </a:xfrm>
        </p:spPr>
        <p:txBody>
          <a:bodyPr/>
          <a:lstStyle/>
          <a:p>
            <a:r>
              <a:rPr lang="fr-FR" dirty="0"/>
              <a:t>D</a:t>
            </a:r>
            <a:r>
              <a:rPr lang="fr-FR" dirty="0" smtClean="0"/>
              <a:t>ispose d’un </a:t>
            </a:r>
            <a:r>
              <a:rPr lang="fr-FR" dirty="0"/>
              <a:t>délai d’examen suffisant et d'informations précises </a:t>
            </a:r>
            <a:r>
              <a:rPr lang="fr-FR" dirty="0" smtClean="0"/>
              <a:t>mises </a:t>
            </a:r>
            <a:r>
              <a:rPr lang="fr-FR" dirty="0"/>
              <a:t>à disposition par l'employeur, et de la réponse motivée </a:t>
            </a:r>
            <a:r>
              <a:rPr lang="fr-FR" dirty="0" smtClean="0"/>
              <a:t>de l'employeur </a:t>
            </a:r>
            <a:r>
              <a:rPr lang="fr-FR" dirty="0"/>
              <a:t>à ses propres observations.</a:t>
            </a:r>
          </a:p>
          <a:p>
            <a:endParaRPr lang="fr-FR" dirty="0" smtClean="0"/>
          </a:p>
          <a:p>
            <a:r>
              <a:rPr lang="fr-FR" dirty="0" smtClean="0"/>
              <a:t>Il </a:t>
            </a:r>
            <a:r>
              <a:rPr lang="fr-FR" dirty="0"/>
              <a:t>a également accès à l'information utile détenue par les administrations publiques </a:t>
            </a:r>
            <a:r>
              <a:rPr lang="fr-FR" dirty="0" smtClean="0"/>
              <a:t>conformément </a:t>
            </a:r>
            <a:r>
              <a:rPr lang="fr-FR" dirty="0"/>
              <a:t>aux dispositions légales </a:t>
            </a:r>
            <a:r>
              <a:rPr lang="fr-FR" dirty="0" smtClean="0"/>
              <a:t>relatives à </a:t>
            </a:r>
            <a:r>
              <a:rPr lang="fr-FR" dirty="0"/>
              <a:t>l'accès aux documents administratifs</a:t>
            </a:r>
            <a:r>
              <a:rPr lang="fr-FR" dirty="0" smtClean="0"/>
              <a:t>.</a:t>
            </a:r>
          </a:p>
          <a:p>
            <a:endParaRPr lang="fr-FR" dirty="0"/>
          </a:p>
          <a:p>
            <a:r>
              <a:rPr lang="fr-FR" dirty="0"/>
              <a:t>Le comité </a:t>
            </a:r>
            <a:r>
              <a:rPr lang="fr-FR" dirty="0" smtClean="0"/>
              <a:t>qui estime </a:t>
            </a:r>
            <a:r>
              <a:rPr lang="fr-FR" dirty="0"/>
              <a:t>ne pas disposer d'éléments suffisants, </a:t>
            </a:r>
            <a:r>
              <a:rPr lang="fr-FR" dirty="0" smtClean="0"/>
              <a:t>peut saisir </a:t>
            </a:r>
            <a:r>
              <a:rPr lang="fr-FR" dirty="0"/>
              <a:t>le </a:t>
            </a:r>
            <a:r>
              <a:rPr lang="fr-FR" dirty="0" smtClean="0"/>
              <a:t>président du TGI, </a:t>
            </a:r>
            <a:r>
              <a:rPr lang="fr-FR" dirty="0"/>
              <a:t>pour qu'il ordonne </a:t>
            </a:r>
            <a:r>
              <a:rPr lang="fr-FR" dirty="0" smtClean="0"/>
              <a:t>la communication </a:t>
            </a:r>
            <a:r>
              <a:rPr lang="fr-FR" dirty="0"/>
              <a:t>par l'employeur des éléments manquants. Le juge statue dans un délai </a:t>
            </a:r>
            <a:r>
              <a:rPr lang="fr-FR" dirty="0" smtClean="0"/>
              <a:t>de huit </a:t>
            </a:r>
            <a:r>
              <a:rPr lang="fr-FR" dirty="0"/>
              <a:t>jours.</a:t>
            </a:r>
          </a:p>
          <a:p>
            <a:endParaRPr lang="fr-FR" dirty="0" smtClean="0"/>
          </a:p>
          <a:p>
            <a:r>
              <a:rPr lang="fr-FR" dirty="0" smtClean="0"/>
              <a:t>Cette </a:t>
            </a:r>
            <a:r>
              <a:rPr lang="fr-FR" dirty="0"/>
              <a:t>saisine n'a pas pour effet de prolonger le délai dont dispose le comité </a:t>
            </a:r>
            <a:r>
              <a:rPr lang="fr-FR" dirty="0" smtClean="0"/>
              <a:t>pour rendre </a:t>
            </a:r>
            <a:r>
              <a:rPr lang="fr-FR" dirty="0"/>
              <a:t>son avis. </a:t>
            </a:r>
            <a:endParaRPr lang="fr-FR" dirty="0" smtClean="0"/>
          </a:p>
          <a:p>
            <a:endParaRPr lang="fr-FR" dirty="0"/>
          </a:p>
          <a:p>
            <a:r>
              <a:rPr lang="fr-FR" dirty="0"/>
              <a:t>L'employeur rend compte, en la motivant, de la suite donnée aux avis et </a:t>
            </a:r>
            <a:r>
              <a:rPr lang="fr-FR" dirty="0" smtClean="0"/>
              <a:t>vœux du comité</a:t>
            </a:r>
            <a:r>
              <a:rPr lang="fr-FR" dirty="0"/>
              <a:t>.</a:t>
            </a:r>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a:xfrm>
            <a:off x="273600" y="982800"/>
            <a:ext cx="8574186" cy="448394"/>
          </a:xfrm>
        </p:spPr>
        <p:txBody>
          <a:bodyPr/>
          <a:lstStyle/>
          <a:p>
            <a:r>
              <a:rPr lang="fr-FR" dirty="0" smtClean="0"/>
              <a:t>Pour ses attributions consultatives, le CSE</a:t>
            </a:r>
            <a:endParaRPr lang="fr-FR" dirty="0"/>
          </a:p>
        </p:txBody>
      </p:sp>
      <p:sp>
        <p:nvSpPr>
          <p:cNvPr id="5" name="TextBox 4"/>
          <p:cNvSpPr txBox="1"/>
          <p:nvPr/>
        </p:nvSpPr>
        <p:spPr>
          <a:xfrm>
            <a:off x="3691369" y="6001555"/>
            <a:ext cx="1640485" cy="270456"/>
          </a:xfrm>
          <a:prstGeom prst="rect">
            <a:avLst/>
          </a:prstGeom>
          <a:solidFill>
            <a:schemeClr val="accent2"/>
          </a:solidFill>
        </p:spPr>
        <p:txBody>
          <a:bodyPr wrap="none" lIns="90000" tIns="46800" rIns="90000" bIns="46800" rtlCol="0" anchor="t" anchorCtr="0">
            <a:noAutofit/>
          </a:bodyPr>
          <a:lstStyle/>
          <a:p>
            <a:pPr>
              <a:lnSpc>
                <a:spcPct val="90000"/>
              </a:lnSpc>
              <a:spcBef>
                <a:spcPct val="20000"/>
              </a:spcBef>
            </a:pPr>
            <a:r>
              <a:rPr lang="fr-FR" dirty="0" smtClean="0">
                <a:solidFill>
                  <a:srgbClr val="FF0000"/>
                </a:solidFill>
                <a:latin typeface="Arial" pitchFamily="34" charset="0"/>
                <a:cs typeface="Arial" pitchFamily="34" charset="0"/>
              </a:rPr>
              <a:t>en la motivant,</a:t>
            </a:r>
          </a:p>
        </p:txBody>
      </p:sp>
    </p:spTree>
    <p:extLst>
      <p:ext uri="{BB962C8B-B14F-4D97-AF65-F5344CB8AC3E}">
        <p14:creationId xmlns:p14="http://schemas.microsoft.com/office/powerpoint/2010/main" val="737292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wipe(up)">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wipe(up)">
                                      <p:cBhvr>
                                        <p:cTn id="17" dur="500"/>
                                        <p:tgtEl>
                                          <p:spTgt spid="2">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2">
                                            <p:txEl>
                                              <p:pRg st="6" end="6"/>
                                            </p:txEl>
                                          </p:spTgt>
                                        </p:tgtEl>
                                        <p:attrNameLst>
                                          <p:attrName>style.visibility</p:attrName>
                                        </p:attrNameLst>
                                      </p:cBhvr>
                                      <p:to>
                                        <p:strVal val="visible"/>
                                      </p:to>
                                    </p:set>
                                    <p:animEffect transition="in" filter="wipe(up)">
                                      <p:cBhvr>
                                        <p:cTn id="22" dur="500"/>
                                        <p:tgtEl>
                                          <p:spTgt spid="2">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mph" presetSubtype="2" fill="hold" nodeType="clickEffect">
                                  <p:stCondLst>
                                    <p:cond delay="0"/>
                                  </p:stCondLst>
                                  <p:childTnLst>
                                    <p:animClr clrSpc="rgb" dir="cw">
                                      <p:cBhvr override="childStyle">
                                        <p:cTn id="26" dur="2000" fill="hold"/>
                                        <p:tgtEl>
                                          <p:spTgt spid="2">
                                            <p:txEl>
                                              <p:pRg st="6" end="6"/>
                                            </p:txEl>
                                          </p:spTgt>
                                        </p:tgtEl>
                                        <p:attrNameLst>
                                          <p:attrName>style.color</p:attrName>
                                        </p:attrNameLst>
                                      </p:cBhvr>
                                      <p:to>
                                        <a:srgbClr val="FF0000"/>
                                      </p:to>
                                    </p:animClr>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grpId="0" nodeType="clickEffect">
                                  <p:stCondLst>
                                    <p:cond delay="0"/>
                                  </p:stCondLst>
                                  <p:childTnLst>
                                    <p:set>
                                      <p:cBhvr>
                                        <p:cTn id="30" dur="1" fill="hold">
                                          <p:stCondLst>
                                            <p:cond delay="0"/>
                                          </p:stCondLst>
                                        </p:cTn>
                                        <p:tgtEl>
                                          <p:spTgt spid="2">
                                            <p:txEl>
                                              <p:pRg st="8" end="8"/>
                                            </p:txEl>
                                          </p:spTgt>
                                        </p:tgtEl>
                                        <p:attrNameLst>
                                          <p:attrName>style.visibility</p:attrName>
                                        </p:attrNameLst>
                                      </p:cBhvr>
                                      <p:to>
                                        <p:strVal val="visible"/>
                                      </p:to>
                                    </p:set>
                                    <p:animEffect transition="in" filter="wipe(up)">
                                      <p:cBhvr>
                                        <p:cTn id="31" dur="500"/>
                                        <p:tgtEl>
                                          <p:spTgt spid="2">
                                            <p:txEl>
                                              <p:pRg st="8" end="8"/>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left)">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720000" y="1431193"/>
            <a:ext cx="8127786" cy="5098395"/>
          </a:xfrm>
        </p:spPr>
        <p:txBody>
          <a:bodyPr/>
          <a:lstStyle/>
          <a:p>
            <a:r>
              <a:rPr lang="fr-FR" dirty="0" smtClean="0"/>
              <a:t>Rassemble </a:t>
            </a:r>
            <a:r>
              <a:rPr lang="fr-FR" dirty="0"/>
              <a:t>l’ensemble des </a:t>
            </a:r>
            <a:r>
              <a:rPr lang="fr-FR" dirty="0" smtClean="0"/>
              <a:t>informations nécessaires </a:t>
            </a:r>
            <a:r>
              <a:rPr lang="fr-FR" dirty="0"/>
              <a:t>aux consultations et informations récurrentes que l’employeur met à </a:t>
            </a:r>
            <a:r>
              <a:rPr lang="fr-FR" dirty="0" smtClean="0"/>
              <a:t>la disposition </a:t>
            </a:r>
            <a:r>
              <a:rPr lang="fr-FR" dirty="0"/>
              <a:t>du </a:t>
            </a:r>
            <a:r>
              <a:rPr lang="fr-FR" dirty="0" smtClean="0"/>
              <a:t>CSE.</a:t>
            </a:r>
          </a:p>
          <a:p>
            <a:endParaRPr lang="fr-FR" dirty="0"/>
          </a:p>
          <a:p>
            <a:r>
              <a:rPr lang="fr-FR" dirty="0" smtClean="0"/>
              <a:t>Pour les </a:t>
            </a:r>
            <a:r>
              <a:rPr lang="fr-FR" dirty="0"/>
              <a:t>éléments d'information transmis de manière </a:t>
            </a:r>
            <a:r>
              <a:rPr lang="fr-FR" dirty="0" smtClean="0"/>
              <a:t>récurrente la mise </a:t>
            </a:r>
            <a:r>
              <a:rPr lang="fr-FR" dirty="0"/>
              <a:t>à disposition </a:t>
            </a:r>
            <a:r>
              <a:rPr lang="fr-FR" dirty="0" smtClean="0"/>
              <a:t>actualisée vaut </a:t>
            </a:r>
            <a:r>
              <a:rPr lang="fr-FR" dirty="0"/>
              <a:t>communication des </a:t>
            </a:r>
            <a:r>
              <a:rPr lang="fr-FR" dirty="0" smtClean="0"/>
              <a:t>rapports.</a:t>
            </a:r>
          </a:p>
          <a:p>
            <a:endParaRPr lang="fr-FR" dirty="0"/>
          </a:p>
          <a:p>
            <a:r>
              <a:rPr lang="fr-FR" dirty="0" smtClean="0"/>
              <a:t>Pour les rapports qui doivent être transmis à l'autorité administrative, les éléments </a:t>
            </a:r>
            <a:r>
              <a:rPr lang="fr-FR" dirty="0"/>
              <a:t>d'information qu'ils contiennent sont mis à la disposition de </a:t>
            </a:r>
            <a:r>
              <a:rPr lang="fr-FR" dirty="0" smtClean="0"/>
              <a:t>l'autorité administrative </a:t>
            </a:r>
            <a:r>
              <a:rPr lang="fr-FR" dirty="0"/>
              <a:t>à partir de la base de données et la mise à disposition actualisée </a:t>
            </a:r>
            <a:r>
              <a:rPr lang="fr-FR" dirty="0" smtClean="0"/>
              <a:t>vaut transmission </a:t>
            </a:r>
            <a:r>
              <a:rPr lang="fr-FR" dirty="0"/>
              <a:t>à cette autorité</a:t>
            </a:r>
            <a:r>
              <a:rPr lang="fr-FR" dirty="0" smtClean="0"/>
              <a:t>.</a:t>
            </a:r>
          </a:p>
          <a:p>
            <a:endParaRPr lang="fr-FR" dirty="0"/>
          </a:p>
          <a:p>
            <a:r>
              <a:rPr lang="fr-FR" dirty="0"/>
              <a:t>Les consultations du </a:t>
            </a:r>
            <a:r>
              <a:rPr lang="fr-FR" dirty="0" smtClean="0"/>
              <a:t>CSE pour </a:t>
            </a:r>
            <a:r>
              <a:rPr lang="fr-FR" dirty="0"/>
              <a:t>des événements </a:t>
            </a:r>
            <a:r>
              <a:rPr lang="fr-FR" dirty="0" smtClean="0"/>
              <a:t>ponctuels continuent </a:t>
            </a:r>
            <a:r>
              <a:rPr lang="fr-FR" dirty="0"/>
              <a:t>de faire l'objet de l'envoi de </a:t>
            </a:r>
            <a:r>
              <a:rPr lang="fr-FR" dirty="0" smtClean="0"/>
              <a:t>rapports </a:t>
            </a:r>
            <a:r>
              <a:rPr lang="fr-FR" dirty="0"/>
              <a:t>et informations.</a:t>
            </a:r>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a:xfrm>
            <a:off x="273600" y="982800"/>
            <a:ext cx="8574186" cy="448394"/>
          </a:xfrm>
        </p:spPr>
        <p:txBody>
          <a:bodyPr/>
          <a:lstStyle/>
          <a:p>
            <a:r>
              <a:rPr lang="fr-FR" dirty="0" smtClean="0"/>
              <a:t>La Base de Données Économiques et Sociales</a:t>
            </a:r>
            <a:endParaRPr lang="fr-FR" dirty="0"/>
          </a:p>
        </p:txBody>
      </p:sp>
    </p:spTree>
    <p:extLst>
      <p:ext uri="{BB962C8B-B14F-4D97-AF65-F5344CB8AC3E}">
        <p14:creationId xmlns:p14="http://schemas.microsoft.com/office/powerpoint/2010/main" val="960612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wipe(up)">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wipe(up)">
                                      <p:cBhvr>
                                        <p:cTn id="17" dur="500"/>
                                        <p:tgtEl>
                                          <p:spTgt spid="2">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2">
                                            <p:txEl>
                                              <p:pRg st="6" end="6"/>
                                            </p:txEl>
                                          </p:spTgt>
                                        </p:tgtEl>
                                        <p:attrNameLst>
                                          <p:attrName>style.visibility</p:attrName>
                                        </p:attrNameLst>
                                      </p:cBhvr>
                                      <p:to>
                                        <p:strVal val="visible"/>
                                      </p:to>
                                    </p:set>
                                    <p:animEffect transition="in" filter="wipe(up)">
                                      <p:cBhvr>
                                        <p:cTn id="2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720000" y="1431193"/>
            <a:ext cx="8127786" cy="5098395"/>
          </a:xfrm>
        </p:spPr>
        <p:txBody>
          <a:bodyPr/>
          <a:lstStyle/>
          <a:p>
            <a:r>
              <a:rPr lang="fr-FR" dirty="0"/>
              <a:t>Un accord d’entreprise </a:t>
            </a:r>
            <a:r>
              <a:rPr lang="fr-FR" dirty="0" smtClean="0"/>
              <a:t>définit </a:t>
            </a:r>
            <a:r>
              <a:rPr lang="fr-FR" dirty="0"/>
              <a:t>:</a:t>
            </a:r>
          </a:p>
          <a:p>
            <a:pPr lvl="1"/>
            <a:r>
              <a:rPr lang="fr-FR" dirty="0" smtClean="0"/>
              <a:t>L’organisation</a:t>
            </a:r>
            <a:r>
              <a:rPr lang="fr-FR" dirty="0"/>
              <a:t>, l’architecture et le contenu de la base de données économiques </a:t>
            </a:r>
            <a:r>
              <a:rPr lang="fr-FR" dirty="0" smtClean="0"/>
              <a:t>et sociales </a:t>
            </a:r>
            <a:r>
              <a:rPr lang="fr-FR" dirty="0"/>
              <a:t>;</a:t>
            </a:r>
          </a:p>
          <a:p>
            <a:pPr lvl="1"/>
            <a:r>
              <a:rPr lang="fr-FR" dirty="0" smtClean="0"/>
              <a:t>Les </a:t>
            </a:r>
            <a:r>
              <a:rPr lang="fr-FR" dirty="0"/>
              <a:t>modalités de fonctionnement de la base de données économiques et sociales</a:t>
            </a:r>
            <a:r>
              <a:rPr lang="fr-FR" dirty="0" smtClean="0"/>
              <a:t>, notamment </a:t>
            </a:r>
            <a:r>
              <a:rPr lang="fr-FR" dirty="0"/>
              <a:t>les droits d’accès et le niveau de mise en place de la base dans les </a:t>
            </a:r>
            <a:r>
              <a:rPr lang="fr-FR" dirty="0" smtClean="0"/>
              <a:t>entreprises comportant </a:t>
            </a:r>
            <a:r>
              <a:rPr lang="fr-FR" dirty="0"/>
              <a:t>des établissements distincts, son support, ses modalités de consultation </a:t>
            </a:r>
            <a:r>
              <a:rPr lang="fr-FR" dirty="0" smtClean="0"/>
              <a:t>et d’utilisation</a:t>
            </a:r>
            <a:r>
              <a:rPr lang="fr-FR" dirty="0"/>
              <a:t>.</a:t>
            </a:r>
          </a:p>
          <a:p>
            <a:endParaRPr lang="fr-FR" dirty="0" smtClean="0"/>
          </a:p>
          <a:p>
            <a:r>
              <a:rPr lang="fr-FR" dirty="0" smtClean="0"/>
              <a:t>La </a:t>
            </a:r>
            <a:r>
              <a:rPr lang="fr-FR" dirty="0"/>
              <a:t>base de données comporte au moins les thèmes suivants : </a:t>
            </a:r>
            <a:endParaRPr lang="fr-FR" dirty="0" smtClean="0"/>
          </a:p>
          <a:p>
            <a:pPr lvl="1"/>
            <a:r>
              <a:rPr lang="fr-FR" dirty="0" smtClean="0"/>
              <a:t>L’investissement </a:t>
            </a:r>
            <a:r>
              <a:rPr lang="fr-FR" dirty="0"/>
              <a:t>social,</a:t>
            </a:r>
          </a:p>
          <a:p>
            <a:pPr lvl="1"/>
            <a:r>
              <a:rPr lang="fr-FR" dirty="0" smtClean="0"/>
              <a:t>L’investissement </a:t>
            </a:r>
            <a:r>
              <a:rPr lang="fr-FR" dirty="0"/>
              <a:t>matériel et immatériel, </a:t>
            </a:r>
            <a:endParaRPr lang="fr-FR" dirty="0" smtClean="0"/>
          </a:p>
          <a:p>
            <a:pPr lvl="1"/>
            <a:r>
              <a:rPr lang="fr-FR" dirty="0" smtClean="0"/>
              <a:t>L’égalité </a:t>
            </a:r>
            <a:r>
              <a:rPr lang="fr-FR" dirty="0"/>
              <a:t>professionnelle entre les femmes et </a:t>
            </a:r>
            <a:r>
              <a:rPr lang="fr-FR" dirty="0" smtClean="0"/>
              <a:t>les hommes </a:t>
            </a:r>
            <a:r>
              <a:rPr lang="fr-FR" dirty="0"/>
              <a:t>au sein de l’entreprise</a:t>
            </a:r>
            <a:r>
              <a:rPr lang="fr-FR" dirty="0" smtClean="0"/>
              <a:t>,</a:t>
            </a:r>
          </a:p>
          <a:p>
            <a:pPr lvl="1"/>
            <a:r>
              <a:rPr lang="fr-FR" dirty="0" smtClean="0"/>
              <a:t>Les </a:t>
            </a:r>
            <a:r>
              <a:rPr lang="fr-FR" dirty="0"/>
              <a:t>fonds propres, l’endettement, </a:t>
            </a:r>
            <a:endParaRPr lang="fr-FR" dirty="0" smtClean="0"/>
          </a:p>
          <a:p>
            <a:pPr lvl="1"/>
            <a:r>
              <a:rPr lang="fr-FR" dirty="0" smtClean="0"/>
              <a:t>L’ensemble </a:t>
            </a:r>
            <a:r>
              <a:rPr lang="fr-FR" dirty="0"/>
              <a:t>des </a:t>
            </a:r>
            <a:r>
              <a:rPr lang="fr-FR" dirty="0" smtClean="0"/>
              <a:t>éléments de </a:t>
            </a:r>
            <a:r>
              <a:rPr lang="fr-FR" dirty="0"/>
              <a:t>la rémunération des salariés et dirigeants, </a:t>
            </a:r>
            <a:endParaRPr lang="fr-FR" dirty="0" smtClean="0"/>
          </a:p>
          <a:p>
            <a:pPr lvl="1"/>
            <a:r>
              <a:rPr lang="fr-FR" dirty="0" smtClean="0"/>
              <a:t>Les </a:t>
            </a:r>
            <a:r>
              <a:rPr lang="fr-FR" dirty="0"/>
              <a:t>activités sociales et culturelles, </a:t>
            </a:r>
            <a:endParaRPr lang="fr-FR" dirty="0" smtClean="0"/>
          </a:p>
          <a:p>
            <a:pPr lvl="1"/>
            <a:r>
              <a:rPr lang="fr-FR" dirty="0" smtClean="0"/>
              <a:t>La rémunération </a:t>
            </a:r>
            <a:r>
              <a:rPr lang="fr-FR" dirty="0"/>
              <a:t>des financeurs, </a:t>
            </a:r>
            <a:endParaRPr lang="fr-FR" dirty="0" smtClean="0"/>
          </a:p>
          <a:p>
            <a:pPr lvl="1"/>
            <a:r>
              <a:rPr lang="fr-FR" dirty="0" smtClean="0"/>
              <a:t>Les </a:t>
            </a:r>
            <a:r>
              <a:rPr lang="fr-FR" dirty="0"/>
              <a:t>flux financiers à destination de </a:t>
            </a:r>
            <a:r>
              <a:rPr lang="fr-FR" dirty="0" smtClean="0"/>
              <a:t>l'entreprise</a:t>
            </a:r>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a:xfrm>
            <a:off x="273600" y="982800"/>
            <a:ext cx="8574186" cy="448394"/>
          </a:xfrm>
        </p:spPr>
        <p:txBody>
          <a:bodyPr/>
          <a:lstStyle/>
          <a:p>
            <a:r>
              <a:rPr lang="fr-FR" dirty="0" smtClean="0"/>
              <a:t>La Base de Données Économiques et Sociales</a:t>
            </a:r>
            <a:endParaRPr lang="fr-FR" dirty="0"/>
          </a:p>
        </p:txBody>
      </p:sp>
      <p:sp>
        <p:nvSpPr>
          <p:cNvPr id="6" name="TextBox 5"/>
          <p:cNvSpPr txBox="1"/>
          <p:nvPr/>
        </p:nvSpPr>
        <p:spPr>
          <a:xfrm>
            <a:off x="4237147" y="3696236"/>
            <a:ext cx="3412903" cy="296214"/>
          </a:xfrm>
          <a:prstGeom prst="rect">
            <a:avLst/>
          </a:prstGeom>
          <a:solidFill>
            <a:schemeClr val="accent2"/>
          </a:solidFill>
        </p:spPr>
        <p:txBody>
          <a:bodyPr wrap="square" lIns="90000" tIns="46800" rIns="90000" bIns="46800" rtlCol="0" anchor="t" anchorCtr="0">
            <a:noAutofit/>
          </a:bodyPr>
          <a:lstStyle/>
          <a:p>
            <a:pPr>
              <a:lnSpc>
                <a:spcPct val="90000"/>
              </a:lnSpc>
              <a:spcBef>
                <a:spcPct val="20000"/>
              </a:spcBef>
            </a:pPr>
            <a:r>
              <a:rPr lang="fr-FR" dirty="0">
                <a:solidFill>
                  <a:srgbClr val="FF0000"/>
                </a:solidFill>
                <a:latin typeface="Arial" pitchFamily="34" charset="0"/>
                <a:cs typeface="Arial" pitchFamily="34" charset="0"/>
              </a:rPr>
              <a:t>a</a:t>
            </a:r>
            <a:r>
              <a:rPr lang="fr-FR" dirty="0" smtClean="0">
                <a:solidFill>
                  <a:srgbClr val="FF0000"/>
                </a:solidFill>
                <a:latin typeface="Arial" pitchFamily="34" charset="0"/>
                <a:cs typeface="Arial" pitchFamily="34" charset="0"/>
              </a:rPr>
              <a:t>u moins les thèmes suivants :</a:t>
            </a:r>
          </a:p>
        </p:txBody>
      </p:sp>
    </p:spTree>
    <p:extLst>
      <p:ext uri="{BB962C8B-B14F-4D97-AF65-F5344CB8AC3E}">
        <p14:creationId xmlns:p14="http://schemas.microsoft.com/office/powerpoint/2010/main" val="118523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up)">
                                      <p:cBhvr>
                                        <p:cTn id="10" dur="500"/>
                                        <p:tgtEl>
                                          <p:spTgt spid="2">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ipe(up)">
                                      <p:cBhvr>
                                        <p:cTn id="13" dur="500"/>
                                        <p:tgtEl>
                                          <p:spTgt spid="2">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mph" presetSubtype="2" fill="hold" nodeType="clickEffect">
                                  <p:stCondLst>
                                    <p:cond delay="0"/>
                                  </p:stCondLst>
                                  <p:childTnLst>
                                    <p:animClr clrSpc="rgb" dir="cw">
                                      <p:cBhvr override="childStyle">
                                        <p:cTn id="17" dur="2000" fill="hold"/>
                                        <p:tgtEl>
                                          <p:spTgt spid="2">
                                            <p:txEl>
                                              <p:pRg st="0" end="0"/>
                                            </p:txEl>
                                          </p:spTgt>
                                        </p:tgtEl>
                                        <p:attrNameLst>
                                          <p:attrName>style.color</p:attrName>
                                        </p:attrNameLst>
                                      </p:cBhvr>
                                      <p:to>
                                        <a:srgbClr val="FF0000"/>
                                      </p:to>
                                    </p:animClr>
                                  </p:childTnLst>
                                </p:cTn>
                              </p:par>
                              <p:par>
                                <p:cTn id="18" presetID="3" presetClass="emph" presetSubtype="2" fill="hold" nodeType="withEffect">
                                  <p:stCondLst>
                                    <p:cond delay="0"/>
                                  </p:stCondLst>
                                  <p:childTnLst>
                                    <p:animClr clrSpc="rgb" dir="cw">
                                      <p:cBhvr override="childStyle">
                                        <p:cTn id="19" dur="2000" fill="hold"/>
                                        <p:tgtEl>
                                          <p:spTgt spid="2">
                                            <p:txEl>
                                              <p:pRg st="1" end="1"/>
                                            </p:txEl>
                                          </p:spTgt>
                                        </p:tgtEl>
                                        <p:attrNameLst>
                                          <p:attrName>style.color</p:attrName>
                                        </p:attrNameLst>
                                      </p:cBhvr>
                                      <p:to>
                                        <a:srgbClr val="FF0000"/>
                                      </p:to>
                                    </p:animClr>
                                  </p:childTnLst>
                                </p:cTn>
                              </p:par>
                              <p:par>
                                <p:cTn id="20" presetID="3" presetClass="emph" presetSubtype="2" fill="hold" nodeType="withEffect">
                                  <p:stCondLst>
                                    <p:cond delay="0"/>
                                  </p:stCondLst>
                                  <p:childTnLst>
                                    <p:animClr clrSpc="rgb" dir="cw">
                                      <p:cBhvr override="childStyle">
                                        <p:cTn id="21" dur="2000" fill="hold"/>
                                        <p:tgtEl>
                                          <p:spTgt spid="2">
                                            <p:txEl>
                                              <p:pRg st="2" end="2"/>
                                            </p:txEl>
                                          </p:spTgt>
                                        </p:tgtEl>
                                        <p:attrNameLst>
                                          <p:attrName>style.color</p:attrName>
                                        </p:attrNameLst>
                                      </p:cBhvr>
                                      <p:to>
                                        <a:srgbClr val="FF0000"/>
                                      </p:to>
                                    </p:animClr>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2">
                                            <p:txEl>
                                              <p:pRg st="4" end="4"/>
                                            </p:txEl>
                                          </p:spTgt>
                                        </p:tgtEl>
                                        <p:attrNameLst>
                                          <p:attrName>style.visibility</p:attrName>
                                        </p:attrNameLst>
                                      </p:cBhvr>
                                      <p:to>
                                        <p:strVal val="visible"/>
                                      </p:to>
                                    </p:set>
                                    <p:animEffect transition="in" filter="wipe(up)">
                                      <p:cBhvr>
                                        <p:cTn id="26" dur="500"/>
                                        <p:tgtEl>
                                          <p:spTgt spid="2">
                                            <p:txEl>
                                              <p:pRg st="4" end="4"/>
                                            </p:txEl>
                                          </p:spTgt>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2">
                                            <p:txEl>
                                              <p:pRg st="5" end="5"/>
                                            </p:txEl>
                                          </p:spTgt>
                                        </p:tgtEl>
                                        <p:attrNameLst>
                                          <p:attrName>style.visibility</p:attrName>
                                        </p:attrNameLst>
                                      </p:cBhvr>
                                      <p:to>
                                        <p:strVal val="visible"/>
                                      </p:to>
                                    </p:set>
                                    <p:animEffect transition="in" filter="wipe(up)">
                                      <p:cBhvr>
                                        <p:cTn id="29" dur="500"/>
                                        <p:tgtEl>
                                          <p:spTgt spid="2">
                                            <p:txEl>
                                              <p:pRg st="5" end="5"/>
                                            </p:txEl>
                                          </p:spTgt>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2">
                                            <p:txEl>
                                              <p:pRg st="6" end="6"/>
                                            </p:txEl>
                                          </p:spTgt>
                                        </p:tgtEl>
                                        <p:attrNameLst>
                                          <p:attrName>style.visibility</p:attrName>
                                        </p:attrNameLst>
                                      </p:cBhvr>
                                      <p:to>
                                        <p:strVal val="visible"/>
                                      </p:to>
                                    </p:set>
                                    <p:animEffect transition="in" filter="wipe(up)">
                                      <p:cBhvr>
                                        <p:cTn id="32" dur="500"/>
                                        <p:tgtEl>
                                          <p:spTgt spid="2">
                                            <p:txEl>
                                              <p:pRg st="6" end="6"/>
                                            </p:txEl>
                                          </p:spTgt>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2">
                                            <p:txEl>
                                              <p:pRg st="7" end="7"/>
                                            </p:txEl>
                                          </p:spTgt>
                                        </p:tgtEl>
                                        <p:attrNameLst>
                                          <p:attrName>style.visibility</p:attrName>
                                        </p:attrNameLst>
                                      </p:cBhvr>
                                      <p:to>
                                        <p:strVal val="visible"/>
                                      </p:to>
                                    </p:set>
                                    <p:animEffect transition="in" filter="wipe(up)">
                                      <p:cBhvr>
                                        <p:cTn id="35" dur="500"/>
                                        <p:tgtEl>
                                          <p:spTgt spid="2">
                                            <p:txEl>
                                              <p:pRg st="7" end="7"/>
                                            </p:txEl>
                                          </p:spTgt>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2">
                                            <p:txEl>
                                              <p:pRg st="8" end="8"/>
                                            </p:txEl>
                                          </p:spTgt>
                                        </p:tgtEl>
                                        <p:attrNameLst>
                                          <p:attrName>style.visibility</p:attrName>
                                        </p:attrNameLst>
                                      </p:cBhvr>
                                      <p:to>
                                        <p:strVal val="visible"/>
                                      </p:to>
                                    </p:set>
                                    <p:animEffect transition="in" filter="wipe(up)">
                                      <p:cBhvr>
                                        <p:cTn id="38" dur="500"/>
                                        <p:tgtEl>
                                          <p:spTgt spid="2">
                                            <p:txEl>
                                              <p:pRg st="8" end="8"/>
                                            </p:txEl>
                                          </p:spTgt>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2">
                                            <p:txEl>
                                              <p:pRg st="9" end="9"/>
                                            </p:txEl>
                                          </p:spTgt>
                                        </p:tgtEl>
                                        <p:attrNameLst>
                                          <p:attrName>style.visibility</p:attrName>
                                        </p:attrNameLst>
                                      </p:cBhvr>
                                      <p:to>
                                        <p:strVal val="visible"/>
                                      </p:to>
                                    </p:set>
                                    <p:animEffect transition="in" filter="wipe(up)">
                                      <p:cBhvr>
                                        <p:cTn id="41" dur="500"/>
                                        <p:tgtEl>
                                          <p:spTgt spid="2">
                                            <p:txEl>
                                              <p:pRg st="9" end="9"/>
                                            </p:txEl>
                                          </p:spTgt>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2">
                                            <p:txEl>
                                              <p:pRg st="10" end="10"/>
                                            </p:txEl>
                                          </p:spTgt>
                                        </p:tgtEl>
                                        <p:attrNameLst>
                                          <p:attrName>style.visibility</p:attrName>
                                        </p:attrNameLst>
                                      </p:cBhvr>
                                      <p:to>
                                        <p:strVal val="visible"/>
                                      </p:to>
                                    </p:set>
                                    <p:animEffect transition="in" filter="wipe(up)">
                                      <p:cBhvr>
                                        <p:cTn id="44" dur="500"/>
                                        <p:tgtEl>
                                          <p:spTgt spid="2">
                                            <p:txEl>
                                              <p:pRg st="10" end="10"/>
                                            </p:txEl>
                                          </p:spTgt>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2">
                                            <p:txEl>
                                              <p:pRg st="11" end="11"/>
                                            </p:txEl>
                                          </p:spTgt>
                                        </p:tgtEl>
                                        <p:attrNameLst>
                                          <p:attrName>style.visibility</p:attrName>
                                        </p:attrNameLst>
                                      </p:cBhvr>
                                      <p:to>
                                        <p:strVal val="visible"/>
                                      </p:to>
                                    </p:set>
                                    <p:animEffect transition="in" filter="wipe(up)">
                                      <p:cBhvr>
                                        <p:cTn id="47" dur="500"/>
                                        <p:tgtEl>
                                          <p:spTgt spid="2">
                                            <p:txEl>
                                              <p:pRg st="11" end="11"/>
                                            </p:txEl>
                                          </p:spTgt>
                                        </p:tgtEl>
                                      </p:cBhvr>
                                    </p:animEffect>
                                  </p:childTnLst>
                                </p:cTn>
                              </p:par>
                              <p:par>
                                <p:cTn id="48" presetID="22" presetClass="entr" presetSubtype="1" fill="hold" grpId="0" nodeType="withEffect">
                                  <p:stCondLst>
                                    <p:cond delay="0"/>
                                  </p:stCondLst>
                                  <p:childTnLst>
                                    <p:set>
                                      <p:cBhvr>
                                        <p:cTn id="49" dur="1" fill="hold">
                                          <p:stCondLst>
                                            <p:cond delay="0"/>
                                          </p:stCondLst>
                                        </p:cTn>
                                        <p:tgtEl>
                                          <p:spTgt spid="2">
                                            <p:txEl>
                                              <p:pRg st="12" end="12"/>
                                            </p:txEl>
                                          </p:spTgt>
                                        </p:tgtEl>
                                        <p:attrNameLst>
                                          <p:attrName>style.visibility</p:attrName>
                                        </p:attrNameLst>
                                      </p:cBhvr>
                                      <p:to>
                                        <p:strVal val="visible"/>
                                      </p:to>
                                    </p:set>
                                    <p:animEffect transition="in" filter="wipe(up)">
                                      <p:cBhvr>
                                        <p:cTn id="50" dur="500"/>
                                        <p:tgtEl>
                                          <p:spTgt spid="2">
                                            <p:txEl>
                                              <p:pRg st="12" end="12"/>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grpId="0" nodeType="click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wipe(left)">
                                      <p:cBhvr>
                                        <p:cTn id="5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720000" y="1431193"/>
            <a:ext cx="8127786" cy="5098395"/>
          </a:xfrm>
        </p:spPr>
        <p:txBody>
          <a:bodyPr/>
          <a:lstStyle/>
          <a:p>
            <a:r>
              <a:rPr lang="fr-FR" dirty="0"/>
              <a:t>L’accord peut également intégrer dans la </a:t>
            </a:r>
            <a:r>
              <a:rPr lang="fr-FR" dirty="0" smtClean="0"/>
              <a:t>BDES </a:t>
            </a:r>
            <a:r>
              <a:rPr lang="fr-FR" dirty="0"/>
              <a:t>les </a:t>
            </a:r>
            <a:r>
              <a:rPr lang="fr-FR" dirty="0" smtClean="0"/>
              <a:t>informations nécessaires </a:t>
            </a:r>
            <a:r>
              <a:rPr lang="fr-FR" dirty="0"/>
              <a:t>aux négociations </a:t>
            </a:r>
            <a:r>
              <a:rPr lang="fr-FR" dirty="0" smtClean="0"/>
              <a:t>obligatoires </a:t>
            </a:r>
            <a:r>
              <a:rPr lang="fr-FR" dirty="0"/>
              <a:t>et aux consultations ponctuelles du </a:t>
            </a:r>
            <a:r>
              <a:rPr lang="fr-FR" dirty="0" smtClean="0"/>
              <a:t>CSE</a:t>
            </a:r>
          </a:p>
          <a:p>
            <a:endParaRPr lang="fr-FR" dirty="0" smtClean="0"/>
          </a:p>
          <a:p>
            <a:r>
              <a:rPr lang="fr-FR" dirty="0" smtClean="0"/>
              <a:t>L’organisation</a:t>
            </a:r>
            <a:r>
              <a:rPr lang="fr-FR" dirty="0"/>
              <a:t>, l’architecture, le contenu et les modalités de fonctionnement de </a:t>
            </a:r>
            <a:r>
              <a:rPr lang="fr-FR" dirty="0" smtClean="0"/>
              <a:t>la BDES </a:t>
            </a:r>
            <a:r>
              <a:rPr lang="fr-FR" dirty="0"/>
              <a:t>sont tels qu’ils permettent au </a:t>
            </a:r>
            <a:r>
              <a:rPr lang="fr-FR" dirty="0" smtClean="0"/>
              <a:t>CSE </a:t>
            </a:r>
            <a:r>
              <a:rPr lang="fr-FR" dirty="0"/>
              <a:t>et </a:t>
            </a:r>
            <a:r>
              <a:rPr lang="fr-FR" dirty="0" smtClean="0"/>
              <a:t>aux DS d’exercer </a:t>
            </a:r>
            <a:r>
              <a:rPr lang="fr-FR" dirty="0"/>
              <a:t>utilement leurs compétences</a:t>
            </a:r>
            <a:r>
              <a:rPr lang="fr-FR" dirty="0" smtClean="0"/>
              <a:t>.</a:t>
            </a:r>
          </a:p>
          <a:p>
            <a:endParaRPr lang="fr-FR" dirty="0"/>
          </a:p>
          <a:p>
            <a:r>
              <a:rPr lang="fr-FR" dirty="0"/>
              <a:t>A défaut </a:t>
            </a:r>
            <a:r>
              <a:rPr lang="fr-FR" dirty="0" smtClean="0"/>
              <a:t>d’accord, </a:t>
            </a:r>
            <a:r>
              <a:rPr lang="fr-FR" dirty="0"/>
              <a:t>un accord de </a:t>
            </a:r>
            <a:r>
              <a:rPr lang="fr-FR" dirty="0" smtClean="0"/>
              <a:t>branche peut </a:t>
            </a:r>
            <a:r>
              <a:rPr lang="fr-FR" dirty="0"/>
              <a:t>définir l’organisation, l’architecture, le contenu et les modalités de fonctionnement </a:t>
            </a:r>
            <a:r>
              <a:rPr lang="fr-FR" dirty="0" smtClean="0"/>
              <a:t>de la BDES dans </a:t>
            </a:r>
            <a:r>
              <a:rPr lang="fr-FR" dirty="0"/>
              <a:t>les entreprises de moins de trois </a:t>
            </a:r>
            <a:r>
              <a:rPr lang="fr-FR" dirty="0" smtClean="0"/>
              <a:t>cents salariés.</a:t>
            </a:r>
            <a:endParaRPr lang="fr-FR" dirty="0"/>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a:xfrm>
            <a:off x="273600" y="982800"/>
            <a:ext cx="8574186" cy="448394"/>
          </a:xfrm>
        </p:spPr>
        <p:txBody>
          <a:bodyPr/>
          <a:lstStyle/>
          <a:p>
            <a:r>
              <a:rPr lang="fr-FR" dirty="0" smtClean="0"/>
              <a:t>La Base de Données Économiques et Sociales</a:t>
            </a:r>
            <a:endParaRPr lang="fr-FR" dirty="0"/>
          </a:p>
        </p:txBody>
      </p:sp>
    </p:spTree>
    <p:extLst>
      <p:ext uri="{BB962C8B-B14F-4D97-AF65-F5344CB8AC3E}">
        <p14:creationId xmlns:p14="http://schemas.microsoft.com/office/powerpoint/2010/main" val="1642282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wipe(up)">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wipe(up)">
                                      <p:cBhvr>
                                        <p:cTn id="17" dur="500"/>
                                        <p:tgtEl>
                                          <p:spTgt spid="2">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mph" presetSubtype="2" fill="hold" nodeType="clickEffect">
                                  <p:stCondLst>
                                    <p:cond delay="0"/>
                                  </p:stCondLst>
                                  <p:childTnLst>
                                    <p:animClr clrSpc="rgb" dir="cw">
                                      <p:cBhvr override="childStyle">
                                        <p:cTn id="21" dur="2000" fill="hold"/>
                                        <p:tgtEl>
                                          <p:spTgt spid="2">
                                            <p:txEl>
                                              <p:pRg st="4" end="4"/>
                                            </p:txEl>
                                          </p:spTgt>
                                        </p:tgtEl>
                                        <p:attrNameLst>
                                          <p:attrName>style.color</p:attrName>
                                        </p:attrNameLst>
                                      </p:cBhvr>
                                      <p:to>
                                        <a:srgbClr val="FF00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720000" y="1431193"/>
            <a:ext cx="8127786" cy="5098395"/>
          </a:xfrm>
        </p:spPr>
        <p:txBody>
          <a:bodyPr/>
          <a:lstStyle/>
          <a:p>
            <a:r>
              <a:rPr lang="fr-FR" dirty="0" smtClean="0"/>
              <a:t>Un accord d’entreprise peut définir :</a:t>
            </a:r>
            <a:endParaRPr lang="fr-FR" dirty="0"/>
          </a:p>
          <a:p>
            <a:pPr lvl="1"/>
            <a:r>
              <a:rPr lang="fr-FR" dirty="0" smtClean="0"/>
              <a:t>Le </a:t>
            </a:r>
            <a:r>
              <a:rPr lang="fr-FR" dirty="0"/>
              <a:t>contenu, la périodicité et les modalités des consultations récurrentes du </a:t>
            </a:r>
            <a:r>
              <a:rPr lang="fr-FR" dirty="0" smtClean="0"/>
              <a:t>CSE</a:t>
            </a:r>
            <a:endParaRPr lang="fr-FR" dirty="0"/>
          </a:p>
          <a:p>
            <a:pPr lvl="1"/>
            <a:r>
              <a:rPr lang="fr-FR" dirty="0" smtClean="0"/>
              <a:t>La </a:t>
            </a:r>
            <a:r>
              <a:rPr lang="fr-FR" dirty="0"/>
              <a:t>liste et le contenu </a:t>
            </a:r>
            <a:r>
              <a:rPr lang="fr-FR" dirty="0" smtClean="0"/>
              <a:t>des informations </a:t>
            </a:r>
            <a:r>
              <a:rPr lang="fr-FR" dirty="0"/>
              <a:t>nécessaires à ces consultations;</a:t>
            </a:r>
          </a:p>
          <a:p>
            <a:pPr lvl="1"/>
            <a:r>
              <a:rPr lang="fr-FR" dirty="0" smtClean="0"/>
              <a:t>Le </a:t>
            </a:r>
            <a:r>
              <a:rPr lang="fr-FR" dirty="0"/>
              <a:t>nombre de réunions annuelles du comité </a:t>
            </a:r>
            <a:r>
              <a:rPr lang="fr-FR" dirty="0" smtClean="0"/>
              <a:t>prévues, </a:t>
            </a:r>
            <a:r>
              <a:rPr lang="fr-FR" dirty="0"/>
              <a:t>qui </a:t>
            </a:r>
            <a:r>
              <a:rPr lang="fr-FR" dirty="0" smtClean="0"/>
              <a:t>ne peut </a:t>
            </a:r>
            <a:r>
              <a:rPr lang="fr-FR" dirty="0"/>
              <a:t>être inférieur à six ;</a:t>
            </a:r>
          </a:p>
          <a:p>
            <a:pPr lvl="1"/>
            <a:r>
              <a:rPr lang="fr-FR" dirty="0" smtClean="0"/>
              <a:t>Les </a:t>
            </a:r>
            <a:r>
              <a:rPr lang="fr-FR" dirty="0"/>
              <a:t>niveaux auxquelles les consultations sont conduites et le cas échéant, </a:t>
            </a:r>
            <a:r>
              <a:rPr lang="fr-FR" dirty="0" smtClean="0"/>
              <a:t>leur articulation.</a:t>
            </a:r>
          </a:p>
          <a:p>
            <a:pPr lvl="1"/>
            <a:endParaRPr lang="fr-FR" dirty="0"/>
          </a:p>
          <a:p>
            <a:r>
              <a:rPr lang="fr-FR" dirty="0"/>
              <a:t>Un accord de groupe peut prévoir que la consultation sur les orientations </a:t>
            </a:r>
            <a:r>
              <a:rPr lang="fr-FR" dirty="0" smtClean="0"/>
              <a:t>stratégiques est </a:t>
            </a:r>
            <a:r>
              <a:rPr lang="fr-FR" dirty="0"/>
              <a:t>effectuée au niveau du comité de groupe. Il prévoit les modalités de transmission </a:t>
            </a:r>
            <a:r>
              <a:rPr lang="fr-FR" dirty="0" smtClean="0"/>
              <a:t>de l'avis </a:t>
            </a:r>
            <a:r>
              <a:rPr lang="fr-FR" dirty="0"/>
              <a:t>du comité de groupe </a:t>
            </a:r>
            <a:r>
              <a:rPr lang="fr-FR" dirty="0" smtClean="0"/>
              <a:t>:</a:t>
            </a:r>
          </a:p>
          <a:p>
            <a:pPr lvl="1"/>
            <a:r>
              <a:rPr lang="fr-FR" dirty="0" smtClean="0"/>
              <a:t>A </a:t>
            </a:r>
            <a:r>
              <a:rPr lang="fr-FR" dirty="0"/>
              <a:t>chaque </a:t>
            </a:r>
            <a:r>
              <a:rPr lang="fr-FR" dirty="0" smtClean="0"/>
              <a:t>CSE du </a:t>
            </a:r>
            <a:r>
              <a:rPr lang="fr-FR" dirty="0"/>
              <a:t>groupe, qui reste consulté sur </a:t>
            </a:r>
            <a:r>
              <a:rPr lang="fr-FR" dirty="0" smtClean="0"/>
              <a:t>les conséquences </a:t>
            </a:r>
            <a:r>
              <a:rPr lang="fr-FR" dirty="0"/>
              <a:t>de ces orientations stratégiques ;</a:t>
            </a:r>
          </a:p>
          <a:p>
            <a:pPr lvl="1"/>
            <a:r>
              <a:rPr lang="fr-FR" dirty="0" smtClean="0"/>
              <a:t>A </a:t>
            </a:r>
            <a:r>
              <a:rPr lang="fr-FR" dirty="0"/>
              <a:t>l'organe chargé de l'administration de l'entreprise dominante de ce groupe,</a:t>
            </a:r>
          </a:p>
          <a:p>
            <a:pPr marL="0" indent="0">
              <a:buNone/>
            </a:pPr>
            <a:endParaRPr lang="fr-FR" dirty="0"/>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a:xfrm>
            <a:off x="273600" y="982800"/>
            <a:ext cx="8574186" cy="448394"/>
          </a:xfrm>
        </p:spPr>
        <p:txBody>
          <a:bodyPr/>
          <a:lstStyle/>
          <a:p>
            <a:r>
              <a:rPr lang="fr-FR" dirty="0"/>
              <a:t>Fréquence et niveau de consultation</a:t>
            </a:r>
          </a:p>
        </p:txBody>
      </p:sp>
    </p:spTree>
    <p:extLst>
      <p:ext uri="{BB962C8B-B14F-4D97-AF65-F5344CB8AC3E}">
        <p14:creationId xmlns:p14="http://schemas.microsoft.com/office/powerpoint/2010/main" val="2374757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up)">
                                      <p:cBhvr>
                                        <p:cTn id="10" dur="500"/>
                                        <p:tgtEl>
                                          <p:spTgt spid="2">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ipe(up)">
                                      <p:cBhvr>
                                        <p:cTn id="13" dur="500"/>
                                        <p:tgtEl>
                                          <p:spTgt spid="2">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wipe(up)">
                                      <p:cBhvr>
                                        <p:cTn id="16" dur="500"/>
                                        <p:tgtEl>
                                          <p:spTgt spid="2">
                                            <p:txEl>
                                              <p:pRg st="3" end="3"/>
                                            </p:txEl>
                                          </p:spTgt>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Effect transition="in" filter="wipe(up)">
                                      <p:cBhvr>
                                        <p:cTn id="19" dur="500"/>
                                        <p:tgtEl>
                                          <p:spTgt spid="2">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grpId="0" nodeType="clickEffect">
                                  <p:stCondLst>
                                    <p:cond delay="0"/>
                                  </p:stCondLst>
                                  <p:childTnLst>
                                    <p:set>
                                      <p:cBhvr>
                                        <p:cTn id="23" dur="1" fill="hold">
                                          <p:stCondLst>
                                            <p:cond delay="0"/>
                                          </p:stCondLst>
                                        </p:cTn>
                                        <p:tgtEl>
                                          <p:spTgt spid="2">
                                            <p:txEl>
                                              <p:pRg st="6" end="6"/>
                                            </p:txEl>
                                          </p:spTgt>
                                        </p:tgtEl>
                                        <p:attrNameLst>
                                          <p:attrName>style.visibility</p:attrName>
                                        </p:attrNameLst>
                                      </p:cBhvr>
                                      <p:to>
                                        <p:strVal val="visible"/>
                                      </p:to>
                                    </p:set>
                                    <p:animEffect transition="in" filter="wipe(up)">
                                      <p:cBhvr>
                                        <p:cTn id="24" dur="500"/>
                                        <p:tgtEl>
                                          <p:spTgt spid="2">
                                            <p:txEl>
                                              <p:pRg st="6" end="6"/>
                                            </p:txEl>
                                          </p:spTgt>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2">
                                            <p:txEl>
                                              <p:pRg st="7" end="7"/>
                                            </p:txEl>
                                          </p:spTgt>
                                        </p:tgtEl>
                                        <p:attrNameLst>
                                          <p:attrName>style.visibility</p:attrName>
                                        </p:attrNameLst>
                                      </p:cBhvr>
                                      <p:to>
                                        <p:strVal val="visible"/>
                                      </p:to>
                                    </p:set>
                                    <p:animEffect transition="in" filter="wipe(up)">
                                      <p:cBhvr>
                                        <p:cTn id="27" dur="500"/>
                                        <p:tgtEl>
                                          <p:spTgt spid="2">
                                            <p:txEl>
                                              <p:pRg st="7" end="7"/>
                                            </p:txEl>
                                          </p:spTgt>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2">
                                            <p:txEl>
                                              <p:pRg st="8" end="8"/>
                                            </p:txEl>
                                          </p:spTgt>
                                        </p:tgtEl>
                                        <p:attrNameLst>
                                          <p:attrName>style.visibility</p:attrName>
                                        </p:attrNameLst>
                                      </p:cBhvr>
                                      <p:to>
                                        <p:strVal val="visible"/>
                                      </p:to>
                                    </p:set>
                                    <p:animEffect transition="in" filter="wipe(up)">
                                      <p:cBhvr>
                                        <p:cTn id="30"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720000" y="1431193"/>
            <a:ext cx="8127786" cy="5098395"/>
          </a:xfrm>
        </p:spPr>
        <p:txBody>
          <a:bodyPr/>
          <a:lstStyle/>
          <a:p>
            <a:r>
              <a:rPr lang="fr-FR" dirty="0" smtClean="0"/>
              <a:t>Les méthodes de recrutement et moyens </a:t>
            </a:r>
            <a:r>
              <a:rPr lang="fr-FR" dirty="0"/>
              <a:t>de contrôle de l’activité des </a:t>
            </a:r>
            <a:r>
              <a:rPr lang="fr-FR" dirty="0" smtClean="0"/>
              <a:t>salariés;</a:t>
            </a:r>
          </a:p>
          <a:p>
            <a:pPr lvl="1"/>
            <a:r>
              <a:rPr lang="fr-FR" dirty="0"/>
              <a:t>méthodes ou techniques d'aide au recrutement des </a:t>
            </a:r>
            <a:r>
              <a:rPr lang="fr-FR" dirty="0" smtClean="0"/>
              <a:t>candidats</a:t>
            </a:r>
          </a:p>
          <a:p>
            <a:pPr lvl="1"/>
            <a:r>
              <a:rPr lang="fr-FR" dirty="0" smtClean="0"/>
              <a:t>traitements </a:t>
            </a:r>
            <a:r>
              <a:rPr lang="fr-FR" dirty="0"/>
              <a:t>automatisés de gestion du personnel et sur toute modification de </a:t>
            </a:r>
            <a:r>
              <a:rPr lang="fr-FR" dirty="0" smtClean="0"/>
              <a:t>ceux-ci</a:t>
            </a:r>
          </a:p>
          <a:p>
            <a:pPr lvl="1"/>
            <a:r>
              <a:rPr lang="fr-FR" dirty="0" smtClean="0"/>
              <a:t>moyens </a:t>
            </a:r>
            <a:r>
              <a:rPr lang="fr-FR" dirty="0"/>
              <a:t>ou les techniques permettant un contrôle de l'activité </a:t>
            </a:r>
            <a:r>
              <a:rPr lang="fr-FR" dirty="0" smtClean="0"/>
              <a:t>des salariés</a:t>
            </a:r>
          </a:p>
          <a:p>
            <a:endParaRPr lang="fr-FR" dirty="0"/>
          </a:p>
          <a:p>
            <a:r>
              <a:rPr lang="fr-FR" dirty="0" smtClean="0"/>
              <a:t>La restructuration ou </a:t>
            </a:r>
            <a:r>
              <a:rPr lang="fr-FR" dirty="0"/>
              <a:t>compression des effectifs</a:t>
            </a:r>
            <a:r>
              <a:rPr lang="fr-FR" dirty="0" smtClean="0"/>
              <a:t>;</a:t>
            </a:r>
          </a:p>
          <a:p>
            <a:pPr lvl="1"/>
            <a:r>
              <a:rPr lang="fr-FR" dirty="0" smtClean="0"/>
              <a:t>Le CSE </a:t>
            </a:r>
            <a:r>
              <a:rPr lang="fr-FR" dirty="0"/>
              <a:t>émet un avis sur l'opération projetée et ses modalités </a:t>
            </a:r>
            <a:r>
              <a:rPr lang="fr-FR" dirty="0" smtClean="0"/>
              <a:t>d'application.</a:t>
            </a:r>
          </a:p>
          <a:p>
            <a:pPr lvl="1"/>
            <a:r>
              <a:rPr lang="fr-FR" dirty="0" smtClean="0"/>
              <a:t>Cet </a:t>
            </a:r>
            <a:r>
              <a:rPr lang="fr-FR" dirty="0"/>
              <a:t>avis est transmis à l'autorité administrative.</a:t>
            </a:r>
            <a:endParaRPr lang="fr-FR" dirty="0" smtClean="0"/>
          </a:p>
          <a:p>
            <a:endParaRPr lang="fr-FR" dirty="0"/>
          </a:p>
          <a:p>
            <a:r>
              <a:rPr lang="fr-FR" dirty="0" smtClean="0"/>
              <a:t>Les licenciement </a:t>
            </a:r>
            <a:r>
              <a:rPr lang="fr-FR" dirty="0"/>
              <a:t>collectif pour motif économique ;</a:t>
            </a:r>
          </a:p>
          <a:p>
            <a:endParaRPr lang="fr-FR" dirty="0"/>
          </a:p>
          <a:p>
            <a:r>
              <a:rPr lang="fr-FR" dirty="0" smtClean="0"/>
              <a:t>Les offres publiques </a:t>
            </a:r>
            <a:r>
              <a:rPr lang="fr-FR" dirty="0"/>
              <a:t>d’acquisition </a:t>
            </a:r>
            <a:r>
              <a:rPr lang="fr-FR" dirty="0" smtClean="0"/>
              <a:t>;</a:t>
            </a:r>
          </a:p>
          <a:p>
            <a:endParaRPr lang="fr-FR" dirty="0"/>
          </a:p>
          <a:p>
            <a:r>
              <a:rPr lang="fr-FR" dirty="0" smtClean="0"/>
              <a:t>Les </a:t>
            </a:r>
            <a:r>
              <a:rPr lang="fr-FR" dirty="0"/>
              <a:t>procédures de sauvegarde, de redressement et de liquidation judiciaire</a:t>
            </a:r>
            <a:endParaRPr lang="fr-FR" dirty="0" smtClean="0"/>
          </a:p>
          <a:p>
            <a:pPr marL="0" indent="0">
              <a:buNone/>
            </a:pPr>
            <a:endParaRPr lang="fr-FR" dirty="0"/>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a:xfrm>
            <a:off x="273600" y="982800"/>
            <a:ext cx="8574186" cy="448394"/>
          </a:xfrm>
        </p:spPr>
        <p:txBody>
          <a:bodyPr/>
          <a:lstStyle/>
          <a:p>
            <a:r>
              <a:rPr lang="fr-FR" dirty="0" smtClean="0"/>
              <a:t>Consultations Ponctuelles. Le CSE est consulté sur :</a:t>
            </a:r>
            <a:endParaRPr lang="fr-FR" dirty="0"/>
          </a:p>
        </p:txBody>
      </p:sp>
    </p:spTree>
    <p:extLst>
      <p:ext uri="{BB962C8B-B14F-4D97-AF65-F5344CB8AC3E}">
        <p14:creationId xmlns:p14="http://schemas.microsoft.com/office/powerpoint/2010/main" val="955274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up)">
                                      <p:cBhvr>
                                        <p:cTn id="10" dur="500"/>
                                        <p:tgtEl>
                                          <p:spTgt spid="2">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ipe(up)">
                                      <p:cBhvr>
                                        <p:cTn id="13" dur="500"/>
                                        <p:tgtEl>
                                          <p:spTgt spid="2">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wipe(up)">
                                      <p:cBhvr>
                                        <p:cTn id="16" dur="500"/>
                                        <p:tgtEl>
                                          <p:spTgt spid="2">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Effect transition="in" filter="wipe(up)">
                                      <p:cBhvr>
                                        <p:cTn id="21" dur="500"/>
                                        <p:tgtEl>
                                          <p:spTgt spid="2">
                                            <p:txEl>
                                              <p:pRg st="5" end="5"/>
                                            </p:txEl>
                                          </p:spTgt>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2">
                                            <p:txEl>
                                              <p:pRg st="6" end="6"/>
                                            </p:txEl>
                                          </p:spTgt>
                                        </p:tgtEl>
                                        <p:attrNameLst>
                                          <p:attrName>style.visibility</p:attrName>
                                        </p:attrNameLst>
                                      </p:cBhvr>
                                      <p:to>
                                        <p:strVal val="visible"/>
                                      </p:to>
                                    </p:set>
                                    <p:animEffect transition="in" filter="wipe(up)">
                                      <p:cBhvr>
                                        <p:cTn id="24" dur="500"/>
                                        <p:tgtEl>
                                          <p:spTgt spid="2">
                                            <p:txEl>
                                              <p:pRg st="6" end="6"/>
                                            </p:txEl>
                                          </p:spTgt>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2">
                                            <p:txEl>
                                              <p:pRg st="7" end="7"/>
                                            </p:txEl>
                                          </p:spTgt>
                                        </p:tgtEl>
                                        <p:attrNameLst>
                                          <p:attrName>style.visibility</p:attrName>
                                        </p:attrNameLst>
                                      </p:cBhvr>
                                      <p:to>
                                        <p:strVal val="visible"/>
                                      </p:to>
                                    </p:set>
                                    <p:animEffect transition="in" filter="wipe(up)">
                                      <p:cBhvr>
                                        <p:cTn id="27" dur="500"/>
                                        <p:tgtEl>
                                          <p:spTgt spid="2">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2">
                                            <p:txEl>
                                              <p:pRg st="9" end="9"/>
                                            </p:txEl>
                                          </p:spTgt>
                                        </p:tgtEl>
                                        <p:attrNameLst>
                                          <p:attrName>style.visibility</p:attrName>
                                        </p:attrNameLst>
                                      </p:cBhvr>
                                      <p:to>
                                        <p:strVal val="visible"/>
                                      </p:to>
                                    </p:set>
                                    <p:animEffect transition="in" filter="wipe(up)">
                                      <p:cBhvr>
                                        <p:cTn id="32" dur="500"/>
                                        <p:tgtEl>
                                          <p:spTgt spid="2">
                                            <p:txEl>
                                              <p:pRg st="9" end="9"/>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2">
                                            <p:txEl>
                                              <p:pRg st="11" end="11"/>
                                            </p:txEl>
                                          </p:spTgt>
                                        </p:tgtEl>
                                        <p:attrNameLst>
                                          <p:attrName>style.visibility</p:attrName>
                                        </p:attrNameLst>
                                      </p:cBhvr>
                                      <p:to>
                                        <p:strVal val="visible"/>
                                      </p:to>
                                    </p:set>
                                    <p:animEffect transition="in" filter="wipe(up)">
                                      <p:cBhvr>
                                        <p:cTn id="37" dur="500"/>
                                        <p:tgtEl>
                                          <p:spTgt spid="2">
                                            <p:txEl>
                                              <p:pRg st="11" end="1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2">
                                            <p:txEl>
                                              <p:pRg st="13" end="13"/>
                                            </p:txEl>
                                          </p:spTgt>
                                        </p:tgtEl>
                                        <p:attrNameLst>
                                          <p:attrName>style.visibility</p:attrName>
                                        </p:attrNameLst>
                                      </p:cBhvr>
                                      <p:to>
                                        <p:strVal val="visible"/>
                                      </p:to>
                                    </p:set>
                                    <p:animEffect transition="in" filter="wipe(up)">
                                      <p:cBhvr>
                                        <p:cTn id="42" dur="500"/>
                                        <p:tgtEl>
                                          <p:spTgt spid="2">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720000" y="1431193"/>
            <a:ext cx="8127786" cy="5098395"/>
          </a:xfrm>
        </p:spPr>
        <p:txBody>
          <a:bodyPr/>
          <a:lstStyle/>
          <a:p>
            <a:r>
              <a:rPr lang="fr-FR" dirty="0" smtClean="0"/>
              <a:t>Alerte en cas d’atteinte aux droits des personnes</a:t>
            </a:r>
          </a:p>
          <a:p>
            <a:pPr lvl="1"/>
            <a:r>
              <a:rPr lang="fr-FR" dirty="0" smtClean="0"/>
              <a:t>Si pas de réponse de l’employeur ou divergence </a:t>
            </a:r>
            <a:r>
              <a:rPr lang="fr-FR" dirty="0"/>
              <a:t>sur la réalité de cette atteinte</a:t>
            </a:r>
            <a:r>
              <a:rPr lang="fr-FR" dirty="0" smtClean="0"/>
              <a:t>, le CSE peut saisir en référé le conseil </a:t>
            </a:r>
            <a:r>
              <a:rPr lang="fr-FR" dirty="0"/>
              <a:t>de </a:t>
            </a:r>
            <a:r>
              <a:rPr lang="fr-FR" dirty="0" smtClean="0"/>
              <a:t>prud'hommes si le salarié concerné ne s’y oppose pas (communication écrite) </a:t>
            </a:r>
          </a:p>
          <a:p>
            <a:pPr lvl="1"/>
            <a:r>
              <a:rPr lang="fr-FR" dirty="0" smtClean="0"/>
              <a:t>Le </a:t>
            </a:r>
            <a:r>
              <a:rPr lang="fr-FR" dirty="0"/>
              <a:t>juge peut ordonner toutes mesures propres à faire cesser cette atteinte et </a:t>
            </a:r>
            <a:r>
              <a:rPr lang="fr-FR" dirty="0" smtClean="0"/>
              <a:t>assortir sa </a:t>
            </a:r>
            <a:r>
              <a:rPr lang="fr-FR" dirty="0"/>
              <a:t>décision d'une astreinte qui sera liquidée au profit du Trésor.</a:t>
            </a:r>
            <a:r>
              <a:rPr lang="fr-FR" dirty="0" smtClean="0"/>
              <a:t> </a:t>
            </a:r>
          </a:p>
          <a:p>
            <a:endParaRPr lang="fr-FR" dirty="0"/>
          </a:p>
          <a:p>
            <a:r>
              <a:rPr lang="fr-FR" dirty="0" smtClean="0"/>
              <a:t>Alerte en cas de danger grave et imminent</a:t>
            </a:r>
          </a:p>
          <a:p>
            <a:pPr lvl="1"/>
            <a:r>
              <a:rPr lang="fr-FR" dirty="0" smtClean="0"/>
              <a:t>Pour ce qui concerne la santé et la sécurité au travail</a:t>
            </a:r>
          </a:p>
          <a:p>
            <a:endParaRPr lang="fr-FR" dirty="0"/>
          </a:p>
          <a:p>
            <a:r>
              <a:rPr lang="fr-FR" dirty="0" smtClean="0"/>
              <a:t>Alerte en cas d’utilisation non conforme du CICE</a:t>
            </a:r>
          </a:p>
          <a:p>
            <a:pPr lvl="1"/>
            <a:r>
              <a:rPr lang="fr-FR" dirty="0" smtClean="0"/>
              <a:t>Se référer à </a:t>
            </a:r>
            <a:r>
              <a:rPr lang="fr-FR" dirty="0"/>
              <a:t>l'article 244 quater C du code général des </a:t>
            </a:r>
            <a:r>
              <a:rPr lang="fr-FR" dirty="0" smtClean="0"/>
              <a:t>impôts</a:t>
            </a:r>
          </a:p>
          <a:p>
            <a:pPr lvl="1"/>
            <a:r>
              <a:rPr lang="fr-FR" dirty="0" smtClean="0"/>
              <a:t>Inscrire cela à l’ordre du jour de la prochaine réunion du CSE </a:t>
            </a:r>
            <a:endParaRPr lang="fr-FR" dirty="0"/>
          </a:p>
          <a:p>
            <a:endParaRPr lang="fr-FR" dirty="0" smtClean="0"/>
          </a:p>
          <a:p>
            <a:r>
              <a:rPr lang="fr-FR" dirty="0" smtClean="0"/>
              <a:t>Droit d’alerte économique</a:t>
            </a:r>
          </a:p>
          <a:p>
            <a:pPr lvl="1"/>
            <a:r>
              <a:rPr lang="fr-FR" dirty="0" smtClean="0"/>
              <a:t>Si le CSE a connaissance </a:t>
            </a:r>
            <a:r>
              <a:rPr lang="fr-FR" dirty="0"/>
              <a:t>de faits de nature à </a:t>
            </a:r>
            <a:r>
              <a:rPr lang="fr-FR" dirty="0" smtClean="0"/>
              <a:t>affecter de </a:t>
            </a:r>
            <a:r>
              <a:rPr lang="fr-FR" dirty="0"/>
              <a:t>manière préoccupante la situation économique de </a:t>
            </a:r>
            <a:r>
              <a:rPr lang="fr-FR" dirty="0" smtClean="0"/>
              <a:t>l'entreprise.</a:t>
            </a:r>
            <a:endParaRPr lang="fr-FR" dirty="0"/>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a:xfrm>
            <a:off x="273600" y="982800"/>
            <a:ext cx="8574186" cy="448394"/>
          </a:xfrm>
        </p:spPr>
        <p:txBody>
          <a:bodyPr/>
          <a:lstStyle/>
          <a:p>
            <a:r>
              <a:rPr lang="fr-FR" dirty="0" smtClean="0"/>
              <a:t>Le droit d’alerte du CSE</a:t>
            </a:r>
            <a:endParaRPr lang="fr-FR" dirty="0"/>
          </a:p>
        </p:txBody>
      </p:sp>
    </p:spTree>
    <p:extLst>
      <p:ext uri="{BB962C8B-B14F-4D97-AF65-F5344CB8AC3E}">
        <p14:creationId xmlns:p14="http://schemas.microsoft.com/office/powerpoint/2010/main" val="2049498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up)">
                                      <p:cBhvr>
                                        <p:cTn id="10" dur="500"/>
                                        <p:tgtEl>
                                          <p:spTgt spid="2">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ipe(up)">
                                      <p:cBhvr>
                                        <p:cTn id="13" dur="500"/>
                                        <p:tgtEl>
                                          <p:spTgt spid="2">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2">
                                            <p:txEl>
                                              <p:pRg st="4" end="4"/>
                                            </p:txEl>
                                          </p:spTgt>
                                        </p:tgtEl>
                                        <p:attrNameLst>
                                          <p:attrName>style.visibility</p:attrName>
                                        </p:attrNameLst>
                                      </p:cBhvr>
                                      <p:to>
                                        <p:strVal val="visible"/>
                                      </p:to>
                                    </p:set>
                                    <p:animEffect transition="in" filter="wipe(up)">
                                      <p:cBhvr>
                                        <p:cTn id="18" dur="500"/>
                                        <p:tgtEl>
                                          <p:spTgt spid="2">
                                            <p:txEl>
                                              <p:pRg st="4" end="4"/>
                                            </p:txEl>
                                          </p:spTgt>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Effect transition="in" filter="wipe(up)">
                                      <p:cBhvr>
                                        <p:cTn id="21" dur="500"/>
                                        <p:tgtEl>
                                          <p:spTgt spid="2">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2">
                                            <p:txEl>
                                              <p:pRg st="7" end="7"/>
                                            </p:txEl>
                                          </p:spTgt>
                                        </p:tgtEl>
                                        <p:attrNameLst>
                                          <p:attrName>style.visibility</p:attrName>
                                        </p:attrNameLst>
                                      </p:cBhvr>
                                      <p:to>
                                        <p:strVal val="visible"/>
                                      </p:to>
                                    </p:set>
                                    <p:animEffect transition="in" filter="wipe(up)">
                                      <p:cBhvr>
                                        <p:cTn id="26" dur="500"/>
                                        <p:tgtEl>
                                          <p:spTgt spid="2">
                                            <p:txEl>
                                              <p:pRg st="7" end="7"/>
                                            </p:txEl>
                                          </p:spTgt>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2">
                                            <p:txEl>
                                              <p:pRg st="8" end="8"/>
                                            </p:txEl>
                                          </p:spTgt>
                                        </p:tgtEl>
                                        <p:attrNameLst>
                                          <p:attrName>style.visibility</p:attrName>
                                        </p:attrNameLst>
                                      </p:cBhvr>
                                      <p:to>
                                        <p:strVal val="visible"/>
                                      </p:to>
                                    </p:set>
                                    <p:animEffect transition="in" filter="wipe(up)">
                                      <p:cBhvr>
                                        <p:cTn id="29" dur="500"/>
                                        <p:tgtEl>
                                          <p:spTgt spid="2">
                                            <p:txEl>
                                              <p:pRg st="8" end="8"/>
                                            </p:txEl>
                                          </p:spTgt>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2">
                                            <p:txEl>
                                              <p:pRg st="9" end="9"/>
                                            </p:txEl>
                                          </p:spTgt>
                                        </p:tgtEl>
                                        <p:attrNameLst>
                                          <p:attrName>style.visibility</p:attrName>
                                        </p:attrNameLst>
                                      </p:cBhvr>
                                      <p:to>
                                        <p:strVal val="visible"/>
                                      </p:to>
                                    </p:set>
                                    <p:animEffect transition="in" filter="wipe(up)">
                                      <p:cBhvr>
                                        <p:cTn id="32" dur="500"/>
                                        <p:tgtEl>
                                          <p:spTgt spid="2">
                                            <p:txEl>
                                              <p:pRg st="9" end="9"/>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mph" presetSubtype="2" fill="hold" nodeType="clickEffect">
                                  <p:stCondLst>
                                    <p:cond delay="0"/>
                                  </p:stCondLst>
                                  <p:childTnLst>
                                    <p:animClr clrSpc="rgb" dir="cw">
                                      <p:cBhvr override="childStyle">
                                        <p:cTn id="36" dur="2000" fill="hold"/>
                                        <p:tgtEl>
                                          <p:spTgt spid="2">
                                            <p:txEl>
                                              <p:pRg st="7" end="7"/>
                                            </p:txEl>
                                          </p:spTgt>
                                        </p:tgtEl>
                                        <p:attrNameLst>
                                          <p:attrName>style.color</p:attrName>
                                        </p:attrNameLst>
                                      </p:cBhvr>
                                      <p:to>
                                        <a:srgbClr val="FF0000"/>
                                      </p:to>
                                    </p:animClr>
                                  </p:childTnLst>
                                </p:cTn>
                              </p:par>
                              <p:par>
                                <p:cTn id="37" presetID="3" presetClass="emph" presetSubtype="2" fill="hold" nodeType="withEffect">
                                  <p:stCondLst>
                                    <p:cond delay="0"/>
                                  </p:stCondLst>
                                  <p:childTnLst>
                                    <p:animClr clrSpc="rgb" dir="cw">
                                      <p:cBhvr override="childStyle">
                                        <p:cTn id="38" dur="2000" fill="hold"/>
                                        <p:tgtEl>
                                          <p:spTgt spid="2">
                                            <p:txEl>
                                              <p:pRg st="8" end="8"/>
                                            </p:txEl>
                                          </p:spTgt>
                                        </p:tgtEl>
                                        <p:attrNameLst>
                                          <p:attrName>style.color</p:attrName>
                                        </p:attrNameLst>
                                      </p:cBhvr>
                                      <p:to>
                                        <a:srgbClr val="FF0000"/>
                                      </p:to>
                                    </p:animClr>
                                  </p:childTnLst>
                                </p:cTn>
                              </p:par>
                              <p:par>
                                <p:cTn id="39" presetID="3" presetClass="emph" presetSubtype="2" fill="hold" nodeType="withEffect">
                                  <p:stCondLst>
                                    <p:cond delay="0"/>
                                  </p:stCondLst>
                                  <p:childTnLst>
                                    <p:animClr clrSpc="rgb" dir="cw">
                                      <p:cBhvr override="childStyle">
                                        <p:cTn id="40" dur="2000" fill="hold"/>
                                        <p:tgtEl>
                                          <p:spTgt spid="2">
                                            <p:txEl>
                                              <p:pRg st="9" end="9"/>
                                            </p:txEl>
                                          </p:spTgt>
                                        </p:tgtEl>
                                        <p:attrNameLst>
                                          <p:attrName>style.color</p:attrName>
                                        </p:attrNameLst>
                                      </p:cBhvr>
                                      <p:to>
                                        <a:srgbClr val="FF0000"/>
                                      </p:to>
                                    </p:animClr>
                                  </p:childTnLst>
                                </p:cTn>
                              </p:par>
                            </p:childTnLst>
                          </p:cTn>
                        </p:par>
                      </p:childTnLst>
                    </p:cTn>
                  </p:par>
                  <p:par>
                    <p:cTn id="41" fill="hold">
                      <p:stCondLst>
                        <p:cond delay="indefinite"/>
                      </p:stCondLst>
                      <p:childTnLst>
                        <p:par>
                          <p:cTn id="42" fill="hold">
                            <p:stCondLst>
                              <p:cond delay="0"/>
                            </p:stCondLst>
                            <p:childTnLst>
                              <p:par>
                                <p:cTn id="43" presetID="22" presetClass="entr" presetSubtype="1" fill="hold" grpId="0" nodeType="clickEffect">
                                  <p:stCondLst>
                                    <p:cond delay="0"/>
                                  </p:stCondLst>
                                  <p:childTnLst>
                                    <p:set>
                                      <p:cBhvr>
                                        <p:cTn id="44" dur="1" fill="hold">
                                          <p:stCondLst>
                                            <p:cond delay="0"/>
                                          </p:stCondLst>
                                        </p:cTn>
                                        <p:tgtEl>
                                          <p:spTgt spid="2">
                                            <p:txEl>
                                              <p:pRg st="11" end="11"/>
                                            </p:txEl>
                                          </p:spTgt>
                                        </p:tgtEl>
                                        <p:attrNameLst>
                                          <p:attrName>style.visibility</p:attrName>
                                        </p:attrNameLst>
                                      </p:cBhvr>
                                      <p:to>
                                        <p:strVal val="visible"/>
                                      </p:to>
                                    </p:set>
                                    <p:animEffect transition="in" filter="wipe(up)">
                                      <p:cBhvr>
                                        <p:cTn id="45" dur="500"/>
                                        <p:tgtEl>
                                          <p:spTgt spid="2">
                                            <p:txEl>
                                              <p:pRg st="11" end="11"/>
                                            </p:txEl>
                                          </p:spTgt>
                                        </p:tgtEl>
                                      </p:cBhvr>
                                    </p:animEffect>
                                  </p:childTnLst>
                                </p:cTn>
                              </p:par>
                              <p:par>
                                <p:cTn id="46" presetID="22" presetClass="entr" presetSubtype="1" fill="hold" grpId="0" nodeType="withEffect">
                                  <p:stCondLst>
                                    <p:cond delay="0"/>
                                  </p:stCondLst>
                                  <p:childTnLst>
                                    <p:set>
                                      <p:cBhvr>
                                        <p:cTn id="47" dur="1" fill="hold">
                                          <p:stCondLst>
                                            <p:cond delay="0"/>
                                          </p:stCondLst>
                                        </p:cTn>
                                        <p:tgtEl>
                                          <p:spTgt spid="2">
                                            <p:txEl>
                                              <p:pRg st="12" end="12"/>
                                            </p:txEl>
                                          </p:spTgt>
                                        </p:tgtEl>
                                        <p:attrNameLst>
                                          <p:attrName>style.visibility</p:attrName>
                                        </p:attrNameLst>
                                      </p:cBhvr>
                                      <p:to>
                                        <p:strVal val="visible"/>
                                      </p:to>
                                    </p:set>
                                    <p:animEffect transition="in" filter="wipe(up)">
                                      <p:cBhvr>
                                        <p:cTn id="48" dur="500"/>
                                        <p:tgtEl>
                                          <p:spTgt spid="2">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720000" y="1431193"/>
            <a:ext cx="8127786" cy="5098395"/>
          </a:xfrm>
        </p:spPr>
        <p:txBody>
          <a:bodyPr/>
          <a:lstStyle/>
          <a:p>
            <a:r>
              <a:rPr lang="fr-FR" dirty="0" smtClean="0"/>
              <a:t>Deux membres assistent avec voie consultative</a:t>
            </a:r>
          </a:p>
          <a:p>
            <a:pPr lvl="1"/>
            <a:r>
              <a:rPr lang="fr-FR" dirty="0" smtClean="0"/>
              <a:t>Un membre du collège Ouvriers et Employés</a:t>
            </a:r>
          </a:p>
          <a:p>
            <a:pPr lvl="1"/>
            <a:r>
              <a:rPr lang="fr-FR" dirty="0" smtClean="0"/>
              <a:t>Un membre du collège cadres </a:t>
            </a:r>
            <a:r>
              <a:rPr lang="fr-FR" dirty="0"/>
              <a:t>techniciens et agents de </a:t>
            </a:r>
            <a:r>
              <a:rPr lang="fr-FR" dirty="0" smtClean="0"/>
              <a:t>maîtrise. </a:t>
            </a:r>
          </a:p>
          <a:p>
            <a:pPr lvl="1"/>
            <a:r>
              <a:rPr lang="fr-FR" dirty="0" smtClean="0"/>
              <a:t>Si 3 collèges =&gt; 4 membres</a:t>
            </a:r>
          </a:p>
          <a:p>
            <a:pPr lvl="2"/>
            <a:r>
              <a:rPr lang="fr-FR" dirty="0" smtClean="0"/>
              <a:t>2 membres du collège Ouvriers/Employés</a:t>
            </a:r>
          </a:p>
          <a:p>
            <a:pPr lvl="2"/>
            <a:r>
              <a:rPr lang="fr-FR" dirty="0" smtClean="0"/>
              <a:t>1 membre du collège Techniciens /Agents de Maitrise</a:t>
            </a:r>
          </a:p>
          <a:p>
            <a:pPr lvl="2"/>
            <a:r>
              <a:rPr lang="fr-FR" dirty="0" smtClean="0"/>
              <a:t>1 membre du collège cadre</a:t>
            </a:r>
          </a:p>
          <a:p>
            <a:endParaRPr lang="fr-FR" dirty="0" smtClean="0"/>
          </a:p>
          <a:p>
            <a:r>
              <a:rPr lang="fr-FR" dirty="0" smtClean="0"/>
              <a:t>Ils ont </a:t>
            </a:r>
            <a:r>
              <a:rPr lang="fr-FR" dirty="0"/>
              <a:t>droit aux mêmes documents que ceux adressés ou remis aux </a:t>
            </a:r>
            <a:r>
              <a:rPr lang="fr-FR" dirty="0" smtClean="0"/>
              <a:t>membres de </a:t>
            </a:r>
            <a:r>
              <a:rPr lang="fr-FR" dirty="0"/>
              <a:t>ces </a:t>
            </a:r>
            <a:r>
              <a:rPr lang="fr-FR" dirty="0" smtClean="0"/>
              <a:t>instances.</a:t>
            </a:r>
          </a:p>
          <a:p>
            <a:pPr lvl="1"/>
            <a:r>
              <a:rPr lang="fr-FR" dirty="0" smtClean="0"/>
              <a:t>Ils peuvent soumettre les vœux du CSE au CA ou CS qui donnera un avis motivé</a:t>
            </a:r>
          </a:p>
          <a:p>
            <a:pPr marL="0" indent="0">
              <a:buNone/>
            </a:pPr>
            <a:endParaRPr lang="fr-FR" dirty="0"/>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a:xfrm>
            <a:off x="273600" y="982800"/>
            <a:ext cx="8574186" cy="448394"/>
          </a:xfrm>
        </p:spPr>
        <p:txBody>
          <a:bodyPr/>
          <a:lstStyle/>
          <a:p>
            <a:r>
              <a:rPr lang="fr-FR" dirty="0" smtClean="0"/>
              <a:t>Participation au Conseil d’Administration ou Conseil de Surveillance</a:t>
            </a:r>
            <a:endParaRPr lang="fr-FR" dirty="0"/>
          </a:p>
        </p:txBody>
      </p:sp>
    </p:spTree>
    <p:extLst>
      <p:ext uri="{BB962C8B-B14F-4D97-AF65-F5344CB8AC3E}">
        <p14:creationId xmlns:p14="http://schemas.microsoft.com/office/powerpoint/2010/main" val="2792592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up)">
                                      <p:cBhvr>
                                        <p:cTn id="10" dur="500"/>
                                        <p:tgtEl>
                                          <p:spTgt spid="2">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ipe(up)">
                                      <p:cBhvr>
                                        <p:cTn id="13" dur="500"/>
                                        <p:tgtEl>
                                          <p:spTgt spid="2">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wipe(up)">
                                      <p:cBhvr>
                                        <p:cTn id="16" dur="500"/>
                                        <p:tgtEl>
                                          <p:spTgt spid="2">
                                            <p:txEl>
                                              <p:pRg st="3" end="3"/>
                                            </p:txEl>
                                          </p:spTgt>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Effect transition="in" filter="wipe(up)">
                                      <p:cBhvr>
                                        <p:cTn id="19" dur="500"/>
                                        <p:tgtEl>
                                          <p:spTgt spid="2">
                                            <p:txEl>
                                              <p:pRg st="4" end="4"/>
                                            </p:txEl>
                                          </p:spTgt>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2">
                                            <p:txEl>
                                              <p:pRg st="5" end="5"/>
                                            </p:txEl>
                                          </p:spTgt>
                                        </p:tgtEl>
                                        <p:attrNameLst>
                                          <p:attrName>style.visibility</p:attrName>
                                        </p:attrNameLst>
                                      </p:cBhvr>
                                      <p:to>
                                        <p:strVal val="visible"/>
                                      </p:to>
                                    </p:set>
                                    <p:animEffect transition="in" filter="wipe(up)">
                                      <p:cBhvr>
                                        <p:cTn id="22" dur="500"/>
                                        <p:tgtEl>
                                          <p:spTgt spid="2">
                                            <p:txEl>
                                              <p:pRg st="5" end="5"/>
                                            </p:txEl>
                                          </p:spTgt>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2">
                                            <p:txEl>
                                              <p:pRg st="6" end="6"/>
                                            </p:txEl>
                                          </p:spTgt>
                                        </p:tgtEl>
                                        <p:attrNameLst>
                                          <p:attrName>style.visibility</p:attrName>
                                        </p:attrNameLst>
                                      </p:cBhvr>
                                      <p:to>
                                        <p:strVal val="visible"/>
                                      </p:to>
                                    </p:set>
                                    <p:animEffect transition="in" filter="wipe(up)">
                                      <p:cBhvr>
                                        <p:cTn id="25" dur="500"/>
                                        <p:tgtEl>
                                          <p:spTgt spid="2">
                                            <p:txEl>
                                              <p:pRg st="6" end="6"/>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1" fill="hold" grpId="0" nodeType="clickEffect">
                                  <p:stCondLst>
                                    <p:cond delay="0"/>
                                  </p:stCondLst>
                                  <p:childTnLst>
                                    <p:set>
                                      <p:cBhvr>
                                        <p:cTn id="29" dur="1" fill="hold">
                                          <p:stCondLst>
                                            <p:cond delay="0"/>
                                          </p:stCondLst>
                                        </p:cTn>
                                        <p:tgtEl>
                                          <p:spTgt spid="2">
                                            <p:txEl>
                                              <p:pRg st="8" end="8"/>
                                            </p:txEl>
                                          </p:spTgt>
                                        </p:tgtEl>
                                        <p:attrNameLst>
                                          <p:attrName>style.visibility</p:attrName>
                                        </p:attrNameLst>
                                      </p:cBhvr>
                                      <p:to>
                                        <p:strVal val="visible"/>
                                      </p:to>
                                    </p:set>
                                    <p:animEffect transition="in" filter="wipe(up)">
                                      <p:cBhvr>
                                        <p:cTn id="30" dur="500"/>
                                        <p:tgtEl>
                                          <p:spTgt spid="2">
                                            <p:txEl>
                                              <p:pRg st="8" end="8"/>
                                            </p:txEl>
                                          </p:spTgt>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2">
                                            <p:txEl>
                                              <p:pRg st="9" end="9"/>
                                            </p:txEl>
                                          </p:spTgt>
                                        </p:tgtEl>
                                        <p:attrNameLst>
                                          <p:attrName>style.visibility</p:attrName>
                                        </p:attrNameLst>
                                      </p:cBhvr>
                                      <p:to>
                                        <p:strVal val="visible"/>
                                      </p:to>
                                    </p:set>
                                    <p:animEffect transition="in" filter="wipe(up)">
                                      <p:cBhvr>
                                        <p:cTn id="33" dur="500"/>
                                        <p:tgtEl>
                                          <p:spTgt spid="2">
                                            <p:txEl>
                                              <p:pRg st="9" end="9"/>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3" presetClass="emph" presetSubtype="2" fill="hold" nodeType="clickEffect">
                                  <p:stCondLst>
                                    <p:cond delay="0"/>
                                  </p:stCondLst>
                                  <p:childTnLst>
                                    <p:animClr clrSpc="rgb" dir="cw">
                                      <p:cBhvr override="childStyle">
                                        <p:cTn id="37" dur="2000" fill="hold"/>
                                        <p:tgtEl>
                                          <p:spTgt spid="4">
                                            <p:txEl>
                                              <p:pRg st="0" end="0"/>
                                            </p:txEl>
                                          </p:spTgt>
                                        </p:tgtEl>
                                        <p:attrNameLst>
                                          <p:attrName>style.color</p:attrName>
                                        </p:attrNameLst>
                                      </p:cBhvr>
                                      <p:to>
                                        <a:srgbClr val="FF00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720000" y="1431193"/>
            <a:ext cx="8127786" cy="5098395"/>
          </a:xfrm>
        </p:spPr>
        <p:txBody>
          <a:bodyPr/>
          <a:lstStyle/>
          <a:p>
            <a:r>
              <a:rPr lang="fr-FR" dirty="0"/>
              <a:t>Le comité social et économique </a:t>
            </a:r>
            <a:r>
              <a:rPr lang="fr-FR" dirty="0" smtClean="0"/>
              <a:t>assure</a:t>
            </a:r>
            <a:r>
              <a:rPr lang="fr-FR" dirty="0"/>
              <a:t>, contrôle ou participe à la gestion de toutes </a:t>
            </a:r>
            <a:r>
              <a:rPr lang="fr-FR" dirty="0" smtClean="0"/>
              <a:t>les activités </a:t>
            </a:r>
            <a:r>
              <a:rPr lang="fr-FR" dirty="0"/>
              <a:t>sociales et culturelles établies dans l'entreprise prioritairement au bénéfice </a:t>
            </a:r>
            <a:endParaRPr lang="fr-FR" dirty="0" smtClean="0"/>
          </a:p>
          <a:p>
            <a:pPr lvl="1"/>
            <a:r>
              <a:rPr lang="fr-FR" dirty="0" smtClean="0"/>
              <a:t>des salariés</a:t>
            </a:r>
            <a:r>
              <a:rPr lang="fr-FR" dirty="0"/>
              <a:t>, </a:t>
            </a:r>
          </a:p>
          <a:p>
            <a:pPr lvl="1"/>
            <a:r>
              <a:rPr lang="fr-FR" dirty="0" smtClean="0"/>
              <a:t>de </a:t>
            </a:r>
            <a:r>
              <a:rPr lang="fr-FR" dirty="0"/>
              <a:t>leur famille </a:t>
            </a:r>
            <a:endParaRPr lang="fr-FR" dirty="0" smtClean="0"/>
          </a:p>
          <a:p>
            <a:pPr lvl="1"/>
            <a:r>
              <a:rPr lang="fr-FR" dirty="0" smtClean="0"/>
              <a:t>et </a:t>
            </a:r>
            <a:r>
              <a:rPr lang="fr-FR" dirty="0"/>
              <a:t>des stagiaires, </a:t>
            </a:r>
            <a:endParaRPr lang="fr-FR" dirty="0" smtClean="0"/>
          </a:p>
          <a:p>
            <a:r>
              <a:rPr lang="fr-FR" dirty="0" smtClean="0"/>
              <a:t>Quel </a:t>
            </a:r>
            <a:r>
              <a:rPr lang="fr-FR" dirty="0"/>
              <a:t>qu'en soit le mode de </a:t>
            </a:r>
            <a:r>
              <a:rPr lang="fr-FR" dirty="0" smtClean="0"/>
              <a:t>financement.</a:t>
            </a:r>
          </a:p>
          <a:p>
            <a:endParaRPr lang="fr-FR" dirty="0"/>
          </a:p>
          <a:p>
            <a:r>
              <a:rPr lang="fr-FR" dirty="0"/>
              <a:t>Les salariés sont informés de la politique de l'entreprise concernant ses choix </a:t>
            </a:r>
            <a:r>
              <a:rPr lang="fr-FR" dirty="0" smtClean="0"/>
              <a:t>de mécénat </a:t>
            </a:r>
            <a:r>
              <a:rPr lang="fr-FR" dirty="0"/>
              <a:t>et de soutien aux associations et aux fondations</a:t>
            </a:r>
            <a:r>
              <a:rPr lang="fr-FR" dirty="0" smtClean="0"/>
              <a:t>.</a:t>
            </a:r>
          </a:p>
          <a:p>
            <a:endParaRPr lang="fr-FR" dirty="0"/>
          </a:p>
          <a:p>
            <a:r>
              <a:rPr lang="fr-FR" dirty="0"/>
              <a:t>Le comité social et économique assure ou contrôle la gestion des activités </a:t>
            </a:r>
            <a:r>
              <a:rPr lang="fr-FR" dirty="0" smtClean="0"/>
              <a:t>physiques ou </a:t>
            </a:r>
            <a:r>
              <a:rPr lang="fr-FR" dirty="0"/>
              <a:t>sportives et peut décider de participer à leur financement.</a:t>
            </a:r>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a:xfrm>
            <a:off x="273600" y="982800"/>
            <a:ext cx="8574186" cy="448394"/>
          </a:xfrm>
        </p:spPr>
        <p:txBody>
          <a:bodyPr/>
          <a:lstStyle/>
          <a:p>
            <a:r>
              <a:rPr lang="fr-FR" dirty="0" smtClean="0"/>
              <a:t>Activités Sociales et Culturelles</a:t>
            </a:r>
            <a:endParaRPr lang="fr-FR" dirty="0"/>
          </a:p>
        </p:txBody>
      </p:sp>
    </p:spTree>
    <p:extLst>
      <p:ext uri="{BB962C8B-B14F-4D97-AF65-F5344CB8AC3E}">
        <p14:creationId xmlns:p14="http://schemas.microsoft.com/office/powerpoint/2010/main" val="753259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up)">
                                      <p:cBhvr>
                                        <p:cTn id="10" dur="500"/>
                                        <p:tgtEl>
                                          <p:spTgt spid="2">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ipe(up)">
                                      <p:cBhvr>
                                        <p:cTn id="13" dur="500"/>
                                        <p:tgtEl>
                                          <p:spTgt spid="2">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wipe(up)">
                                      <p:cBhvr>
                                        <p:cTn id="16" dur="500"/>
                                        <p:tgtEl>
                                          <p:spTgt spid="2">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mph" presetSubtype="2" fill="hold" nodeType="clickEffect">
                                  <p:stCondLst>
                                    <p:cond delay="0"/>
                                  </p:stCondLst>
                                  <p:childTnLst>
                                    <p:animClr clrSpc="rgb" dir="cw">
                                      <p:cBhvr override="childStyle">
                                        <p:cTn id="20" dur="2000" fill="hold"/>
                                        <p:tgtEl>
                                          <p:spTgt spid="2">
                                            <p:txEl>
                                              <p:pRg st="2" end="2"/>
                                            </p:txEl>
                                          </p:spTgt>
                                        </p:tgtEl>
                                        <p:attrNameLst>
                                          <p:attrName>style.color</p:attrName>
                                        </p:attrNameLst>
                                      </p:cBhvr>
                                      <p:to>
                                        <a:srgbClr val="FF0000"/>
                                      </p:to>
                                    </p:animClr>
                                  </p:childTnLst>
                                </p:cTn>
                              </p:par>
                              <p:par>
                                <p:cTn id="21" presetID="3" presetClass="emph" presetSubtype="2" fill="hold" nodeType="withEffect">
                                  <p:stCondLst>
                                    <p:cond delay="0"/>
                                  </p:stCondLst>
                                  <p:childTnLst>
                                    <p:animClr clrSpc="rgb" dir="cw">
                                      <p:cBhvr override="childStyle">
                                        <p:cTn id="22" dur="2000" fill="hold"/>
                                        <p:tgtEl>
                                          <p:spTgt spid="2">
                                            <p:txEl>
                                              <p:pRg st="3" end="3"/>
                                            </p:txEl>
                                          </p:spTgt>
                                        </p:tgtEl>
                                        <p:attrNameLst>
                                          <p:attrName>style.color</p:attrName>
                                        </p:attrNameLst>
                                      </p:cBhvr>
                                      <p:to>
                                        <a:srgbClr val="FF0000"/>
                                      </p:to>
                                    </p:animClr>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wipe(up)">
                                      <p:cBhvr>
                                        <p:cTn id="27" dur="500"/>
                                        <p:tgtEl>
                                          <p:spTgt spid="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2">
                                            <p:txEl>
                                              <p:pRg st="6" end="6"/>
                                            </p:txEl>
                                          </p:spTgt>
                                        </p:tgtEl>
                                        <p:attrNameLst>
                                          <p:attrName>style.visibility</p:attrName>
                                        </p:attrNameLst>
                                      </p:cBhvr>
                                      <p:to>
                                        <p:strVal val="visible"/>
                                      </p:to>
                                    </p:set>
                                    <p:animEffect transition="in" filter="wipe(up)">
                                      <p:cBhvr>
                                        <p:cTn id="32" dur="500"/>
                                        <p:tgtEl>
                                          <p:spTgt spid="2">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2">
                                            <p:txEl>
                                              <p:pRg st="8" end="8"/>
                                            </p:txEl>
                                          </p:spTgt>
                                        </p:tgtEl>
                                        <p:attrNameLst>
                                          <p:attrName>style.visibility</p:attrName>
                                        </p:attrNameLst>
                                      </p:cBhvr>
                                      <p:to>
                                        <p:strVal val="visible"/>
                                      </p:to>
                                    </p:set>
                                    <p:animEffect transition="in" filter="wipe(up)">
                                      <p:cBhvr>
                                        <p:cTn id="37"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p:txBody>
          <a:bodyPr/>
          <a:lstStyle/>
          <a:p>
            <a:r>
              <a:rPr lang="fr-FR" dirty="0" smtClean="0"/>
              <a:t>Le </a:t>
            </a:r>
            <a:r>
              <a:rPr lang="fr-FR" dirty="0"/>
              <a:t>Comité Social et </a:t>
            </a:r>
            <a:r>
              <a:rPr lang="fr-FR" dirty="0" smtClean="0"/>
              <a:t>Économique</a:t>
            </a:r>
          </a:p>
          <a:p>
            <a:pPr lvl="1"/>
            <a:r>
              <a:rPr lang="fr-FR" dirty="0" smtClean="0"/>
              <a:t>Mise en place</a:t>
            </a:r>
          </a:p>
          <a:p>
            <a:pPr lvl="1"/>
            <a:r>
              <a:rPr lang="fr-FR" dirty="0" smtClean="0"/>
              <a:t>Attributions</a:t>
            </a:r>
          </a:p>
          <a:p>
            <a:pPr lvl="1"/>
            <a:r>
              <a:rPr lang="fr-FR" dirty="0" smtClean="0"/>
              <a:t>Fonctionnement </a:t>
            </a:r>
          </a:p>
          <a:p>
            <a:pPr lvl="1"/>
            <a:r>
              <a:rPr lang="fr-FR" dirty="0" smtClean="0"/>
              <a:t>Transition</a:t>
            </a:r>
          </a:p>
          <a:p>
            <a:pPr lvl="1"/>
            <a:endParaRPr lang="fr-FR" dirty="0"/>
          </a:p>
        </p:txBody>
      </p:sp>
      <p:sp>
        <p:nvSpPr>
          <p:cNvPr id="5" name="Title 4"/>
          <p:cNvSpPr>
            <a:spLocks noGrp="1"/>
          </p:cNvSpPr>
          <p:nvPr>
            <p:ph type="title"/>
          </p:nvPr>
        </p:nvSpPr>
        <p:spPr/>
        <p:txBody>
          <a:bodyPr/>
          <a:lstStyle/>
          <a:p>
            <a:r>
              <a:rPr lang="fr-FR" dirty="0" smtClean="0"/>
              <a:t>Agenda</a:t>
            </a:r>
            <a:endParaRPr lang="fr-FR" dirty="0"/>
          </a:p>
        </p:txBody>
      </p:sp>
      <p:sp>
        <p:nvSpPr>
          <p:cNvPr id="8" name="Right Arrow 7"/>
          <p:cNvSpPr/>
          <p:nvPr/>
        </p:nvSpPr>
        <p:spPr>
          <a:xfrm>
            <a:off x="273600" y="2393036"/>
            <a:ext cx="446400" cy="257578"/>
          </a:xfrm>
          <a:prstGeom prst="right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806451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655605" y="1431193"/>
            <a:ext cx="8127786" cy="5098395"/>
          </a:xfrm>
        </p:spPr>
        <p:txBody>
          <a:bodyPr/>
          <a:lstStyle/>
          <a:p>
            <a:r>
              <a:rPr lang="fr-FR" dirty="0" smtClean="0"/>
              <a:t>Présidé par l’employeur</a:t>
            </a:r>
          </a:p>
          <a:p>
            <a:pPr lvl="1"/>
            <a:r>
              <a:rPr lang="fr-FR" dirty="0" smtClean="0"/>
              <a:t>Éventuellement assisté de 3 collaborateurs qui ont voix consultative</a:t>
            </a:r>
          </a:p>
          <a:p>
            <a:pPr lvl="1"/>
            <a:endParaRPr lang="fr-FR" dirty="0"/>
          </a:p>
          <a:p>
            <a:r>
              <a:rPr lang="fr-FR" dirty="0" smtClean="0"/>
              <a:t>Un secrétaire et un trésorier</a:t>
            </a:r>
          </a:p>
          <a:p>
            <a:endParaRPr lang="fr-FR" dirty="0" smtClean="0"/>
          </a:p>
          <a:p>
            <a:r>
              <a:rPr lang="fr-FR" dirty="0"/>
              <a:t>L'employeur met à la disposition </a:t>
            </a:r>
            <a:r>
              <a:rPr lang="fr-FR" dirty="0" smtClean="0"/>
              <a:t>du CSE</a:t>
            </a:r>
          </a:p>
          <a:p>
            <a:pPr lvl="1"/>
            <a:r>
              <a:rPr lang="fr-FR" dirty="0" smtClean="0"/>
              <a:t>un </a:t>
            </a:r>
            <a:r>
              <a:rPr lang="fr-FR" dirty="0"/>
              <a:t>local aménagé </a:t>
            </a:r>
            <a:r>
              <a:rPr lang="fr-FR" dirty="0" smtClean="0"/>
              <a:t>et le </a:t>
            </a:r>
            <a:r>
              <a:rPr lang="fr-FR" dirty="0"/>
              <a:t>matériel nécessaire à l'exercice de ses fonctions</a:t>
            </a:r>
            <a:r>
              <a:rPr lang="fr-FR" dirty="0" smtClean="0"/>
              <a:t>.</a:t>
            </a:r>
          </a:p>
          <a:p>
            <a:pPr lvl="1"/>
            <a:endParaRPr lang="fr-FR" dirty="0" smtClean="0"/>
          </a:p>
          <a:p>
            <a:r>
              <a:rPr lang="fr-FR" dirty="0" smtClean="0"/>
              <a:t>Le CSE définit dans un règlement intérieur </a:t>
            </a:r>
          </a:p>
          <a:p>
            <a:pPr lvl="1"/>
            <a:r>
              <a:rPr lang="fr-FR" dirty="0" smtClean="0"/>
              <a:t>ses modalités de fonctionnement</a:t>
            </a:r>
          </a:p>
          <a:p>
            <a:pPr lvl="1"/>
            <a:r>
              <a:rPr lang="fr-FR" dirty="0"/>
              <a:t>celles de ses rapports avec les salariés de l'entreprise, </a:t>
            </a:r>
            <a:endParaRPr lang="fr-FR" dirty="0" smtClean="0"/>
          </a:p>
          <a:p>
            <a:pPr lvl="1"/>
            <a:endParaRPr lang="fr-FR" dirty="0" smtClean="0"/>
          </a:p>
          <a:p>
            <a:r>
              <a:rPr lang="fr-FR" dirty="0" smtClean="0"/>
              <a:t>Les résolutions du CSE sont prises </a:t>
            </a:r>
            <a:r>
              <a:rPr lang="fr-FR" dirty="0"/>
              <a:t>à la majorité des membres </a:t>
            </a:r>
            <a:r>
              <a:rPr lang="fr-FR" dirty="0" smtClean="0"/>
              <a:t>présents</a:t>
            </a:r>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a:xfrm>
            <a:off x="273600" y="982800"/>
            <a:ext cx="8574186" cy="448394"/>
          </a:xfrm>
        </p:spPr>
        <p:txBody>
          <a:bodyPr/>
          <a:lstStyle/>
          <a:p>
            <a:r>
              <a:rPr lang="fr-FR" dirty="0" smtClean="0"/>
              <a:t>Fonctionnement du CSE</a:t>
            </a:r>
            <a:endParaRPr lang="fr-FR" dirty="0"/>
          </a:p>
        </p:txBody>
      </p:sp>
      <p:sp>
        <p:nvSpPr>
          <p:cNvPr id="5" name="TextBox 4"/>
          <p:cNvSpPr txBox="1"/>
          <p:nvPr/>
        </p:nvSpPr>
        <p:spPr>
          <a:xfrm>
            <a:off x="1056068" y="5473520"/>
            <a:ext cx="7353836" cy="296214"/>
          </a:xfrm>
          <a:prstGeom prst="rect">
            <a:avLst/>
          </a:prstGeom>
          <a:noFill/>
        </p:spPr>
        <p:txBody>
          <a:bodyPr wrap="square" lIns="90000" tIns="46800" rIns="90000" bIns="46800" rtlCol="0" anchor="t" anchorCtr="0">
            <a:noAutofit/>
          </a:bodyPr>
          <a:lstStyle/>
          <a:p>
            <a:pPr>
              <a:lnSpc>
                <a:spcPct val="90000"/>
              </a:lnSpc>
              <a:spcBef>
                <a:spcPct val="20000"/>
              </a:spcBef>
            </a:pPr>
            <a:r>
              <a:rPr lang="fr-FR" dirty="0" smtClean="0">
                <a:solidFill>
                  <a:srgbClr val="FF0000"/>
                </a:solidFill>
                <a:latin typeface="Arial" pitchFamily="34" charset="0"/>
                <a:cs typeface="Arial" pitchFamily="34" charset="0"/>
              </a:rPr>
              <a:t>Ce point vaut pour l’approbation du PV de la réunion précédente</a:t>
            </a:r>
          </a:p>
        </p:txBody>
      </p:sp>
    </p:spTree>
    <p:extLst>
      <p:ext uri="{BB962C8B-B14F-4D97-AF65-F5344CB8AC3E}">
        <p14:creationId xmlns:p14="http://schemas.microsoft.com/office/powerpoint/2010/main" val="379688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up)">
                                      <p:cBhvr>
                                        <p:cTn id="10" dur="5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animEffect transition="in" filter="wipe(up)">
                                      <p:cBhvr>
                                        <p:cTn id="15" dur="500"/>
                                        <p:tgtEl>
                                          <p:spTgt spid="2">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2">
                                            <p:txEl>
                                              <p:pRg st="5" end="5"/>
                                            </p:txEl>
                                          </p:spTgt>
                                        </p:tgtEl>
                                        <p:attrNameLst>
                                          <p:attrName>style.visibility</p:attrName>
                                        </p:attrNameLst>
                                      </p:cBhvr>
                                      <p:to>
                                        <p:strVal val="visible"/>
                                      </p:to>
                                    </p:set>
                                    <p:animEffect transition="in" filter="wipe(up)">
                                      <p:cBhvr>
                                        <p:cTn id="20" dur="500"/>
                                        <p:tgtEl>
                                          <p:spTgt spid="2">
                                            <p:txEl>
                                              <p:pRg st="5" end="5"/>
                                            </p:txEl>
                                          </p:spTgt>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animEffect transition="in" filter="wipe(up)">
                                      <p:cBhvr>
                                        <p:cTn id="23" dur="500"/>
                                        <p:tgtEl>
                                          <p:spTgt spid="2">
                                            <p:txEl>
                                              <p:pRg st="6" end="6"/>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grpId="0" nodeType="clickEffect">
                                  <p:stCondLst>
                                    <p:cond delay="0"/>
                                  </p:stCondLst>
                                  <p:childTnLst>
                                    <p:set>
                                      <p:cBhvr>
                                        <p:cTn id="27" dur="1" fill="hold">
                                          <p:stCondLst>
                                            <p:cond delay="0"/>
                                          </p:stCondLst>
                                        </p:cTn>
                                        <p:tgtEl>
                                          <p:spTgt spid="2">
                                            <p:txEl>
                                              <p:pRg st="8" end="8"/>
                                            </p:txEl>
                                          </p:spTgt>
                                        </p:tgtEl>
                                        <p:attrNameLst>
                                          <p:attrName>style.visibility</p:attrName>
                                        </p:attrNameLst>
                                      </p:cBhvr>
                                      <p:to>
                                        <p:strVal val="visible"/>
                                      </p:to>
                                    </p:set>
                                    <p:animEffect transition="in" filter="wipe(up)">
                                      <p:cBhvr>
                                        <p:cTn id="28" dur="500"/>
                                        <p:tgtEl>
                                          <p:spTgt spid="2">
                                            <p:txEl>
                                              <p:pRg st="8" end="8"/>
                                            </p:txEl>
                                          </p:spTgt>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2">
                                            <p:txEl>
                                              <p:pRg st="9" end="9"/>
                                            </p:txEl>
                                          </p:spTgt>
                                        </p:tgtEl>
                                        <p:attrNameLst>
                                          <p:attrName>style.visibility</p:attrName>
                                        </p:attrNameLst>
                                      </p:cBhvr>
                                      <p:to>
                                        <p:strVal val="visible"/>
                                      </p:to>
                                    </p:set>
                                    <p:animEffect transition="in" filter="wipe(up)">
                                      <p:cBhvr>
                                        <p:cTn id="31" dur="500"/>
                                        <p:tgtEl>
                                          <p:spTgt spid="2">
                                            <p:txEl>
                                              <p:pRg st="9" end="9"/>
                                            </p:txEl>
                                          </p:spTgt>
                                        </p:tgtEl>
                                      </p:cBhvr>
                                    </p:animEffect>
                                  </p:childTnLst>
                                </p:cTn>
                              </p:par>
                              <p:par>
                                <p:cTn id="32" presetID="22" presetClass="entr" presetSubtype="1" fill="hold" grpId="0" nodeType="withEffect">
                                  <p:stCondLst>
                                    <p:cond delay="0"/>
                                  </p:stCondLst>
                                  <p:childTnLst>
                                    <p:set>
                                      <p:cBhvr>
                                        <p:cTn id="33" dur="1" fill="hold">
                                          <p:stCondLst>
                                            <p:cond delay="0"/>
                                          </p:stCondLst>
                                        </p:cTn>
                                        <p:tgtEl>
                                          <p:spTgt spid="2">
                                            <p:txEl>
                                              <p:pRg st="10" end="10"/>
                                            </p:txEl>
                                          </p:spTgt>
                                        </p:tgtEl>
                                        <p:attrNameLst>
                                          <p:attrName>style.visibility</p:attrName>
                                        </p:attrNameLst>
                                      </p:cBhvr>
                                      <p:to>
                                        <p:strVal val="visible"/>
                                      </p:to>
                                    </p:set>
                                    <p:animEffect transition="in" filter="wipe(up)">
                                      <p:cBhvr>
                                        <p:cTn id="34" dur="500"/>
                                        <p:tgtEl>
                                          <p:spTgt spid="2">
                                            <p:txEl>
                                              <p:pRg st="10" end="1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mph" presetSubtype="2" fill="hold" nodeType="clickEffect">
                                  <p:stCondLst>
                                    <p:cond delay="0"/>
                                  </p:stCondLst>
                                  <p:childTnLst>
                                    <p:animClr clrSpc="rgb" dir="cw">
                                      <p:cBhvr override="childStyle">
                                        <p:cTn id="38" dur="2000" fill="hold"/>
                                        <p:tgtEl>
                                          <p:spTgt spid="2">
                                            <p:txEl>
                                              <p:pRg st="8" end="8"/>
                                            </p:txEl>
                                          </p:spTgt>
                                        </p:tgtEl>
                                        <p:attrNameLst>
                                          <p:attrName>style.color</p:attrName>
                                        </p:attrNameLst>
                                      </p:cBhvr>
                                      <p:to>
                                        <a:srgbClr val="FF0000"/>
                                      </p:to>
                                    </p:animClr>
                                  </p:childTnLst>
                                </p:cTn>
                              </p:par>
                              <p:par>
                                <p:cTn id="39" presetID="3" presetClass="emph" presetSubtype="2" fill="hold" nodeType="withEffect">
                                  <p:stCondLst>
                                    <p:cond delay="0"/>
                                  </p:stCondLst>
                                  <p:childTnLst>
                                    <p:animClr clrSpc="rgb" dir="cw">
                                      <p:cBhvr override="childStyle">
                                        <p:cTn id="40" dur="2000" fill="hold"/>
                                        <p:tgtEl>
                                          <p:spTgt spid="2">
                                            <p:txEl>
                                              <p:pRg st="9" end="9"/>
                                            </p:txEl>
                                          </p:spTgt>
                                        </p:tgtEl>
                                        <p:attrNameLst>
                                          <p:attrName>style.color</p:attrName>
                                        </p:attrNameLst>
                                      </p:cBhvr>
                                      <p:to>
                                        <a:srgbClr val="FF0000"/>
                                      </p:to>
                                    </p:animClr>
                                  </p:childTnLst>
                                </p:cTn>
                              </p:par>
                              <p:par>
                                <p:cTn id="41" presetID="3" presetClass="emph" presetSubtype="2" fill="hold" nodeType="withEffect">
                                  <p:stCondLst>
                                    <p:cond delay="0"/>
                                  </p:stCondLst>
                                  <p:childTnLst>
                                    <p:animClr clrSpc="rgb" dir="cw">
                                      <p:cBhvr override="childStyle">
                                        <p:cTn id="42" dur="2000" fill="hold"/>
                                        <p:tgtEl>
                                          <p:spTgt spid="2">
                                            <p:txEl>
                                              <p:pRg st="10" end="10"/>
                                            </p:txEl>
                                          </p:spTgt>
                                        </p:tgtEl>
                                        <p:attrNameLst>
                                          <p:attrName>style.color</p:attrName>
                                        </p:attrNameLst>
                                      </p:cBhvr>
                                      <p:to>
                                        <a:srgbClr val="FF0000"/>
                                      </p:to>
                                    </p:animClr>
                                  </p:childTnLst>
                                </p:cTn>
                              </p:par>
                            </p:childTnLst>
                          </p:cTn>
                        </p:par>
                      </p:childTnLst>
                    </p:cTn>
                  </p:par>
                  <p:par>
                    <p:cTn id="43" fill="hold">
                      <p:stCondLst>
                        <p:cond delay="indefinite"/>
                      </p:stCondLst>
                      <p:childTnLst>
                        <p:par>
                          <p:cTn id="44" fill="hold">
                            <p:stCondLst>
                              <p:cond delay="0"/>
                            </p:stCondLst>
                            <p:childTnLst>
                              <p:par>
                                <p:cTn id="45" presetID="22" presetClass="entr" presetSubtype="1" fill="hold" grpId="0" nodeType="clickEffect">
                                  <p:stCondLst>
                                    <p:cond delay="0"/>
                                  </p:stCondLst>
                                  <p:childTnLst>
                                    <p:set>
                                      <p:cBhvr>
                                        <p:cTn id="46" dur="1" fill="hold">
                                          <p:stCondLst>
                                            <p:cond delay="0"/>
                                          </p:stCondLst>
                                        </p:cTn>
                                        <p:tgtEl>
                                          <p:spTgt spid="2">
                                            <p:txEl>
                                              <p:pRg st="12" end="12"/>
                                            </p:txEl>
                                          </p:spTgt>
                                        </p:tgtEl>
                                        <p:attrNameLst>
                                          <p:attrName>style.visibility</p:attrName>
                                        </p:attrNameLst>
                                      </p:cBhvr>
                                      <p:to>
                                        <p:strVal val="visible"/>
                                      </p:to>
                                    </p:set>
                                    <p:animEffect transition="in" filter="wipe(up)">
                                      <p:cBhvr>
                                        <p:cTn id="47" dur="500"/>
                                        <p:tgtEl>
                                          <p:spTgt spid="2">
                                            <p:txEl>
                                              <p:pRg st="12" end="1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wipe(left)">
                                      <p:cBhvr>
                                        <p:cTn id="5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655605" y="1431193"/>
            <a:ext cx="8127786" cy="5098395"/>
          </a:xfrm>
        </p:spPr>
        <p:txBody>
          <a:bodyPr/>
          <a:lstStyle/>
          <a:p>
            <a:r>
              <a:rPr lang="fr-FR" dirty="0" smtClean="0"/>
              <a:t>Le CSE se </a:t>
            </a:r>
            <a:r>
              <a:rPr lang="fr-FR" dirty="0"/>
              <a:t>réunit </a:t>
            </a:r>
            <a:endParaRPr lang="fr-FR" dirty="0" smtClean="0"/>
          </a:p>
          <a:p>
            <a:pPr lvl="1"/>
            <a:r>
              <a:rPr lang="fr-FR" dirty="0" smtClean="0"/>
              <a:t>Au moins une fois par mois si 300 salariés et plus.</a:t>
            </a:r>
          </a:p>
          <a:p>
            <a:pPr lvl="1"/>
            <a:r>
              <a:rPr lang="fr-FR" dirty="0" smtClean="0"/>
              <a:t>Au moins une fois tous les 2 mois si moins de 300 salariés</a:t>
            </a:r>
          </a:p>
          <a:p>
            <a:pPr lvl="1"/>
            <a:endParaRPr lang="fr-FR" dirty="0"/>
          </a:p>
          <a:p>
            <a:r>
              <a:rPr lang="fr-FR" dirty="0"/>
              <a:t>Au moins quatre de ces réunions portent annuellement en tout ou </a:t>
            </a:r>
            <a:r>
              <a:rPr lang="fr-FR" dirty="0" smtClean="0"/>
              <a:t>partie </a:t>
            </a:r>
            <a:r>
              <a:rPr lang="fr-FR" dirty="0"/>
              <a:t>sur </a:t>
            </a:r>
            <a:r>
              <a:rPr lang="fr-FR" dirty="0" smtClean="0"/>
              <a:t>les attributions </a:t>
            </a:r>
            <a:r>
              <a:rPr lang="fr-FR" dirty="0"/>
              <a:t>du comité en matière de santé, sécurité et conditions de travail, </a:t>
            </a:r>
            <a:endParaRPr lang="fr-FR" dirty="0" smtClean="0"/>
          </a:p>
          <a:p>
            <a:endParaRPr lang="fr-FR" dirty="0"/>
          </a:p>
          <a:p>
            <a:r>
              <a:rPr lang="fr-FR" dirty="0" smtClean="0"/>
              <a:t>L'ordre </a:t>
            </a:r>
            <a:r>
              <a:rPr lang="fr-FR" dirty="0"/>
              <a:t>du jour des réunions du comité social et économique central est arrêté par </a:t>
            </a:r>
            <a:r>
              <a:rPr lang="fr-FR" dirty="0" smtClean="0"/>
              <a:t>le président </a:t>
            </a:r>
            <a:r>
              <a:rPr lang="fr-FR" dirty="0"/>
              <a:t>et le secrétaire.</a:t>
            </a:r>
          </a:p>
          <a:p>
            <a:endParaRPr lang="fr-FR" dirty="0" smtClean="0"/>
          </a:p>
          <a:p>
            <a:r>
              <a:rPr lang="fr-FR" dirty="0" smtClean="0"/>
              <a:t>Les </a:t>
            </a:r>
            <a:r>
              <a:rPr lang="fr-FR" dirty="0"/>
              <a:t>consultations rendues obligatoires par une disposition législative </a:t>
            </a:r>
            <a:r>
              <a:rPr lang="fr-FR" dirty="0" smtClean="0"/>
              <a:t>ou réglementaire </a:t>
            </a:r>
            <a:r>
              <a:rPr lang="fr-FR" dirty="0"/>
              <a:t>ou par un accord collectif de travail sont inscrites de plein droit à l'ordre </a:t>
            </a:r>
            <a:r>
              <a:rPr lang="fr-FR" dirty="0" smtClean="0"/>
              <a:t>du jour </a:t>
            </a:r>
            <a:r>
              <a:rPr lang="fr-FR" dirty="0"/>
              <a:t>par le président ou le secrétaire.</a:t>
            </a:r>
          </a:p>
          <a:p>
            <a:endParaRPr lang="fr-FR" dirty="0" smtClean="0"/>
          </a:p>
          <a:p>
            <a:r>
              <a:rPr lang="fr-FR" dirty="0" smtClean="0"/>
              <a:t>L'ordre </a:t>
            </a:r>
            <a:r>
              <a:rPr lang="fr-FR" dirty="0"/>
              <a:t>du jour est communiqué aux membres huit jours au moins avant la séance.</a:t>
            </a:r>
          </a:p>
          <a:p>
            <a:pPr marL="0" indent="0">
              <a:buNone/>
            </a:pPr>
            <a:endParaRPr lang="fr-FR" dirty="0" smtClean="0"/>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a:xfrm>
            <a:off x="273600" y="982800"/>
            <a:ext cx="8574186" cy="448394"/>
          </a:xfrm>
        </p:spPr>
        <p:txBody>
          <a:bodyPr/>
          <a:lstStyle/>
          <a:p>
            <a:r>
              <a:rPr lang="fr-FR" dirty="0" smtClean="0"/>
              <a:t>Réunion du CSE</a:t>
            </a:r>
            <a:endParaRPr lang="fr-FR" dirty="0"/>
          </a:p>
        </p:txBody>
      </p:sp>
      <p:sp>
        <p:nvSpPr>
          <p:cNvPr id="5" name="TextBox 4"/>
          <p:cNvSpPr txBox="1"/>
          <p:nvPr/>
        </p:nvSpPr>
        <p:spPr>
          <a:xfrm>
            <a:off x="5705342" y="6001554"/>
            <a:ext cx="1133340" cy="412123"/>
          </a:xfrm>
          <a:prstGeom prst="rect">
            <a:avLst/>
          </a:prstGeom>
          <a:solidFill>
            <a:schemeClr val="accent2"/>
          </a:solidFill>
        </p:spPr>
        <p:txBody>
          <a:bodyPr wrap="square" lIns="90000" tIns="46800" rIns="90000" bIns="46800" rtlCol="0" anchor="t" anchorCtr="0">
            <a:noAutofit/>
          </a:bodyPr>
          <a:lstStyle/>
          <a:p>
            <a:pPr>
              <a:lnSpc>
                <a:spcPct val="90000"/>
              </a:lnSpc>
              <a:spcBef>
                <a:spcPct val="20000"/>
              </a:spcBef>
            </a:pPr>
            <a:r>
              <a:rPr lang="fr-FR" dirty="0">
                <a:solidFill>
                  <a:srgbClr val="FF0000"/>
                </a:solidFill>
                <a:latin typeface="Arial" pitchFamily="34" charset="0"/>
                <a:cs typeface="Arial" pitchFamily="34" charset="0"/>
              </a:rPr>
              <a:t>h</a:t>
            </a:r>
            <a:r>
              <a:rPr lang="fr-FR" dirty="0" smtClean="0">
                <a:solidFill>
                  <a:srgbClr val="FF0000"/>
                </a:solidFill>
                <a:latin typeface="Arial" pitchFamily="34" charset="0"/>
                <a:cs typeface="Arial" pitchFamily="34" charset="0"/>
              </a:rPr>
              <a:t>uit jours</a:t>
            </a:r>
          </a:p>
        </p:txBody>
      </p:sp>
    </p:spTree>
    <p:extLst>
      <p:ext uri="{BB962C8B-B14F-4D97-AF65-F5344CB8AC3E}">
        <p14:creationId xmlns:p14="http://schemas.microsoft.com/office/powerpoint/2010/main" val="1239587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up)">
                                      <p:cBhvr>
                                        <p:cTn id="10" dur="500"/>
                                        <p:tgtEl>
                                          <p:spTgt spid="2">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ipe(up)">
                                      <p:cBhvr>
                                        <p:cTn id="13" dur="500"/>
                                        <p:tgtEl>
                                          <p:spTgt spid="2">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2">
                                            <p:txEl>
                                              <p:pRg st="4" end="4"/>
                                            </p:txEl>
                                          </p:spTgt>
                                        </p:tgtEl>
                                        <p:attrNameLst>
                                          <p:attrName>style.visibility</p:attrName>
                                        </p:attrNameLst>
                                      </p:cBhvr>
                                      <p:to>
                                        <p:strVal val="visible"/>
                                      </p:to>
                                    </p:set>
                                    <p:animEffect transition="in" filter="wipe(up)">
                                      <p:cBhvr>
                                        <p:cTn id="18" dur="500"/>
                                        <p:tgtEl>
                                          <p:spTgt spid="2">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grpId="0" nodeType="click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animEffect transition="in" filter="wipe(up)">
                                      <p:cBhvr>
                                        <p:cTn id="23" dur="500"/>
                                        <p:tgtEl>
                                          <p:spTgt spid="2">
                                            <p:txEl>
                                              <p:pRg st="6" end="6"/>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grpId="0" nodeType="clickEffect">
                                  <p:stCondLst>
                                    <p:cond delay="0"/>
                                  </p:stCondLst>
                                  <p:childTnLst>
                                    <p:set>
                                      <p:cBhvr>
                                        <p:cTn id="27" dur="1" fill="hold">
                                          <p:stCondLst>
                                            <p:cond delay="0"/>
                                          </p:stCondLst>
                                        </p:cTn>
                                        <p:tgtEl>
                                          <p:spTgt spid="2">
                                            <p:txEl>
                                              <p:pRg st="8" end="8"/>
                                            </p:txEl>
                                          </p:spTgt>
                                        </p:tgtEl>
                                        <p:attrNameLst>
                                          <p:attrName>style.visibility</p:attrName>
                                        </p:attrNameLst>
                                      </p:cBhvr>
                                      <p:to>
                                        <p:strVal val="visible"/>
                                      </p:to>
                                    </p:set>
                                    <p:animEffect transition="in" filter="wipe(up)">
                                      <p:cBhvr>
                                        <p:cTn id="28" dur="500"/>
                                        <p:tgtEl>
                                          <p:spTgt spid="2">
                                            <p:txEl>
                                              <p:pRg st="8" end="8"/>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grpId="0" nodeType="clickEffect">
                                  <p:stCondLst>
                                    <p:cond delay="0"/>
                                  </p:stCondLst>
                                  <p:childTnLst>
                                    <p:set>
                                      <p:cBhvr>
                                        <p:cTn id="32" dur="1" fill="hold">
                                          <p:stCondLst>
                                            <p:cond delay="0"/>
                                          </p:stCondLst>
                                        </p:cTn>
                                        <p:tgtEl>
                                          <p:spTgt spid="2">
                                            <p:txEl>
                                              <p:pRg st="10" end="10"/>
                                            </p:txEl>
                                          </p:spTgt>
                                        </p:tgtEl>
                                        <p:attrNameLst>
                                          <p:attrName>style.visibility</p:attrName>
                                        </p:attrNameLst>
                                      </p:cBhvr>
                                      <p:to>
                                        <p:strVal val="visible"/>
                                      </p:to>
                                    </p:set>
                                    <p:animEffect transition="in" filter="wipe(up)">
                                      <p:cBhvr>
                                        <p:cTn id="33" dur="500"/>
                                        <p:tgtEl>
                                          <p:spTgt spid="2">
                                            <p:txEl>
                                              <p:pRg st="10" end="1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left)">
                                      <p:cBhvr>
                                        <p:cTn id="3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655605" y="1431193"/>
            <a:ext cx="8127786" cy="5098395"/>
          </a:xfrm>
        </p:spPr>
        <p:txBody>
          <a:bodyPr/>
          <a:lstStyle/>
          <a:p>
            <a:r>
              <a:rPr lang="fr-FR" dirty="0" smtClean="0"/>
              <a:t>Le secrétaire rédige le PV dans un délai et des modalités définies par un accord (a défaut par décret), et le transmet à l’employeur dans ce délai.</a:t>
            </a:r>
          </a:p>
          <a:p>
            <a:endParaRPr lang="fr-FR" dirty="0"/>
          </a:p>
          <a:p>
            <a:r>
              <a:rPr lang="fr-FR" dirty="0" smtClean="0"/>
              <a:t>L’employeur fait connaître son avis motivé lors de la réunion du CSE qui suit la transmission du PV</a:t>
            </a:r>
          </a:p>
          <a:p>
            <a:endParaRPr lang="fr-FR" dirty="0"/>
          </a:p>
          <a:p>
            <a:r>
              <a:rPr lang="fr-FR" dirty="0" smtClean="0"/>
              <a:t>Le PV des réunions du CSE peut après son adoption être diffusé au sein de l’entreprise selon des modalités précisées par le règlement intérieur</a:t>
            </a:r>
          </a:p>
          <a:p>
            <a:endParaRPr lang="fr-FR" dirty="0"/>
          </a:p>
          <a:p>
            <a:r>
              <a:rPr lang="fr-FR" dirty="0" smtClean="0"/>
              <a:t>Les conditions du recours à l’enregistrement ou à la sténographie seront définies par décret </a:t>
            </a:r>
            <a:endParaRPr lang="fr-FR" dirty="0"/>
          </a:p>
          <a:p>
            <a:pPr marL="0" indent="0">
              <a:buNone/>
            </a:pPr>
            <a:endParaRPr lang="fr-FR" dirty="0" smtClean="0"/>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a:xfrm>
            <a:off x="273600" y="982800"/>
            <a:ext cx="8574186" cy="448394"/>
          </a:xfrm>
        </p:spPr>
        <p:txBody>
          <a:bodyPr/>
          <a:lstStyle/>
          <a:p>
            <a:r>
              <a:rPr lang="fr-FR" dirty="0" smtClean="0"/>
              <a:t>PV de réunion</a:t>
            </a:r>
            <a:endParaRPr lang="fr-FR" dirty="0"/>
          </a:p>
        </p:txBody>
      </p:sp>
    </p:spTree>
    <p:extLst>
      <p:ext uri="{BB962C8B-B14F-4D97-AF65-F5344CB8AC3E}">
        <p14:creationId xmlns:p14="http://schemas.microsoft.com/office/powerpoint/2010/main" val="4099344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wipe(up)">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wipe(up)">
                                      <p:cBhvr>
                                        <p:cTn id="17" dur="500"/>
                                        <p:tgtEl>
                                          <p:spTgt spid="2">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2">
                                            <p:txEl>
                                              <p:pRg st="6" end="6"/>
                                            </p:txEl>
                                          </p:spTgt>
                                        </p:tgtEl>
                                        <p:attrNameLst>
                                          <p:attrName>style.visibility</p:attrName>
                                        </p:attrNameLst>
                                      </p:cBhvr>
                                      <p:to>
                                        <p:strVal val="visible"/>
                                      </p:to>
                                    </p:set>
                                    <p:animEffect transition="in" filter="wipe(up)">
                                      <p:cBhvr>
                                        <p:cTn id="2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720000" y="1431193"/>
            <a:ext cx="8127786" cy="5098395"/>
          </a:xfrm>
        </p:spPr>
        <p:txBody>
          <a:bodyPr/>
          <a:lstStyle/>
          <a:p>
            <a:r>
              <a:rPr lang="fr-FR" dirty="0" smtClean="0"/>
              <a:t>Pour les entreprises de 50 à 2000 salariés =&gt; 0,2% de la masse brute</a:t>
            </a:r>
          </a:p>
          <a:p>
            <a:r>
              <a:rPr lang="fr-FR" dirty="0" smtClean="0"/>
              <a:t>Pour les entreprises de plus de 2000 salariés =&gt; 0,22% de la masse brute</a:t>
            </a:r>
          </a:p>
          <a:p>
            <a:endParaRPr lang="fr-FR" dirty="0"/>
          </a:p>
          <a:p>
            <a:r>
              <a:rPr lang="fr-FR" dirty="0" smtClean="0"/>
              <a:t>Utilisation du budget de fonctionnement ; après délibération le CSE peut décider après délibération : </a:t>
            </a:r>
          </a:p>
          <a:p>
            <a:pPr lvl="1" algn="just"/>
            <a:r>
              <a:rPr lang="fr-FR" dirty="0" smtClean="0"/>
              <a:t>De </a:t>
            </a:r>
            <a:r>
              <a:rPr lang="fr-FR" dirty="0"/>
              <a:t>consacrer </a:t>
            </a:r>
            <a:r>
              <a:rPr lang="fr-FR" dirty="0" smtClean="0"/>
              <a:t>une partie </a:t>
            </a:r>
            <a:r>
              <a:rPr lang="fr-FR" dirty="0"/>
              <a:t>de son budget de fonctionnement au financement de la formation des </a:t>
            </a:r>
            <a:r>
              <a:rPr lang="fr-FR" dirty="0" smtClean="0"/>
              <a:t>délégués syndicaux </a:t>
            </a:r>
            <a:r>
              <a:rPr lang="fr-FR" dirty="0"/>
              <a:t>de l'entreprise</a:t>
            </a:r>
            <a:r>
              <a:rPr lang="fr-FR" dirty="0" smtClean="0"/>
              <a:t>.</a:t>
            </a:r>
          </a:p>
          <a:p>
            <a:pPr lvl="1" algn="just"/>
            <a:r>
              <a:rPr lang="fr-FR" dirty="0" smtClean="0"/>
              <a:t>De </a:t>
            </a:r>
            <a:r>
              <a:rPr lang="fr-FR" dirty="0"/>
              <a:t>transférer </a:t>
            </a:r>
            <a:r>
              <a:rPr lang="fr-FR" dirty="0" smtClean="0"/>
              <a:t>tout ou </a:t>
            </a:r>
            <a:r>
              <a:rPr lang="fr-FR" dirty="0"/>
              <a:t>partie du montant de l’excédent annuel du budget de fonctionnement à la </a:t>
            </a:r>
            <a:r>
              <a:rPr lang="fr-FR" dirty="0" smtClean="0"/>
              <a:t>subvention destinée </a:t>
            </a:r>
            <a:r>
              <a:rPr lang="fr-FR" dirty="0"/>
              <a:t>aux activités sociales et </a:t>
            </a:r>
            <a:r>
              <a:rPr lang="fr-FR" dirty="0" smtClean="0"/>
              <a:t>culturelles.</a:t>
            </a:r>
          </a:p>
          <a:p>
            <a:pPr marL="457200" lvl="1" indent="0">
              <a:buNone/>
            </a:pPr>
            <a:endParaRPr lang="fr-FR" dirty="0"/>
          </a:p>
          <a:p>
            <a:r>
              <a:rPr lang="fr-FR" dirty="0" smtClean="0"/>
              <a:t>Si plusieurs établissements</a:t>
            </a:r>
          </a:p>
          <a:p>
            <a:pPr lvl="1"/>
            <a:r>
              <a:rPr lang="fr-FR" dirty="0" smtClean="0"/>
              <a:t>La </a:t>
            </a:r>
            <a:r>
              <a:rPr lang="fr-FR" dirty="0"/>
              <a:t>détermination de la quote-part du montant du budget </a:t>
            </a:r>
            <a:r>
              <a:rPr lang="fr-FR" dirty="0" smtClean="0"/>
              <a:t>de fonctionnement </a:t>
            </a:r>
            <a:r>
              <a:rPr lang="fr-FR" dirty="0"/>
              <a:t>attribuée pour le fonctionnement du </a:t>
            </a:r>
            <a:r>
              <a:rPr lang="fr-FR" dirty="0" smtClean="0"/>
              <a:t>CSE central peut </a:t>
            </a:r>
            <a:r>
              <a:rPr lang="fr-FR" dirty="0"/>
              <a:t>être déterminée par délibération des </a:t>
            </a:r>
            <a:r>
              <a:rPr lang="fr-FR" dirty="0" smtClean="0"/>
              <a:t>CSE.</a:t>
            </a:r>
            <a:endParaRPr lang="fr-FR" dirty="0"/>
          </a:p>
          <a:p>
            <a:pPr lvl="1"/>
            <a:r>
              <a:rPr lang="fr-FR" dirty="0"/>
              <a:t>Les modalités de fonctionnement du budget du </a:t>
            </a:r>
            <a:r>
              <a:rPr lang="fr-FR" dirty="0" smtClean="0"/>
              <a:t>CSE central sont </a:t>
            </a:r>
            <a:r>
              <a:rPr lang="fr-FR" dirty="0"/>
              <a:t>déterminées par décret à défaut de délibération des comités sociaux et économiques.</a:t>
            </a:r>
            <a:r>
              <a:rPr lang="fr-FR" dirty="0" smtClean="0"/>
              <a:t>.</a:t>
            </a:r>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a:xfrm>
            <a:off x="273600" y="982800"/>
            <a:ext cx="8574186" cy="448394"/>
          </a:xfrm>
        </p:spPr>
        <p:txBody>
          <a:bodyPr/>
          <a:lstStyle/>
          <a:p>
            <a:r>
              <a:rPr lang="fr-FR" dirty="0" smtClean="0"/>
              <a:t>Budget de fonctionnement</a:t>
            </a:r>
            <a:endParaRPr lang="fr-FR" dirty="0"/>
          </a:p>
        </p:txBody>
      </p:sp>
    </p:spTree>
    <p:extLst>
      <p:ext uri="{BB962C8B-B14F-4D97-AF65-F5344CB8AC3E}">
        <p14:creationId xmlns:p14="http://schemas.microsoft.com/office/powerpoint/2010/main" val="1639935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up)">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wipe(up)">
                                      <p:cBhvr>
                                        <p:cTn id="17" dur="500"/>
                                        <p:tgtEl>
                                          <p:spTgt spid="2">
                                            <p:txEl>
                                              <p:pRg st="3" end="3"/>
                                            </p:txEl>
                                          </p:spTgt>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2">
                                            <p:txEl>
                                              <p:pRg st="4" end="4"/>
                                            </p:txEl>
                                          </p:spTgt>
                                        </p:tgtEl>
                                        <p:attrNameLst>
                                          <p:attrName>style.visibility</p:attrName>
                                        </p:attrNameLst>
                                      </p:cBhvr>
                                      <p:to>
                                        <p:strVal val="visible"/>
                                      </p:to>
                                    </p:set>
                                    <p:animEffect transition="in" filter="wipe(up)">
                                      <p:cBhvr>
                                        <p:cTn id="20" dur="500"/>
                                        <p:tgtEl>
                                          <p:spTgt spid="2">
                                            <p:txEl>
                                              <p:pRg st="4" end="4"/>
                                            </p:txEl>
                                          </p:spTgt>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2">
                                            <p:txEl>
                                              <p:pRg st="5" end="5"/>
                                            </p:txEl>
                                          </p:spTgt>
                                        </p:tgtEl>
                                        <p:attrNameLst>
                                          <p:attrName>style.visibility</p:attrName>
                                        </p:attrNameLst>
                                      </p:cBhvr>
                                      <p:to>
                                        <p:strVal val="visible"/>
                                      </p:to>
                                    </p:set>
                                    <p:animEffect transition="in" filter="wipe(up)">
                                      <p:cBhvr>
                                        <p:cTn id="23" dur="500"/>
                                        <p:tgtEl>
                                          <p:spTgt spid="2">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mph" presetSubtype="2" fill="hold" nodeType="clickEffect">
                                  <p:stCondLst>
                                    <p:cond delay="0"/>
                                  </p:stCondLst>
                                  <p:childTnLst>
                                    <p:animClr clrSpc="rgb" dir="cw">
                                      <p:cBhvr override="childStyle">
                                        <p:cTn id="27" dur="2000" fill="hold"/>
                                        <p:tgtEl>
                                          <p:spTgt spid="2">
                                            <p:txEl>
                                              <p:pRg st="4" end="4"/>
                                            </p:txEl>
                                          </p:spTgt>
                                        </p:tgtEl>
                                        <p:attrNameLst>
                                          <p:attrName>style.color</p:attrName>
                                        </p:attrNameLst>
                                      </p:cBhvr>
                                      <p:to>
                                        <a:srgbClr val="FF0000"/>
                                      </p:to>
                                    </p:animClr>
                                  </p:childTnLst>
                                </p:cTn>
                              </p:par>
                            </p:childTnLst>
                          </p:cTn>
                        </p:par>
                      </p:childTnLst>
                    </p:cTn>
                  </p:par>
                  <p:par>
                    <p:cTn id="28" fill="hold">
                      <p:stCondLst>
                        <p:cond delay="indefinite"/>
                      </p:stCondLst>
                      <p:childTnLst>
                        <p:par>
                          <p:cTn id="29" fill="hold">
                            <p:stCondLst>
                              <p:cond delay="0"/>
                            </p:stCondLst>
                            <p:childTnLst>
                              <p:par>
                                <p:cTn id="30" presetID="3" presetClass="emph" presetSubtype="2" fill="hold" nodeType="clickEffect">
                                  <p:stCondLst>
                                    <p:cond delay="0"/>
                                  </p:stCondLst>
                                  <p:childTnLst>
                                    <p:animClr clrSpc="rgb" dir="cw">
                                      <p:cBhvr override="childStyle">
                                        <p:cTn id="31" dur="2000" fill="hold"/>
                                        <p:tgtEl>
                                          <p:spTgt spid="2">
                                            <p:txEl>
                                              <p:pRg st="5" end="5"/>
                                            </p:txEl>
                                          </p:spTgt>
                                        </p:tgtEl>
                                        <p:attrNameLst>
                                          <p:attrName>style.color</p:attrName>
                                        </p:attrNameLst>
                                      </p:cBhvr>
                                      <p:to>
                                        <a:srgbClr val="FF0000"/>
                                      </p:to>
                                    </p:animClr>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grpId="0" nodeType="clickEffect">
                                  <p:stCondLst>
                                    <p:cond delay="0"/>
                                  </p:stCondLst>
                                  <p:childTnLst>
                                    <p:set>
                                      <p:cBhvr>
                                        <p:cTn id="35" dur="1" fill="hold">
                                          <p:stCondLst>
                                            <p:cond delay="0"/>
                                          </p:stCondLst>
                                        </p:cTn>
                                        <p:tgtEl>
                                          <p:spTgt spid="2">
                                            <p:txEl>
                                              <p:pRg st="7" end="7"/>
                                            </p:txEl>
                                          </p:spTgt>
                                        </p:tgtEl>
                                        <p:attrNameLst>
                                          <p:attrName>style.visibility</p:attrName>
                                        </p:attrNameLst>
                                      </p:cBhvr>
                                      <p:to>
                                        <p:strVal val="visible"/>
                                      </p:to>
                                    </p:set>
                                    <p:animEffect transition="in" filter="wipe(up)">
                                      <p:cBhvr>
                                        <p:cTn id="36" dur="500"/>
                                        <p:tgtEl>
                                          <p:spTgt spid="2">
                                            <p:txEl>
                                              <p:pRg st="7" end="7"/>
                                            </p:txEl>
                                          </p:spTgt>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2">
                                            <p:txEl>
                                              <p:pRg st="8" end="8"/>
                                            </p:txEl>
                                          </p:spTgt>
                                        </p:tgtEl>
                                        <p:attrNameLst>
                                          <p:attrName>style.visibility</p:attrName>
                                        </p:attrNameLst>
                                      </p:cBhvr>
                                      <p:to>
                                        <p:strVal val="visible"/>
                                      </p:to>
                                    </p:set>
                                    <p:animEffect transition="in" filter="wipe(up)">
                                      <p:cBhvr>
                                        <p:cTn id="39" dur="500"/>
                                        <p:tgtEl>
                                          <p:spTgt spid="2">
                                            <p:txEl>
                                              <p:pRg st="8" end="8"/>
                                            </p:txEl>
                                          </p:spTgt>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2">
                                            <p:txEl>
                                              <p:pRg st="9" end="9"/>
                                            </p:txEl>
                                          </p:spTgt>
                                        </p:tgtEl>
                                        <p:attrNameLst>
                                          <p:attrName>style.visibility</p:attrName>
                                        </p:attrNameLst>
                                      </p:cBhvr>
                                      <p:to>
                                        <p:strVal val="visible"/>
                                      </p:to>
                                    </p:set>
                                    <p:animEffect transition="in" filter="wipe(up)">
                                      <p:cBhvr>
                                        <p:cTn id="42" dur="500"/>
                                        <p:tgtEl>
                                          <p:spTgt spid="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720000" y="1431193"/>
            <a:ext cx="8127786" cy="5098395"/>
          </a:xfrm>
        </p:spPr>
        <p:txBody>
          <a:bodyPr/>
          <a:lstStyle/>
          <a:p>
            <a:r>
              <a:rPr lang="fr-FR" dirty="0"/>
              <a:t>La contribution versée chaque année par </a:t>
            </a:r>
            <a:r>
              <a:rPr lang="fr-FR" dirty="0" smtClean="0"/>
              <a:t>l'employeur</a:t>
            </a:r>
          </a:p>
          <a:p>
            <a:pPr lvl="1"/>
            <a:r>
              <a:rPr lang="fr-FR" dirty="0" smtClean="0"/>
              <a:t>Est fixée pas accord d’entreprise</a:t>
            </a:r>
          </a:p>
          <a:p>
            <a:pPr lvl="1"/>
            <a:r>
              <a:rPr lang="fr-FR" dirty="0"/>
              <a:t>Le rapport de cette contribution à la masse salariale brute ne peut être inférieur </a:t>
            </a:r>
            <a:r>
              <a:rPr lang="fr-FR" dirty="0" smtClean="0"/>
              <a:t>au même </a:t>
            </a:r>
            <a:r>
              <a:rPr lang="fr-FR" dirty="0"/>
              <a:t>rapport existant pour l'année de </a:t>
            </a:r>
            <a:r>
              <a:rPr lang="fr-FR" dirty="0" smtClean="0"/>
              <a:t>référence.</a:t>
            </a:r>
          </a:p>
          <a:p>
            <a:pPr lvl="1"/>
            <a:r>
              <a:rPr lang="fr-FR" dirty="0" smtClean="0"/>
              <a:t>Lorsque le CSE prend en charges les activités sociales et culturelles, la contribution ne ne peut </a:t>
            </a:r>
            <a:r>
              <a:rPr lang="fr-FR" dirty="0"/>
              <a:t>être inférieure au total le plus élevé des sommes affectées aux dépenses sociales </a:t>
            </a:r>
            <a:r>
              <a:rPr lang="fr-FR" dirty="0" smtClean="0"/>
              <a:t>de l'entreprise </a:t>
            </a:r>
            <a:r>
              <a:rPr lang="fr-FR" dirty="0"/>
              <a:t>atteint au cours des trois dernières années </a:t>
            </a:r>
            <a:r>
              <a:rPr lang="fr-FR" dirty="0" smtClean="0"/>
              <a:t>précédant la prise en charge.</a:t>
            </a:r>
          </a:p>
          <a:p>
            <a:pPr lvl="1"/>
            <a:endParaRPr lang="fr-FR" dirty="0"/>
          </a:p>
          <a:p>
            <a:r>
              <a:rPr lang="fr-FR" dirty="0" smtClean="0"/>
              <a:t>Si plusieurs établissements</a:t>
            </a:r>
          </a:p>
          <a:p>
            <a:pPr lvl="1"/>
            <a:r>
              <a:rPr lang="fr-FR" dirty="0"/>
              <a:t>La répartition de la contribution entre les comités d’établissement est fixée par </a:t>
            </a:r>
            <a:r>
              <a:rPr lang="fr-FR" dirty="0" smtClean="0"/>
              <a:t>un accord </a:t>
            </a:r>
            <a:r>
              <a:rPr lang="fr-FR" dirty="0"/>
              <a:t>d'entreprise. A défaut d’accord, cette répartition est effectuée au prorata de la </a:t>
            </a:r>
            <a:r>
              <a:rPr lang="fr-FR" dirty="0" smtClean="0"/>
              <a:t>masse salariale </a:t>
            </a:r>
            <a:r>
              <a:rPr lang="fr-FR" dirty="0"/>
              <a:t>de chaque établissement</a:t>
            </a:r>
            <a:r>
              <a:rPr lang="fr-FR" dirty="0" smtClean="0"/>
              <a:t>.</a:t>
            </a:r>
          </a:p>
          <a:p>
            <a:pPr lvl="1"/>
            <a:endParaRPr lang="fr-FR" dirty="0"/>
          </a:p>
          <a:p>
            <a:r>
              <a:rPr lang="fr-FR" dirty="0" smtClean="0"/>
              <a:t>L’ensemble des biens (CE, CCE, DUP, ….), droits et obligations, créances </a:t>
            </a:r>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a:xfrm>
            <a:off x="273600" y="982800"/>
            <a:ext cx="8574186" cy="448394"/>
          </a:xfrm>
        </p:spPr>
        <p:txBody>
          <a:bodyPr/>
          <a:lstStyle/>
          <a:p>
            <a:r>
              <a:rPr lang="fr-FR" dirty="0" smtClean="0"/>
              <a:t>Financement des Activités Sociales et Culturelles</a:t>
            </a:r>
            <a:endParaRPr lang="fr-FR" dirty="0"/>
          </a:p>
        </p:txBody>
      </p:sp>
    </p:spTree>
    <p:extLst>
      <p:ext uri="{BB962C8B-B14F-4D97-AF65-F5344CB8AC3E}">
        <p14:creationId xmlns:p14="http://schemas.microsoft.com/office/powerpoint/2010/main" val="1714611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up)">
                                      <p:cBhvr>
                                        <p:cTn id="10" dur="500"/>
                                        <p:tgtEl>
                                          <p:spTgt spid="2">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ipe(up)">
                                      <p:cBhvr>
                                        <p:cTn id="13" dur="500"/>
                                        <p:tgtEl>
                                          <p:spTgt spid="2">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wipe(up)">
                                      <p:cBhvr>
                                        <p:cTn id="16" dur="500"/>
                                        <p:tgtEl>
                                          <p:spTgt spid="2">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Effect transition="in" filter="wipe(up)">
                                      <p:cBhvr>
                                        <p:cTn id="21" dur="500"/>
                                        <p:tgtEl>
                                          <p:spTgt spid="2">
                                            <p:txEl>
                                              <p:pRg st="5" end="5"/>
                                            </p:txEl>
                                          </p:spTgt>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2">
                                            <p:txEl>
                                              <p:pRg st="6" end="6"/>
                                            </p:txEl>
                                          </p:spTgt>
                                        </p:tgtEl>
                                        <p:attrNameLst>
                                          <p:attrName>style.visibility</p:attrName>
                                        </p:attrNameLst>
                                      </p:cBhvr>
                                      <p:to>
                                        <p:strVal val="visible"/>
                                      </p:to>
                                    </p:set>
                                    <p:animEffect transition="in" filter="wipe(up)">
                                      <p:cBhvr>
                                        <p:cTn id="24" dur="500"/>
                                        <p:tgtEl>
                                          <p:spTgt spid="2">
                                            <p:txEl>
                                              <p:pRg st="6" end="6"/>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2">
                                            <p:txEl>
                                              <p:pRg st="8" end="8"/>
                                            </p:txEl>
                                          </p:spTgt>
                                        </p:tgtEl>
                                        <p:attrNameLst>
                                          <p:attrName>style.visibility</p:attrName>
                                        </p:attrNameLst>
                                      </p:cBhvr>
                                      <p:to>
                                        <p:strVal val="visible"/>
                                      </p:to>
                                    </p:set>
                                    <p:animEffect transition="in" filter="wipe(up)">
                                      <p:cBhvr>
                                        <p:cTn id="29"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720000" y="1431193"/>
            <a:ext cx="8127786" cy="5098395"/>
          </a:xfrm>
        </p:spPr>
        <p:txBody>
          <a:bodyPr/>
          <a:lstStyle/>
          <a:p>
            <a:r>
              <a:rPr lang="fr-FR" dirty="0" smtClean="0"/>
              <a:t>Le comité social et économique est soumis aux obligations comptables définies à l'article L. 123-12 du code de commerce. </a:t>
            </a:r>
          </a:p>
          <a:p>
            <a:endParaRPr lang="fr-FR" dirty="0"/>
          </a:p>
          <a:p>
            <a:r>
              <a:rPr lang="fr-FR" dirty="0" smtClean="0"/>
              <a:t>Ses comptes annuels sont établis selon les modalités </a:t>
            </a:r>
            <a:r>
              <a:rPr lang="fr-FR" dirty="0"/>
              <a:t>définies par un règlement de l'Autorité des normes comptables.</a:t>
            </a:r>
          </a:p>
          <a:p>
            <a:endParaRPr lang="fr-FR" dirty="0" smtClean="0"/>
          </a:p>
          <a:p>
            <a:r>
              <a:rPr lang="fr-FR" dirty="0" smtClean="0"/>
              <a:t>Le </a:t>
            </a:r>
            <a:r>
              <a:rPr lang="fr-FR" dirty="0"/>
              <a:t>comité social et économique dont </a:t>
            </a:r>
            <a:r>
              <a:rPr lang="fr-FR" dirty="0" smtClean="0"/>
              <a:t>:</a:t>
            </a:r>
          </a:p>
          <a:p>
            <a:pPr lvl="1"/>
            <a:r>
              <a:rPr lang="fr-FR" dirty="0" smtClean="0"/>
              <a:t>le </a:t>
            </a:r>
            <a:r>
              <a:rPr lang="fr-FR" dirty="0"/>
              <a:t>nombre de salariés, </a:t>
            </a:r>
            <a:endParaRPr lang="fr-FR" dirty="0" smtClean="0"/>
          </a:p>
          <a:p>
            <a:pPr lvl="1"/>
            <a:r>
              <a:rPr lang="fr-FR" dirty="0" smtClean="0"/>
              <a:t>les ressources annuelles </a:t>
            </a:r>
          </a:p>
          <a:p>
            <a:pPr lvl="1"/>
            <a:r>
              <a:rPr lang="fr-FR" dirty="0" smtClean="0"/>
              <a:t>et </a:t>
            </a:r>
            <a:r>
              <a:rPr lang="fr-FR" dirty="0"/>
              <a:t>le total du bilan </a:t>
            </a:r>
            <a:endParaRPr lang="fr-FR" dirty="0" smtClean="0"/>
          </a:p>
          <a:p>
            <a:r>
              <a:rPr lang="fr-FR" dirty="0" smtClean="0"/>
              <a:t>n'excèdent </a:t>
            </a:r>
            <a:r>
              <a:rPr lang="fr-FR" dirty="0"/>
              <a:t>pas, à la clôture d'un exercice, pour au moins </a:t>
            </a:r>
            <a:r>
              <a:rPr lang="fr-FR" dirty="0" smtClean="0"/>
              <a:t>deux de </a:t>
            </a:r>
            <a:r>
              <a:rPr lang="fr-FR" dirty="0"/>
              <a:t>ces trois critères, des seuils fixés par décret peut adopter une présentation simplifiée </a:t>
            </a:r>
            <a:r>
              <a:rPr lang="fr-FR" dirty="0" smtClean="0"/>
              <a:t>de ses </a:t>
            </a:r>
            <a:r>
              <a:rPr lang="fr-FR" dirty="0"/>
              <a:t>comptes, selon des modalités fixées par un règlement de l'Autorité des </a:t>
            </a:r>
            <a:r>
              <a:rPr lang="fr-FR" dirty="0" smtClean="0"/>
              <a:t>normes comptables</a:t>
            </a:r>
            <a:r>
              <a:rPr lang="fr-FR" dirty="0"/>
              <a:t>, et n'enregistrer ses créances et ses dettes qu'à la clôture de l'exercice.</a:t>
            </a:r>
          </a:p>
          <a:p>
            <a:endParaRPr lang="fr-FR" dirty="0"/>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a:xfrm>
            <a:off x="273600" y="982800"/>
            <a:ext cx="8574186" cy="448394"/>
          </a:xfrm>
        </p:spPr>
        <p:txBody>
          <a:bodyPr/>
          <a:lstStyle/>
          <a:p>
            <a:r>
              <a:rPr lang="fr-FR" dirty="0" smtClean="0"/>
              <a:t>Obligations comptables </a:t>
            </a:r>
            <a:endParaRPr lang="fr-FR" dirty="0"/>
          </a:p>
        </p:txBody>
      </p:sp>
    </p:spTree>
    <p:extLst>
      <p:ext uri="{BB962C8B-B14F-4D97-AF65-F5344CB8AC3E}">
        <p14:creationId xmlns:p14="http://schemas.microsoft.com/office/powerpoint/2010/main" val="4077044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wipe(up)">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wipe(up)">
                                      <p:cBhvr>
                                        <p:cTn id="17" dur="500"/>
                                        <p:tgtEl>
                                          <p:spTgt spid="2">
                                            <p:txEl>
                                              <p:pRg st="4" end="4"/>
                                            </p:txEl>
                                          </p:spTgt>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2">
                                            <p:txEl>
                                              <p:pRg st="5" end="5"/>
                                            </p:txEl>
                                          </p:spTgt>
                                        </p:tgtEl>
                                        <p:attrNameLst>
                                          <p:attrName>style.visibility</p:attrName>
                                        </p:attrNameLst>
                                      </p:cBhvr>
                                      <p:to>
                                        <p:strVal val="visible"/>
                                      </p:to>
                                    </p:set>
                                    <p:animEffect transition="in" filter="wipe(up)">
                                      <p:cBhvr>
                                        <p:cTn id="20" dur="500"/>
                                        <p:tgtEl>
                                          <p:spTgt spid="2">
                                            <p:txEl>
                                              <p:pRg st="5" end="5"/>
                                            </p:txEl>
                                          </p:spTgt>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animEffect transition="in" filter="wipe(up)">
                                      <p:cBhvr>
                                        <p:cTn id="23" dur="500"/>
                                        <p:tgtEl>
                                          <p:spTgt spid="2">
                                            <p:txEl>
                                              <p:pRg st="6" end="6"/>
                                            </p:txEl>
                                          </p:spTgt>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2">
                                            <p:txEl>
                                              <p:pRg st="7" end="7"/>
                                            </p:txEl>
                                          </p:spTgt>
                                        </p:tgtEl>
                                        <p:attrNameLst>
                                          <p:attrName>style.visibility</p:attrName>
                                        </p:attrNameLst>
                                      </p:cBhvr>
                                      <p:to>
                                        <p:strVal val="visible"/>
                                      </p:to>
                                    </p:set>
                                    <p:animEffect transition="in" filter="wipe(up)">
                                      <p:cBhvr>
                                        <p:cTn id="26" dur="500"/>
                                        <p:tgtEl>
                                          <p:spTgt spid="2">
                                            <p:txEl>
                                              <p:pRg st="7" end="7"/>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grpId="0" nodeType="clickEffect">
                                  <p:stCondLst>
                                    <p:cond delay="0"/>
                                  </p:stCondLst>
                                  <p:childTnLst>
                                    <p:set>
                                      <p:cBhvr>
                                        <p:cTn id="30" dur="1" fill="hold">
                                          <p:stCondLst>
                                            <p:cond delay="0"/>
                                          </p:stCondLst>
                                        </p:cTn>
                                        <p:tgtEl>
                                          <p:spTgt spid="2">
                                            <p:txEl>
                                              <p:pRg st="8" end="8"/>
                                            </p:txEl>
                                          </p:spTgt>
                                        </p:tgtEl>
                                        <p:attrNameLst>
                                          <p:attrName>style.visibility</p:attrName>
                                        </p:attrNameLst>
                                      </p:cBhvr>
                                      <p:to>
                                        <p:strVal val="visible"/>
                                      </p:to>
                                    </p:set>
                                    <p:animEffect transition="in" filter="wipe(up)">
                                      <p:cBhvr>
                                        <p:cTn id="31"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720000" y="1431193"/>
            <a:ext cx="8127786" cy="5098395"/>
          </a:xfrm>
        </p:spPr>
        <p:txBody>
          <a:bodyPr/>
          <a:lstStyle/>
          <a:p>
            <a:r>
              <a:rPr lang="fr-FR" dirty="0" smtClean="0"/>
              <a:t>Le </a:t>
            </a:r>
            <a:r>
              <a:rPr lang="fr-FR" dirty="0"/>
              <a:t>comité social et économique dont </a:t>
            </a:r>
            <a:r>
              <a:rPr lang="fr-FR" dirty="0" smtClean="0"/>
              <a:t>les ressources </a:t>
            </a:r>
            <a:r>
              <a:rPr lang="fr-FR" dirty="0"/>
              <a:t>annuelles n'excèdent pas un seuil fixé par décret peut s'acquitter de </a:t>
            </a:r>
            <a:r>
              <a:rPr lang="fr-FR" dirty="0" smtClean="0"/>
              <a:t>ses obligations </a:t>
            </a:r>
            <a:r>
              <a:rPr lang="fr-FR" dirty="0"/>
              <a:t>comptables en tenant un livre </a:t>
            </a:r>
            <a:r>
              <a:rPr lang="fr-FR" dirty="0" smtClean="0"/>
              <a:t>retraçant chronologiquement  </a:t>
            </a:r>
          </a:p>
          <a:p>
            <a:pPr lvl="1"/>
            <a:r>
              <a:rPr lang="fr-FR" dirty="0" smtClean="0"/>
              <a:t>Les </a:t>
            </a:r>
            <a:r>
              <a:rPr lang="fr-FR" dirty="0"/>
              <a:t>montants </a:t>
            </a:r>
            <a:r>
              <a:rPr lang="fr-FR" dirty="0" smtClean="0"/>
              <a:t>et l'origine </a:t>
            </a:r>
            <a:r>
              <a:rPr lang="fr-FR" dirty="0"/>
              <a:t>des </a:t>
            </a:r>
            <a:r>
              <a:rPr lang="fr-FR" dirty="0" smtClean="0"/>
              <a:t>dépenses</a:t>
            </a:r>
          </a:p>
          <a:p>
            <a:pPr lvl="1"/>
            <a:r>
              <a:rPr lang="fr-FR" dirty="0" smtClean="0"/>
              <a:t>Les </a:t>
            </a:r>
            <a:r>
              <a:rPr lang="fr-FR" dirty="0"/>
              <a:t>recettes qu'il </a:t>
            </a:r>
            <a:r>
              <a:rPr lang="fr-FR" dirty="0" smtClean="0"/>
              <a:t>perçoit</a:t>
            </a:r>
          </a:p>
          <a:p>
            <a:endParaRPr lang="fr-FR" dirty="0" smtClean="0"/>
          </a:p>
          <a:p>
            <a:r>
              <a:rPr lang="fr-FR" dirty="0" smtClean="0"/>
              <a:t>Et en établissant une fois par an</a:t>
            </a:r>
            <a:r>
              <a:rPr lang="fr-FR" dirty="0"/>
              <a:t>, un état de synthèse simplifié portant sur des informations complémentaires relatives </a:t>
            </a:r>
            <a:r>
              <a:rPr lang="fr-FR" dirty="0" smtClean="0"/>
              <a:t>à son </a:t>
            </a:r>
            <a:r>
              <a:rPr lang="fr-FR" dirty="0"/>
              <a:t>patrimoine et à ses engagements en cours. </a:t>
            </a:r>
            <a:endParaRPr lang="fr-FR" dirty="0" smtClean="0"/>
          </a:p>
          <a:p>
            <a:endParaRPr lang="fr-FR" dirty="0" smtClean="0"/>
          </a:p>
          <a:p>
            <a:r>
              <a:rPr lang="fr-FR" dirty="0" smtClean="0"/>
              <a:t>Le </a:t>
            </a:r>
            <a:r>
              <a:rPr lang="fr-FR" dirty="0"/>
              <a:t>comité social et économique fournit des informations </a:t>
            </a:r>
            <a:endParaRPr lang="fr-FR" dirty="0" smtClean="0"/>
          </a:p>
          <a:p>
            <a:pPr lvl="1"/>
            <a:r>
              <a:rPr lang="fr-FR" dirty="0" smtClean="0"/>
              <a:t>sur </a:t>
            </a:r>
            <a:r>
              <a:rPr lang="fr-FR" dirty="0"/>
              <a:t>les </a:t>
            </a:r>
            <a:r>
              <a:rPr lang="fr-FR" dirty="0" smtClean="0"/>
              <a:t>transactions significatives </a:t>
            </a:r>
            <a:r>
              <a:rPr lang="fr-FR" dirty="0"/>
              <a:t>qu'il a effectuées. </a:t>
            </a:r>
            <a:endParaRPr lang="fr-FR" dirty="0" smtClean="0"/>
          </a:p>
          <a:p>
            <a:pPr lvl="1"/>
            <a:r>
              <a:rPr lang="fr-FR" dirty="0" smtClean="0"/>
              <a:t>Ces </a:t>
            </a:r>
            <a:r>
              <a:rPr lang="fr-FR" dirty="0"/>
              <a:t>informations sont fournies dans l'annexe à </a:t>
            </a:r>
            <a:r>
              <a:rPr lang="fr-FR" dirty="0" smtClean="0"/>
              <a:t>ses comptes</a:t>
            </a:r>
            <a:r>
              <a:rPr lang="fr-FR" dirty="0"/>
              <a:t>, </a:t>
            </a:r>
            <a:endParaRPr lang="fr-FR" dirty="0" smtClean="0"/>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a:xfrm>
            <a:off x="273600" y="982800"/>
            <a:ext cx="8574186" cy="448394"/>
          </a:xfrm>
        </p:spPr>
        <p:txBody>
          <a:bodyPr/>
          <a:lstStyle/>
          <a:p>
            <a:r>
              <a:rPr lang="fr-FR" dirty="0" smtClean="0"/>
              <a:t>Obligations comptables </a:t>
            </a:r>
            <a:endParaRPr lang="fr-FR" dirty="0"/>
          </a:p>
        </p:txBody>
      </p:sp>
    </p:spTree>
    <p:extLst>
      <p:ext uri="{BB962C8B-B14F-4D97-AF65-F5344CB8AC3E}">
        <p14:creationId xmlns:p14="http://schemas.microsoft.com/office/powerpoint/2010/main" val="3726574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up)">
                                      <p:cBhvr>
                                        <p:cTn id="10" dur="500"/>
                                        <p:tgtEl>
                                          <p:spTgt spid="2">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ipe(up)">
                                      <p:cBhvr>
                                        <p:cTn id="13" dur="500"/>
                                        <p:tgtEl>
                                          <p:spTgt spid="2">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2">
                                            <p:txEl>
                                              <p:pRg st="4" end="4"/>
                                            </p:txEl>
                                          </p:spTgt>
                                        </p:tgtEl>
                                        <p:attrNameLst>
                                          <p:attrName>style.visibility</p:attrName>
                                        </p:attrNameLst>
                                      </p:cBhvr>
                                      <p:to>
                                        <p:strVal val="visible"/>
                                      </p:to>
                                    </p:set>
                                    <p:animEffect transition="in" filter="wipe(up)">
                                      <p:cBhvr>
                                        <p:cTn id="18" dur="500"/>
                                        <p:tgtEl>
                                          <p:spTgt spid="2">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grpId="0" nodeType="click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animEffect transition="in" filter="wipe(up)">
                                      <p:cBhvr>
                                        <p:cTn id="23" dur="500"/>
                                        <p:tgtEl>
                                          <p:spTgt spid="2">
                                            <p:txEl>
                                              <p:pRg st="6" end="6"/>
                                            </p:txEl>
                                          </p:spTgt>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2">
                                            <p:txEl>
                                              <p:pRg st="7" end="7"/>
                                            </p:txEl>
                                          </p:spTgt>
                                        </p:tgtEl>
                                        <p:attrNameLst>
                                          <p:attrName>style.visibility</p:attrName>
                                        </p:attrNameLst>
                                      </p:cBhvr>
                                      <p:to>
                                        <p:strVal val="visible"/>
                                      </p:to>
                                    </p:set>
                                    <p:animEffect transition="in" filter="wipe(up)">
                                      <p:cBhvr>
                                        <p:cTn id="26" dur="500"/>
                                        <p:tgtEl>
                                          <p:spTgt spid="2">
                                            <p:txEl>
                                              <p:pRg st="7" end="7"/>
                                            </p:txEl>
                                          </p:spTgt>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2">
                                            <p:txEl>
                                              <p:pRg st="8" end="8"/>
                                            </p:txEl>
                                          </p:spTgt>
                                        </p:tgtEl>
                                        <p:attrNameLst>
                                          <p:attrName>style.visibility</p:attrName>
                                        </p:attrNameLst>
                                      </p:cBhvr>
                                      <p:to>
                                        <p:strVal val="visible"/>
                                      </p:to>
                                    </p:set>
                                    <p:animEffect transition="in" filter="wipe(up)">
                                      <p:cBhvr>
                                        <p:cTn id="29"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fr-FR" dirty="0"/>
              <a:t>Le comité social et économique</a:t>
            </a:r>
          </a:p>
        </p:txBody>
      </p:sp>
      <p:sp>
        <p:nvSpPr>
          <p:cNvPr id="4" name="Text Placeholder 3"/>
          <p:cNvSpPr>
            <a:spLocks noGrp="1"/>
          </p:cNvSpPr>
          <p:nvPr>
            <p:ph type="body" sz="quarter" idx="10"/>
          </p:nvPr>
        </p:nvSpPr>
        <p:spPr>
          <a:xfrm>
            <a:off x="1725768" y="2588654"/>
            <a:ext cx="5383370" cy="761492"/>
          </a:xfrm>
          <a:ln>
            <a:solidFill>
              <a:schemeClr val="tx2"/>
            </a:solidFill>
          </a:ln>
        </p:spPr>
        <p:txBody>
          <a:bodyPr/>
          <a:lstStyle/>
          <a:p>
            <a:pPr algn="ctr"/>
            <a:r>
              <a:rPr lang="fr-FR" sz="3600" dirty="0" smtClean="0">
                <a:solidFill>
                  <a:schemeClr val="tx2">
                    <a:lumMod val="75000"/>
                  </a:schemeClr>
                </a:solidFill>
              </a:rPr>
              <a:t>Les  Commissions</a:t>
            </a:r>
            <a:endParaRPr lang="fr-FR" sz="3600" dirty="0">
              <a:solidFill>
                <a:schemeClr val="tx2">
                  <a:lumMod val="75000"/>
                </a:schemeClr>
              </a:solidFill>
            </a:endParaRPr>
          </a:p>
        </p:txBody>
      </p:sp>
    </p:spTree>
    <p:extLst>
      <p:ext uri="{BB962C8B-B14F-4D97-AF65-F5344CB8AC3E}">
        <p14:creationId xmlns:p14="http://schemas.microsoft.com/office/powerpoint/2010/main" val="300251732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655605" y="1431193"/>
            <a:ext cx="8127786" cy="5098395"/>
          </a:xfrm>
        </p:spPr>
        <p:txBody>
          <a:bodyPr/>
          <a:lstStyle/>
          <a:p>
            <a:r>
              <a:rPr lang="fr-FR" dirty="0" smtClean="0"/>
              <a:t>Obligatoire si :</a:t>
            </a:r>
          </a:p>
          <a:p>
            <a:pPr lvl="1"/>
            <a:r>
              <a:rPr lang="fr-FR" dirty="0" smtClean="0"/>
              <a:t>Plus de 300 salariés</a:t>
            </a:r>
          </a:p>
          <a:p>
            <a:pPr lvl="1">
              <a:spcAft>
                <a:spcPts val="600"/>
              </a:spcAft>
            </a:pPr>
            <a:r>
              <a:rPr lang="fr-FR" dirty="0" smtClean="0"/>
              <a:t>Ou risque industriel (Nucléaire, Seveso, …)</a:t>
            </a:r>
          </a:p>
          <a:p>
            <a:r>
              <a:rPr lang="fr-FR" dirty="0" smtClean="0"/>
              <a:t>Les </a:t>
            </a:r>
            <a:r>
              <a:rPr lang="fr-FR" dirty="0"/>
              <a:t>membres de la </a:t>
            </a:r>
            <a:r>
              <a:rPr lang="fr-FR" dirty="0" smtClean="0"/>
              <a:t>commission </a:t>
            </a:r>
            <a:r>
              <a:rPr lang="fr-FR" dirty="0"/>
              <a:t>sont </a:t>
            </a:r>
            <a:r>
              <a:rPr lang="fr-FR" dirty="0" smtClean="0"/>
              <a:t>désignés</a:t>
            </a:r>
            <a:endParaRPr lang="fr-FR" dirty="0"/>
          </a:p>
          <a:p>
            <a:pPr lvl="1"/>
            <a:r>
              <a:rPr lang="fr-FR" dirty="0"/>
              <a:t>par le comité social et </a:t>
            </a:r>
            <a:r>
              <a:rPr lang="fr-FR" dirty="0" smtClean="0"/>
              <a:t>économique parmi </a:t>
            </a:r>
            <a:r>
              <a:rPr lang="fr-FR" dirty="0"/>
              <a:t>ses membres, </a:t>
            </a:r>
            <a:endParaRPr lang="fr-FR" dirty="0" smtClean="0"/>
          </a:p>
          <a:p>
            <a:pPr lvl="1">
              <a:spcAft>
                <a:spcPts val="600"/>
              </a:spcAft>
            </a:pPr>
            <a:r>
              <a:rPr lang="fr-FR" dirty="0" smtClean="0"/>
              <a:t>pour </a:t>
            </a:r>
            <a:r>
              <a:rPr lang="fr-FR" dirty="0"/>
              <a:t>une durée qui prend fin </a:t>
            </a:r>
            <a:r>
              <a:rPr lang="fr-FR" dirty="0" smtClean="0"/>
              <a:t>avec celle </a:t>
            </a:r>
            <a:r>
              <a:rPr lang="fr-FR" dirty="0"/>
              <a:t>du mandat des membres élus du </a:t>
            </a:r>
            <a:r>
              <a:rPr lang="fr-FR" dirty="0" smtClean="0"/>
              <a:t>comité</a:t>
            </a:r>
            <a:endParaRPr lang="fr-FR" dirty="0"/>
          </a:p>
          <a:p>
            <a:pPr>
              <a:spcAft>
                <a:spcPts val="600"/>
              </a:spcAft>
            </a:pPr>
            <a:r>
              <a:rPr lang="fr-FR" dirty="0" smtClean="0"/>
              <a:t>La commission est présidée par l’employeur</a:t>
            </a:r>
            <a:endParaRPr lang="fr-FR" dirty="0"/>
          </a:p>
          <a:p>
            <a:pPr>
              <a:spcAft>
                <a:spcPts val="600"/>
              </a:spcAft>
            </a:pPr>
            <a:r>
              <a:rPr lang="fr-FR" dirty="0" smtClean="0"/>
              <a:t>Elle comprend au moins 3 membres des représentants du personnel au CSE dont au moins un représentant de la catégorie des cadres</a:t>
            </a:r>
            <a:endParaRPr lang="fr-FR" dirty="0"/>
          </a:p>
          <a:p>
            <a:pPr>
              <a:spcAft>
                <a:spcPts val="600"/>
              </a:spcAft>
            </a:pPr>
            <a:r>
              <a:rPr lang="fr-FR" dirty="0"/>
              <a:t>Le cas échéant, les rapports de la commission sont soumis à la délibération </a:t>
            </a:r>
            <a:r>
              <a:rPr lang="fr-FR" dirty="0" smtClean="0"/>
              <a:t>du CSE.</a:t>
            </a:r>
            <a:endParaRPr lang="fr-FR" dirty="0"/>
          </a:p>
          <a:p>
            <a:r>
              <a:rPr lang="fr-FR" dirty="0" smtClean="0"/>
              <a:t>La formation des membres est organisée :</a:t>
            </a:r>
          </a:p>
          <a:p>
            <a:pPr lvl="1"/>
            <a:r>
              <a:rPr lang="fr-FR" dirty="0" smtClean="0"/>
              <a:t>Sur 5 jours si 300 salariés ou plus</a:t>
            </a:r>
          </a:p>
          <a:p>
            <a:pPr lvl="1"/>
            <a:r>
              <a:rPr lang="fr-FR" dirty="0" smtClean="0"/>
              <a:t>Sur 3 jours si moins de 300 salariés</a:t>
            </a:r>
            <a:endParaRPr lang="fr-FR" dirty="0"/>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a:xfrm>
            <a:off x="273600" y="982800"/>
            <a:ext cx="8574186" cy="448394"/>
          </a:xfrm>
        </p:spPr>
        <p:txBody>
          <a:bodyPr/>
          <a:lstStyle/>
          <a:p>
            <a:r>
              <a:rPr lang="fr-FR" dirty="0" smtClean="0"/>
              <a:t>Commission Santé Sécurité et Conditions de travail</a:t>
            </a:r>
            <a:endParaRPr lang="fr-FR" dirty="0"/>
          </a:p>
        </p:txBody>
      </p:sp>
    </p:spTree>
    <p:extLst>
      <p:ext uri="{BB962C8B-B14F-4D97-AF65-F5344CB8AC3E}">
        <p14:creationId xmlns:p14="http://schemas.microsoft.com/office/powerpoint/2010/main" val="1351628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up)">
                                      <p:cBhvr>
                                        <p:cTn id="10" dur="500"/>
                                        <p:tgtEl>
                                          <p:spTgt spid="2">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ipe(up)">
                                      <p:cBhvr>
                                        <p:cTn id="13" dur="500"/>
                                        <p:tgtEl>
                                          <p:spTgt spid="2">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2">
                                            <p:txEl>
                                              <p:pRg st="3" end="3"/>
                                            </p:txEl>
                                          </p:spTgt>
                                        </p:tgtEl>
                                        <p:attrNameLst>
                                          <p:attrName>style.visibility</p:attrName>
                                        </p:attrNameLst>
                                      </p:cBhvr>
                                      <p:to>
                                        <p:strVal val="visible"/>
                                      </p:to>
                                    </p:set>
                                    <p:animEffect transition="in" filter="wipe(up)">
                                      <p:cBhvr>
                                        <p:cTn id="18" dur="500"/>
                                        <p:tgtEl>
                                          <p:spTgt spid="2">
                                            <p:txEl>
                                              <p:pRg st="3" end="3"/>
                                            </p:txEl>
                                          </p:spTgt>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Effect transition="in" filter="wipe(up)">
                                      <p:cBhvr>
                                        <p:cTn id="21" dur="500"/>
                                        <p:tgtEl>
                                          <p:spTgt spid="2">
                                            <p:txEl>
                                              <p:pRg st="4" end="4"/>
                                            </p:txEl>
                                          </p:spTgt>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2">
                                            <p:txEl>
                                              <p:pRg st="5" end="5"/>
                                            </p:txEl>
                                          </p:spTgt>
                                        </p:tgtEl>
                                        <p:attrNameLst>
                                          <p:attrName>style.visibility</p:attrName>
                                        </p:attrNameLst>
                                      </p:cBhvr>
                                      <p:to>
                                        <p:strVal val="visible"/>
                                      </p:to>
                                    </p:set>
                                    <p:animEffect transition="in" filter="wipe(up)">
                                      <p:cBhvr>
                                        <p:cTn id="24" dur="500"/>
                                        <p:tgtEl>
                                          <p:spTgt spid="2">
                                            <p:txEl>
                                              <p:pRg st="5" end="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2">
                                            <p:txEl>
                                              <p:pRg st="6" end="6"/>
                                            </p:txEl>
                                          </p:spTgt>
                                        </p:tgtEl>
                                        <p:attrNameLst>
                                          <p:attrName>style.visibility</p:attrName>
                                        </p:attrNameLst>
                                      </p:cBhvr>
                                      <p:to>
                                        <p:strVal val="visible"/>
                                      </p:to>
                                    </p:set>
                                    <p:animEffect transition="in" filter="wipe(up)">
                                      <p:cBhvr>
                                        <p:cTn id="29" dur="500"/>
                                        <p:tgtEl>
                                          <p:spTgt spid="2">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1" fill="hold" grpId="0" nodeType="clickEffect">
                                  <p:stCondLst>
                                    <p:cond delay="0"/>
                                  </p:stCondLst>
                                  <p:childTnLst>
                                    <p:set>
                                      <p:cBhvr>
                                        <p:cTn id="33" dur="1" fill="hold">
                                          <p:stCondLst>
                                            <p:cond delay="0"/>
                                          </p:stCondLst>
                                        </p:cTn>
                                        <p:tgtEl>
                                          <p:spTgt spid="2">
                                            <p:txEl>
                                              <p:pRg st="7" end="7"/>
                                            </p:txEl>
                                          </p:spTgt>
                                        </p:tgtEl>
                                        <p:attrNameLst>
                                          <p:attrName>style.visibility</p:attrName>
                                        </p:attrNameLst>
                                      </p:cBhvr>
                                      <p:to>
                                        <p:strVal val="visible"/>
                                      </p:to>
                                    </p:set>
                                    <p:animEffect transition="in" filter="wipe(up)">
                                      <p:cBhvr>
                                        <p:cTn id="34" dur="500"/>
                                        <p:tgtEl>
                                          <p:spTgt spid="2">
                                            <p:txEl>
                                              <p:pRg st="7" end="7"/>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grpId="0" nodeType="clickEffect">
                                  <p:stCondLst>
                                    <p:cond delay="0"/>
                                  </p:stCondLst>
                                  <p:childTnLst>
                                    <p:set>
                                      <p:cBhvr>
                                        <p:cTn id="38" dur="1" fill="hold">
                                          <p:stCondLst>
                                            <p:cond delay="0"/>
                                          </p:stCondLst>
                                        </p:cTn>
                                        <p:tgtEl>
                                          <p:spTgt spid="2">
                                            <p:txEl>
                                              <p:pRg st="8" end="8"/>
                                            </p:txEl>
                                          </p:spTgt>
                                        </p:tgtEl>
                                        <p:attrNameLst>
                                          <p:attrName>style.visibility</p:attrName>
                                        </p:attrNameLst>
                                      </p:cBhvr>
                                      <p:to>
                                        <p:strVal val="visible"/>
                                      </p:to>
                                    </p:set>
                                    <p:animEffect transition="in" filter="wipe(up)">
                                      <p:cBhvr>
                                        <p:cTn id="39" dur="500"/>
                                        <p:tgtEl>
                                          <p:spTgt spid="2">
                                            <p:txEl>
                                              <p:pRg st="8" end="8"/>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2">
                                            <p:txEl>
                                              <p:pRg st="9" end="9"/>
                                            </p:txEl>
                                          </p:spTgt>
                                        </p:tgtEl>
                                        <p:attrNameLst>
                                          <p:attrName>style.visibility</p:attrName>
                                        </p:attrNameLst>
                                      </p:cBhvr>
                                      <p:to>
                                        <p:strVal val="visible"/>
                                      </p:to>
                                    </p:set>
                                    <p:animEffect transition="in" filter="wipe(up)">
                                      <p:cBhvr>
                                        <p:cTn id="44" dur="500"/>
                                        <p:tgtEl>
                                          <p:spTgt spid="2">
                                            <p:txEl>
                                              <p:pRg st="9" end="9"/>
                                            </p:txEl>
                                          </p:spTgt>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2">
                                            <p:txEl>
                                              <p:pRg st="10" end="10"/>
                                            </p:txEl>
                                          </p:spTgt>
                                        </p:tgtEl>
                                        <p:attrNameLst>
                                          <p:attrName>style.visibility</p:attrName>
                                        </p:attrNameLst>
                                      </p:cBhvr>
                                      <p:to>
                                        <p:strVal val="visible"/>
                                      </p:to>
                                    </p:set>
                                    <p:animEffect transition="in" filter="wipe(up)">
                                      <p:cBhvr>
                                        <p:cTn id="47" dur="500"/>
                                        <p:tgtEl>
                                          <p:spTgt spid="2">
                                            <p:txEl>
                                              <p:pRg st="10" end="10"/>
                                            </p:txEl>
                                          </p:spTgt>
                                        </p:tgtEl>
                                      </p:cBhvr>
                                    </p:animEffect>
                                  </p:childTnLst>
                                </p:cTn>
                              </p:par>
                              <p:par>
                                <p:cTn id="48" presetID="22" presetClass="entr" presetSubtype="1" fill="hold" grpId="0" nodeType="withEffect">
                                  <p:stCondLst>
                                    <p:cond delay="0"/>
                                  </p:stCondLst>
                                  <p:childTnLst>
                                    <p:set>
                                      <p:cBhvr>
                                        <p:cTn id="49" dur="1" fill="hold">
                                          <p:stCondLst>
                                            <p:cond delay="0"/>
                                          </p:stCondLst>
                                        </p:cTn>
                                        <p:tgtEl>
                                          <p:spTgt spid="2">
                                            <p:txEl>
                                              <p:pRg st="11" end="11"/>
                                            </p:txEl>
                                          </p:spTgt>
                                        </p:tgtEl>
                                        <p:attrNameLst>
                                          <p:attrName>style.visibility</p:attrName>
                                        </p:attrNameLst>
                                      </p:cBhvr>
                                      <p:to>
                                        <p:strVal val="visible"/>
                                      </p:to>
                                    </p:set>
                                    <p:animEffect transition="in" filter="wipe(up)">
                                      <p:cBhvr>
                                        <p:cTn id="50" dur="500"/>
                                        <p:tgtEl>
                                          <p:spTgt spid="2">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655605" y="1431193"/>
            <a:ext cx="8127786" cy="5098395"/>
          </a:xfrm>
        </p:spPr>
        <p:txBody>
          <a:bodyPr/>
          <a:lstStyle/>
          <a:p>
            <a:r>
              <a:rPr lang="fr-FR" dirty="0" smtClean="0"/>
              <a:t>Commission économique </a:t>
            </a:r>
            <a:endParaRPr lang="fr-FR" dirty="0"/>
          </a:p>
          <a:p>
            <a:pPr lvl="1"/>
            <a:r>
              <a:rPr lang="fr-FR" dirty="0" smtClean="0"/>
              <a:t>Si pas d’accord, elle doit être crée dans les entreprises d’au moins 1000 salariés</a:t>
            </a:r>
          </a:p>
          <a:p>
            <a:pPr lvl="1"/>
            <a:endParaRPr lang="fr-FR" dirty="0"/>
          </a:p>
          <a:p>
            <a:r>
              <a:rPr lang="fr-FR" dirty="0" smtClean="0"/>
              <a:t>Commission de la formation</a:t>
            </a:r>
          </a:p>
          <a:p>
            <a:pPr lvl="1"/>
            <a:r>
              <a:rPr lang="fr-FR" dirty="0" smtClean="0"/>
              <a:t>Besoins en formation ; Priorité ; Budget ; </a:t>
            </a:r>
          </a:p>
          <a:p>
            <a:endParaRPr lang="fr-FR" dirty="0"/>
          </a:p>
          <a:p>
            <a:r>
              <a:rPr lang="fr-FR" dirty="0" smtClean="0"/>
              <a:t>Commission d’information et d’aide au logement</a:t>
            </a:r>
          </a:p>
          <a:p>
            <a:pPr lvl="1"/>
            <a:r>
              <a:rPr lang="fr-FR" dirty="0"/>
              <a:t>Si pas d’accord, elle doit être crée dans les entreprises d’au moins 3</a:t>
            </a:r>
            <a:r>
              <a:rPr lang="fr-FR" dirty="0" smtClean="0"/>
              <a:t>00 </a:t>
            </a:r>
            <a:r>
              <a:rPr lang="fr-FR" dirty="0"/>
              <a:t>salariés</a:t>
            </a:r>
          </a:p>
          <a:p>
            <a:pPr lvl="1"/>
            <a:endParaRPr lang="fr-FR" dirty="0"/>
          </a:p>
          <a:p>
            <a:r>
              <a:rPr lang="fr-FR" dirty="0" smtClean="0"/>
              <a:t>Commission de l’égalité professionnelle</a:t>
            </a:r>
          </a:p>
          <a:p>
            <a:pPr lvl="1"/>
            <a:r>
              <a:rPr lang="fr-FR" dirty="0"/>
              <a:t>Si pas d’accord, elle doit être crée dans les entreprises d’au moins 1000 salariés</a:t>
            </a:r>
          </a:p>
          <a:p>
            <a:pPr marL="457200" lvl="1" indent="0">
              <a:buNone/>
            </a:pPr>
            <a:endParaRPr lang="fr-FR" dirty="0" smtClean="0"/>
          </a:p>
          <a:p>
            <a:r>
              <a:rPr lang="fr-FR" dirty="0" smtClean="0"/>
              <a:t>Commission des marchés</a:t>
            </a:r>
          </a:p>
          <a:p>
            <a:pPr lvl="1"/>
            <a:endParaRPr lang="fr-FR" dirty="0"/>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a:xfrm>
            <a:off x="273600" y="982800"/>
            <a:ext cx="8574186" cy="448394"/>
          </a:xfrm>
        </p:spPr>
        <p:txBody>
          <a:bodyPr/>
          <a:lstStyle/>
          <a:p>
            <a:r>
              <a:rPr lang="fr-FR" dirty="0" smtClean="0"/>
              <a:t>Les autres commissions </a:t>
            </a:r>
            <a:endParaRPr lang="fr-FR" dirty="0"/>
          </a:p>
        </p:txBody>
      </p:sp>
    </p:spTree>
    <p:extLst>
      <p:ext uri="{BB962C8B-B14F-4D97-AF65-F5344CB8AC3E}">
        <p14:creationId xmlns:p14="http://schemas.microsoft.com/office/powerpoint/2010/main" val="3792759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up)">
                                      <p:cBhvr>
                                        <p:cTn id="10" dur="5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animEffect transition="in" filter="wipe(up)">
                                      <p:cBhvr>
                                        <p:cTn id="15" dur="500"/>
                                        <p:tgtEl>
                                          <p:spTgt spid="2">
                                            <p:txEl>
                                              <p:pRg st="3" end="3"/>
                                            </p:txEl>
                                          </p:spTgt>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2">
                                            <p:txEl>
                                              <p:pRg st="4" end="4"/>
                                            </p:txEl>
                                          </p:spTgt>
                                        </p:tgtEl>
                                        <p:attrNameLst>
                                          <p:attrName>style.visibility</p:attrName>
                                        </p:attrNameLst>
                                      </p:cBhvr>
                                      <p:to>
                                        <p:strVal val="visible"/>
                                      </p:to>
                                    </p:set>
                                    <p:animEffect transition="in" filter="wipe(up)">
                                      <p:cBhvr>
                                        <p:cTn id="18" dur="500"/>
                                        <p:tgtEl>
                                          <p:spTgt spid="2">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grpId="0" nodeType="click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animEffect transition="in" filter="wipe(up)">
                                      <p:cBhvr>
                                        <p:cTn id="23" dur="500"/>
                                        <p:tgtEl>
                                          <p:spTgt spid="2">
                                            <p:txEl>
                                              <p:pRg st="6" end="6"/>
                                            </p:txEl>
                                          </p:spTgt>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2">
                                            <p:txEl>
                                              <p:pRg st="7" end="7"/>
                                            </p:txEl>
                                          </p:spTgt>
                                        </p:tgtEl>
                                        <p:attrNameLst>
                                          <p:attrName>style.visibility</p:attrName>
                                        </p:attrNameLst>
                                      </p:cBhvr>
                                      <p:to>
                                        <p:strVal val="visible"/>
                                      </p:to>
                                    </p:set>
                                    <p:animEffect transition="in" filter="wipe(up)">
                                      <p:cBhvr>
                                        <p:cTn id="26" dur="500"/>
                                        <p:tgtEl>
                                          <p:spTgt spid="2">
                                            <p:txEl>
                                              <p:pRg st="7" end="7"/>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grpId="0" nodeType="clickEffect">
                                  <p:stCondLst>
                                    <p:cond delay="0"/>
                                  </p:stCondLst>
                                  <p:childTnLst>
                                    <p:set>
                                      <p:cBhvr>
                                        <p:cTn id="30" dur="1" fill="hold">
                                          <p:stCondLst>
                                            <p:cond delay="0"/>
                                          </p:stCondLst>
                                        </p:cTn>
                                        <p:tgtEl>
                                          <p:spTgt spid="2">
                                            <p:txEl>
                                              <p:pRg st="9" end="9"/>
                                            </p:txEl>
                                          </p:spTgt>
                                        </p:tgtEl>
                                        <p:attrNameLst>
                                          <p:attrName>style.visibility</p:attrName>
                                        </p:attrNameLst>
                                      </p:cBhvr>
                                      <p:to>
                                        <p:strVal val="visible"/>
                                      </p:to>
                                    </p:set>
                                    <p:animEffect transition="in" filter="wipe(up)">
                                      <p:cBhvr>
                                        <p:cTn id="31" dur="500"/>
                                        <p:tgtEl>
                                          <p:spTgt spid="2">
                                            <p:txEl>
                                              <p:pRg st="9" end="9"/>
                                            </p:txEl>
                                          </p:spTgt>
                                        </p:tgtEl>
                                      </p:cBhvr>
                                    </p:animEffect>
                                  </p:childTnLst>
                                </p:cTn>
                              </p:par>
                              <p:par>
                                <p:cTn id="32" presetID="22" presetClass="entr" presetSubtype="1" fill="hold" grpId="0" nodeType="withEffect">
                                  <p:stCondLst>
                                    <p:cond delay="0"/>
                                  </p:stCondLst>
                                  <p:childTnLst>
                                    <p:set>
                                      <p:cBhvr>
                                        <p:cTn id="33" dur="1" fill="hold">
                                          <p:stCondLst>
                                            <p:cond delay="0"/>
                                          </p:stCondLst>
                                        </p:cTn>
                                        <p:tgtEl>
                                          <p:spTgt spid="2">
                                            <p:txEl>
                                              <p:pRg st="10" end="10"/>
                                            </p:txEl>
                                          </p:spTgt>
                                        </p:tgtEl>
                                        <p:attrNameLst>
                                          <p:attrName>style.visibility</p:attrName>
                                        </p:attrNameLst>
                                      </p:cBhvr>
                                      <p:to>
                                        <p:strVal val="visible"/>
                                      </p:to>
                                    </p:set>
                                    <p:animEffect transition="in" filter="wipe(up)">
                                      <p:cBhvr>
                                        <p:cTn id="34" dur="500"/>
                                        <p:tgtEl>
                                          <p:spTgt spid="2">
                                            <p:txEl>
                                              <p:pRg st="10" end="1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grpId="0" nodeType="clickEffect">
                                  <p:stCondLst>
                                    <p:cond delay="0"/>
                                  </p:stCondLst>
                                  <p:childTnLst>
                                    <p:set>
                                      <p:cBhvr>
                                        <p:cTn id="38" dur="1" fill="hold">
                                          <p:stCondLst>
                                            <p:cond delay="0"/>
                                          </p:stCondLst>
                                        </p:cTn>
                                        <p:tgtEl>
                                          <p:spTgt spid="2">
                                            <p:txEl>
                                              <p:pRg st="12" end="12"/>
                                            </p:txEl>
                                          </p:spTgt>
                                        </p:tgtEl>
                                        <p:attrNameLst>
                                          <p:attrName>style.visibility</p:attrName>
                                        </p:attrNameLst>
                                      </p:cBhvr>
                                      <p:to>
                                        <p:strVal val="visible"/>
                                      </p:to>
                                    </p:set>
                                    <p:animEffect transition="in" filter="wipe(up)">
                                      <p:cBhvr>
                                        <p:cTn id="39" dur="500"/>
                                        <p:tgtEl>
                                          <p:spTgt spid="2">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p:txBody>
          <a:bodyPr/>
          <a:lstStyle/>
          <a:p>
            <a:r>
              <a:rPr lang="fr-FR" dirty="0" smtClean="0"/>
              <a:t>Le </a:t>
            </a:r>
            <a:r>
              <a:rPr lang="fr-FR" dirty="0"/>
              <a:t>Comité Social et </a:t>
            </a:r>
            <a:r>
              <a:rPr lang="fr-FR" dirty="0" smtClean="0"/>
              <a:t>Économique</a:t>
            </a:r>
          </a:p>
          <a:p>
            <a:pPr lvl="1"/>
            <a:r>
              <a:rPr lang="fr-FR" dirty="0" smtClean="0"/>
              <a:t>Mise en place</a:t>
            </a:r>
          </a:p>
          <a:p>
            <a:pPr lvl="1"/>
            <a:r>
              <a:rPr lang="fr-FR" dirty="0" smtClean="0"/>
              <a:t>Attributions</a:t>
            </a:r>
          </a:p>
          <a:p>
            <a:pPr lvl="1"/>
            <a:r>
              <a:rPr lang="fr-FR" dirty="0" smtClean="0"/>
              <a:t>Fonctionnement </a:t>
            </a:r>
          </a:p>
          <a:p>
            <a:pPr lvl="1"/>
            <a:r>
              <a:rPr lang="fr-FR" dirty="0" smtClean="0"/>
              <a:t>Transition</a:t>
            </a:r>
          </a:p>
          <a:p>
            <a:pPr lvl="1"/>
            <a:endParaRPr lang="fr-FR" dirty="0"/>
          </a:p>
        </p:txBody>
      </p:sp>
      <p:sp>
        <p:nvSpPr>
          <p:cNvPr id="5" name="Title 4"/>
          <p:cNvSpPr>
            <a:spLocks noGrp="1"/>
          </p:cNvSpPr>
          <p:nvPr>
            <p:ph type="title"/>
          </p:nvPr>
        </p:nvSpPr>
        <p:spPr/>
        <p:txBody>
          <a:bodyPr/>
          <a:lstStyle/>
          <a:p>
            <a:r>
              <a:rPr lang="fr-FR" dirty="0" smtClean="0"/>
              <a:t>Agenda</a:t>
            </a:r>
            <a:endParaRPr lang="fr-FR" dirty="0"/>
          </a:p>
        </p:txBody>
      </p:sp>
      <p:sp>
        <p:nvSpPr>
          <p:cNvPr id="8" name="Right Arrow 7"/>
          <p:cNvSpPr/>
          <p:nvPr/>
        </p:nvSpPr>
        <p:spPr>
          <a:xfrm>
            <a:off x="273600" y="2689249"/>
            <a:ext cx="446400" cy="257578"/>
          </a:xfrm>
          <a:prstGeom prst="right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310556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655605" y="1431193"/>
            <a:ext cx="8127786" cy="4080965"/>
          </a:xfrm>
        </p:spPr>
        <p:txBody>
          <a:bodyPr/>
          <a:lstStyle/>
          <a:p>
            <a:r>
              <a:rPr lang="fr-FR" dirty="0" smtClean="0"/>
              <a:t>A partir du 1</a:t>
            </a:r>
            <a:r>
              <a:rPr lang="fr-FR" baseline="30000" dirty="0" smtClean="0"/>
              <a:t>er</a:t>
            </a:r>
            <a:r>
              <a:rPr lang="fr-FR" dirty="0" smtClean="0"/>
              <a:t> janvier 2018</a:t>
            </a:r>
          </a:p>
          <a:p>
            <a:pPr lvl="1"/>
            <a:r>
              <a:rPr lang="fr-FR" dirty="0" smtClean="0"/>
              <a:t>On vote pour des représentants du personnel au CSE</a:t>
            </a:r>
          </a:p>
          <a:p>
            <a:pPr lvl="1"/>
            <a:endParaRPr lang="fr-FR" dirty="0"/>
          </a:p>
          <a:p>
            <a:r>
              <a:rPr lang="fr-FR" dirty="0" smtClean="0"/>
              <a:t>Pour les mandats qui se terminent après le 31 décembre 2019</a:t>
            </a:r>
          </a:p>
          <a:p>
            <a:pPr lvl="1"/>
            <a:r>
              <a:rPr lang="fr-FR" dirty="0" smtClean="0"/>
              <a:t>Ces mandants prendront fin au 31 décembre 2019 et il faudra élire des représentants au CSE </a:t>
            </a:r>
          </a:p>
          <a:p>
            <a:pPr lvl="1"/>
            <a:r>
              <a:rPr lang="fr-FR" dirty="0" smtClean="0">
                <a:solidFill>
                  <a:srgbClr val="FF0000"/>
                </a:solidFill>
              </a:rPr>
              <a:t>Beaucoup de protocoles à négocier fin 2019 mais possibilité d‘avancer la date</a:t>
            </a:r>
          </a:p>
          <a:p>
            <a:pPr lvl="1"/>
            <a:endParaRPr lang="fr-FR" dirty="0"/>
          </a:p>
          <a:p>
            <a:r>
              <a:rPr lang="fr-FR" dirty="0" smtClean="0"/>
              <a:t>Pour les mandats qui se terminent entre le 23 septembre 2017 et le 31 décembre 2017</a:t>
            </a:r>
          </a:p>
          <a:p>
            <a:pPr lvl="1"/>
            <a:r>
              <a:rPr lang="fr-FR" dirty="0" smtClean="0"/>
              <a:t>Les mandats sont automatiquement prorogés jusqu’au 31/12/2017</a:t>
            </a:r>
          </a:p>
          <a:p>
            <a:pPr lvl="1"/>
            <a:r>
              <a:rPr lang="fr-FR" dirty="0" smtClean="0"/>
              <a:t>L’employeur peut décider, après consultation des IRP, de proroger de quelques mois les mandats en cours (Maxi 12 mois)</a:t>
            </a:r>
            <a:endParaRPr lang="fr-FR" dirty="0"/>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a:xfrm>
            <a:off x="273600" y="982800"/>
            <a:ext cx="8574186" cy="448394"/>
          </a:xfrm>
        </p:spPr>
        <p:txBody>
          <a:bodyPr/>
          <a:lstStyle/>
          <a:p>
            <a:r>
              <a:rPr lang="fr-FR" dirty="0" smtClean="0"/>
              <a:t>Mise en place du CSE</a:t>
            </a:r>
          </a:p>
        </p:txBody>
      </p:sp>
    </p:spTree>
    <p:extLst>
      <p:ext uri="{BB962C8B-B14F-4D97-AF65-F5344CB8AC3E}">
        <p14:creationId xmlns:p14="http://schemas.microsoft.com/office/powerpoint/2010/main" val="4019991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up)">
                                      <p:cBhvr>
                                        <p:cTn id="10" dur="5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animEffect transition="in" filter="wipe(up)">
                                      <p:cBhvr>
                                        <p:cTn id="15" dur="500"/>
                                        <p:tgtEl>
                                          <p:spTgt spid="2">
                                            <p:txEl>
                                              <p:pRg st="3" end="3"/>
                                            </p:txEl>
                                          </p:spTgt>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2">
                                            <p:txEl>
                                              <p:pRg st="4" end="4"/>
                                            </p:txEl>
                                          </p:spTgt>
                                        </p:tgtEl>
                                        <p:attrNameLst>
                                          <p:attrName>style.visibility</p:attrName>
                                        </p:attrNameLst>
                                      </p:cBhvr>
                                      <p:to>
                                        <p:strVal val="visible"/>
                                      </p:to>
                                    </p:set>
                                    <p:animEffect transition="in" filter="wipe(up)">
                                      <p:cBhvr>
                                        <p:cTn id="18" dur="500"/>
                                        <p:tgtEl>
                                          <p:spTgt spid="2">
                                            <p:txEl>
                                              <p:pRg st="4" end="4"/>
                                            </p:txEl>
                                          </p:spTgt>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Effect transition="in" filter="wipe(up)">
                                      <p:cBhvr>
                                        <p:cTn id="21" dur="500"/>
                                        <p:tgtEl>
                                          <p:spTgt spid="2">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2">
                                            <p:txEl>
                                              <p:pRg st="7" end="7"/>
                                            </p:txEl>
                                          </p:spTgt>
                                        </p:tgtEl>
                                        <p:attrNameLst>
                                          <p:attrName>style.visibility</p:attrName>
                                        </p:attrNameLst>
                                      </p:cBhvr>
                                      <p:to>
                                        <p:strVal val="visible"/>
                                      </p:to>
                                    </p:set>
                                    <p:animEffect transition="in" filter="wipe(up)">
                                      <p:cBhvr>
                                        <p:cTn id="26" dur="500"/>
                                        <p:tgtEl>
                                          <p:spTgt spid="2">
                                            <p:txEl>
                                              <p:pRg st="7" end="7"/>
                                            </p:txEl>
                                          </p:spTgt>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2">
                                            <p:txEl>
                                              <p:pRg st="8" end="8"/>
                                            </p:txEl>
                                          </p:spTgt>
                                        </p:tgtEl>
                                        <p:attrNameLst>
                                          <p:attrName>style.visibility</p:attrName>
                                        </p:attrNameLst>
                                      </p:cBhvr>
                                      <p:to>
                                        <p:strVal val="visible"/>
                                      </p:to>
                                    </p:set>
                                    <p:animEffect transition="in" filter="wipe(up)">
                                      <p:cBhvr>
                                        <p:cTn id="29" dur="500"/>
                                        <p:tgtEl>
                                          <p:spTgt spid="2">
                                            <p:txEl>
                                              <p:pRg st="8" end="8"/>
                                            </p:txEl>
                                          </p:spTgt>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2">
                                            <p:txEl>
                                              <p:pRg st="9" end="9"/>
                                            </p:txEl>
                                          </p:spTgt>
                                        </p:tgtEl>
                                        <p:attrNameLst>
                                          <p:attrName>style.visibility</p:attrName>
                                        </p:attrNameLst>
                                      </p:cBhvr>
                                      <p:to>
                                        <p:strVal val="visible"/>
                                      </p:to>
                                    </p:set>
                                    <p:animEffect transition="in" filter="wipe(up)">
                                      <p:cBhvr>
                                        <p:cTn id="32" dur="500"/>
                                        <p:tgtEl>
                                          <p:spTgt spid="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655605" y="1431193"/>
            <a:ext cx="8127786" cy="5098395"/>
          </a:xfrm>
        </p:spPr>
        <p:txBody>
          <a:bodyPr/>
          <a:lstStyle/>
          <a:p>
            <a:r>
              <a:rPr lang="fr-FR" dirty="0" smtClean="0"/>
              <a:t>Le nombre de membres du CSE</a:t>
            </a:r>
          </a:p>
          <a:p>
            <a:pPr lvl="1"/>
            <a:r>
              <a:rPr lang="fr-FR" dirty="0"/>
              <a:t>Le nombre de membres peut être augmenté par accord entre l'employeur et </a:t>
            </a:r>
            <a:r>
              <a:rPr lang="fr-FR" dirty="0" smtClean="0"/>
              <a:t>les organisations </a:t>
            </a:r>
            <a:r>
              <a:rPr lang="fr-FR" dirty="0"/>
              <a:t>syndicales intéressées, conclu selon les conditions de l'article L. 2314 6</a:t>
            </a:r>
            <a:r>
              <a:rPr lang="fr-FR" dirty="0" smtClean="0"/>
              <a:t>.</a:t>
            </a:r>
          </a:p>
          <a:p>
            <a:pPr lvl="1"/>
            <a:r>
              <a:rPr lang="fr-FR" dirty="0" smtClean="0"/>
              <a:t>Attention limité à 3 mandats successifs</a:t>
            </a:r>
          </a:p>
          <a:p>
            <a:pPr marL="0" indent="0">
              <a:buNone/>
            </a:pPr>
            <a:endParaRPr lang="fr-FR" dirty="0"/>
          </a:p>
          <a:p>
            <a:r>
              <a:rPr lang="fr-FR" dirty="0" smtClean="0"/>
              <a:t>Le nombre d’heures de délégation</a:t>
            </a:r>
          </a:p>
          <a:p>
            <a:pPr lvl="1"/>
            <a:r>
              <a:rPr lang="fr-FR" dirty="0" smtClean="0"/>
              <a:t>Mini 10 si moins de 50 salariés</a:t>
            </a:r>
          </a:p>
          <a:p>
            <a:pPr lvl="1"/>
            <a:r>
              <a:rPr lang="fr-FR" dirty="0" smtClean="0"/>
              <a:t>Mini 16h dans les autres entreprises</a:t>
            </a:r>
          </a:p>
          <a:p>
            <a:pPr lvl="1"/>
            <a:endParaRPr lang="fr-FR" dirty="0" smtClean="0"/>
          </a:p>
          <a:p>
            <a:endParaRPr lang="fr-FR" dirty="0"/>
          </a:p>
          <a:p>
            <a:r>
              <a:rPr lang="fr-FR" dirty="0" smtClean="0"/>
              <a:t>Le délai de rendu des avis dans le cadre des consultations</a:t>
            </a:r>
          </a:p>
          <a:p>
            <a:pPr lvl="1"/>
            <a:r>
              <a:rPr lang="fr-FR" dirty="0" smtClean="0"/>
              <a:t>Ce délai peut se négocier par accord</a:t>
            </a:r>
          </a:p>
          <a:p>
            <a:pPr lvl="1"/>
            <a:r>
              <a:rPr lang="fr-FR" dirty="0" smtClean="0"/>
              <a:t>Faire appel à un consultant ne double pas le délai</a:t>
            </a:r>
          </a:p>
          <a:p>
            <a:endParaRPr lang="fr-FR" dirty="0" smtClean="0"/>
          </a:p>
          <a:p>
            <a:pPr marL="0" indent="0">
              <a:buNone/>
            </a:pPr>
            <a:endParaRPr lang="fr-FR" dirty="0" smtClean="0"/>
          </a:p>
          <a:p>
            <a:endParaRPr lang="fr-FR" dirty="0"/>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a:xfrm>
            <a:off x="273600" y="982800"/>
            <a:ext cx="8574186" cy="448394"/>
          </a:xfrm>
        </p:spPr>
        <p:txBody>
          <a:bodyPr/>
          <a:lstStyle/>
          <a:p>
            <a:r>
              <a:rPr lang="fr-FR" dirty="0" smtClean="0"/>
              <a:t>Les inconnus qui seront fixés par décret</a:t>
            </a:r>
          </a:p>
        </p:txBody>
      </p:sp>
    </p:spTree>
    <p:extLst>
      <p:ext uri="{BB962C8B-B14F-4D97-AF65-F5344CB8AC3E}">
        <p14:creationId xmlns:p14="http://schemas.microsoft.com/office/powerpoint/2010/main" val="267550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up)">
                                      <p:cBhvr>
                                        <p:cTn id="10" dur="500"/>
                                        <p:tgtEl>
                                          <p:spTgt spid="2">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ipe(up)">
                                      <p:cBhvr>
                                        <p:cTn id="13" dur="500"/>
                                        <p:tgtEl>
                                          <p:spTgt spid="2">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2">
                                            <p:txEl>
                                              <p:pRg st="4" end="4"/>
                                            </p:txEl>
                                          </p:spTgt>
                                        </p:tgtEl>
                                        <p:attrNameLst>
                                          <p:attrName>style.visibility</p:attrName>
                                        </p:attrNameLst>
                                      </p:cBhvr>
                                      <p:to>
                                        <p:strVal val="visible"/>
                                      </p:to>
                                    </p:set>
                                    <p:animEffect transition="in" filter="wipe(up)">
                                      <p:cBhvr>
                                        <p:cTn id="18" dur="500"/>
                                        <p:tgtEl>
                                          <p:spTgt spid="2">
                                            <p:txEl>
                                              <p:pRg st="4" end="4"/>
                                            </p:txEl>
                                          </p:spTgt>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Effect transition="in" filter="wipe(up)">
                                      <p:cBhvr>
                                        <p:cTn id="21" dur="500"/>
                                        <p:tgtEl>
                                          <p:spTgt spid="2">
                                            <p:txEl>
                                              <p:pRg st="5" end="5"/>
                                            </p:txEl>
                                          </p:spTgt>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2">
                                            <p:txEl>
                                              <p:pRg st="6" end="6"/>
                                            </p:txEl>
                                          </p:spTgt>
                                        </p:tgtEl>
                                        <p:attrNameLst>
                                          <p:attrName>style.visibility</p:attrName>
                                        </p:attrNameLst>
                                      </p:cBhvr>
                                      <p:to>
                                        <p:strVal val="visible"/>
                                      </p:to>
                                    </p:set>
                                    <p:animEffect transition="in" filter="wipe(up)">
                                      <p:cBhvr>
                                        <p:cTn id="24" dur="500"/>
                                        <p:tgtEl>
                                          <p:spTgt spid="2">
                                            <p:txEl>
                                              <p:pRg st="6" end="6"/>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2">
                                            <p:txEl>
                                              <p:pRg st="9" end="9"/>
                                            </p:txEl>
                                          </p:spTgt>
                                        </p:tgtEl>
                                        <p:attrNameLst>
                                          <p:attrName>style.visibility</p:attrName>
                                        </p:attrNameLst>
                                      </p:cBhvr>
                                      <p:to>
                                        <p:strVal val="visible"/>
                                      </p:to>
                                    </p:set>
                                    <p:animEffect transition="in" filter="wipe(up)">
                                      <p:cBhvr>
                                        <p:cTn id="29" dur="500"/>
                                        <p:tgtEl>
                                          <p:spTgt spid="2">
                                            <p:txEl>
                                              <p:pRg st="9" end="9"/>
                                            </p:txEl>
                                          </p:spTgt>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2">
                                            <p:txEl>
                                              <p:pRg st="10" end="10"/>
                                            </p:txEl>
                                          </p:spTgt>
                                        </p:tgtEl>
                                        <p:attrNameLst>
                                          <p:attrName>style.visibility</p:attrName>
                                        </p:attrNameLst>
                                      </p:cBhvr>
                                      <p:to>
                                        <p:strVal val="visible"/>
                                      </p:to>
                                    </p:set>
                                    <p:animEffect transition="in" filter="wipe(up)">
                                      <p:cBhvr>
                                        <p:cTn id="32" dur="500"/>
                                        <p:tgtEl>
                                          <p:spTgt spid="2">
                                            <p:txEl>
                                              <p:pRg st="10" end="10"/>
                                            </p:txEl>
                                          </p:spTgt>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2">
                                            <p:txEl>
                                              <p:pRg st="11" end="11"/>
                                            </p:txEl>
                                          </p:spTgt>
                                        </p:tgtEl>
                                        <p:attrNameLst>
                                          <p:attrName>style.visibility</p:attrName>
                                        </p:attrNameLst>
                                      </p:cBhvr>
                                      <p:to>
                                        <p:strVal val="visible"/>
                                      </p:to>
                                    </p:set>
                                    <p:animEffect transition="in" filter="wipe(up)">
                                      <p:cBhvr>
                                        <p:cTn id="35" dur="500"/>
                                        <p:tgtEl>
                                          <p:spTgt spid="2">
                                            <p:txEl>
                                              <p:pRg st="11" end="11"/>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mph" presetSubtype="2" fill="hold" nodeType="clickEffect">
                                  <p:stCondLst>
                                    <p:cond delay="0"/>
                                  </p:stCondLst>
                                  <p:childTnLst>
                                    <p:animClr clrSpc="rgb" dir="cw">
                                      <p:cBhvr override="childStyle">
                                        <p:cTn id="39" dur="2000" fill="hold"/>
                                        <p:tgtEl>
                                          <p:spTgt spid="2">
                                            <p:txEl>
                                              <p:pRg st="11" end="11"/>
                                            </p:txEl>
                                          </p:spTgt>
                                        </p:tgtEl>
                                        <p:attrNameLst>
                                          <p:attrName>style.color</p:attrName>
                                        </p:attrNameLst>
                                      </p:cBhvr>
                                      <p:to>
                                        <a:srgbClr val="FF00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a:xfrm>
            <a:off x="655605" y="1431193"/>
            <a:ext cx="8127786" cy="5098395"/>
          </a:xfrm>
        </p:spPr>
        <p:txBody>
          <a:bodyPr/>
          <a:lstStyle/>
          <a:p>
            <a:r>
              <a:rPr lang="fr-FR" dirty="0" smtClean="0"/>
              <a:t>Un décret détermine notamment</a:t>
            </a:r>
          </a:p>
          <a:p>
            <a:pPr lvl="1"/>
            <a:r>
              <a:rPr lang="fr-FR" dirty="0" smtClean="0"/>
              <a:t>Les </a:t>
            </a:r>
            <a:r>
              <a:rPr lang="fr-FR" dirty="0"/>
              <a:t>conditions dans lesquelles les pouvoirs du comité peuvent être délégués à des organismes créés par lui et soumis à son contrôle, </a:t>
            </a:r>
            <a:endParaRPr lang="fr-FR" dirty="0" smtClean="0"/>
          </a:p>
          <a:p>
            <a:pPr lvl="1"/>
            <a:r>
              <a:rPr lang="fr-FR" dirty="0" smtClean="0"/>
              <a:t>Les règles </a:t>
            </a:r>
            <a:r>
              <a:rPr lang="fr-FR" dirty="0"/>
              <a:t>d'octroi et d'étendue de la personnalité civile des conseils sociaux et économiques </a:t>
            </a:r>
            <a:r>
              <a:rPr lang="fr-FR" dirty="0" smtClean="0"/>
              <a:t>et des </a:t>
            </a:r>
            <a:r>
              <a:rPr lang="fr-FR" dirty="0"/>
              <a:t>organismes créés par eux. </a:t>
            </a:r>
            <a:endParaRPr lang="fr-FR" dirty="0" smtClean="0"/>
          </a:p>
          <a:p>
            <a:pPr lvl="1"/>
            <a:r>
              <a:rPr lang="fr-FR" dirty="0" smtClean="0"/>
              <a:t>Il </a:t>
            </a:r>
            <a:r>
              <a:rPr lang="fr-FR" dirty="0"/>
              <a:t>fixe les conditions de financement des activités sociales </a:t>
            </a:r>
            <a:r>
              <a:rPr lang="fr-FR" dirty="0" smtClean="0"/>
              <a:t>et culturelles</a:t>
            </a:r>
          </a:p>
          <a:p>
            <a:pPr lvl="1"/>
            <a:endParaRPr lang="fr-FR" dirty="0"/>
          </a:p>
          <a:p>
            <a:endParaRPr lang="fr-FR" dirty="0"/>
          </a:p>
        </p:txBody>
      </p:sp>
      <p:sp>
        <p:nvSpPr>
          <p:cNvPr id="3" name="Title 2"/>
          <p:cNvSpPr>
            <a:spLocks noGrp="1"/>
          </p:cNvSpPr>
          <p:nvPr>
            <p:ph type="title"/>
          </p:nvPr>
        </p:nvSpPr>
        <p:spPr/>
        <p:txBody>
          <a:bodyPr/>
          <a:lstStyle/>
          <a:p>
            <a:r>
              <a:rPr lang="fr-FR" dirty="0" smtClean="0"/>
              <a:t>Le comité social et économique</a:t>
            </a:r>
            <a:endParaRPr lang="fr-FR" dirty="0"/>
          </a:p>
        </p:txBody>
      </p:sp>
      <p:sp>
        <p:nvSpPr>
          <p:cNvPr id="4" name="Text Placeholder 3"/>
          <p:cNvSpPr>
            <a:spLocks noGrp="1"/>
          </p:cNvSpPr>
          <p:nvPr>
            <p:ph type="body" sz="quarter" idx="10"/>
          </p:nvPr>
        </p:nvSpPr>
        <p:spPr>
          <a:xfrm>
            <a:off x="273600" y="982800"/>
            <a:ext cx="8574186" cy="448394"/>
          </a:xfrm>
        </p:spPr>
        <p:txBody>
          <a:bodyPr/>
          <a:lstStyle/>
          <a:p>
            <a:r>
              <a:rPr lang="fr-FR" dirty="0" smtClean="0"/>
              <a:t>Activités sociales</a:t>
            </a:r>
          </a:p>
        </p:txBody>
      </p:sp>
    </p:spTree>
    <p:extLst>
      <p:ext uri="{BB962C8B-B14F-4D97-AF65-F5344CB8AC3E}">
        <p14:creationId xmlns:p14="http://schemas.microsoft.com/office/powerpoint/2010/main" val="1019814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up)">
                                      <p:cBhvr>
                                        <p:cTn id="10" dur="500"/>
                                        <p:tgtEl>
                                          <p:spTgt spid="2">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ipe(up)">
                                      <p:cBhvr>
                                        <p:cTn id="13" dur="500"/>
                                        <p:tgtEl>
                                          <p:spTgt spid="2">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wipe(up)">
                                      <p:cBhvr>
                                        <p:cTn id="16"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p:txBody>
          <a:bodyPr/>
          <a:lstStyle/>
          <a:p>
            <a:r>
              <a:rPr lang="fr-FR" dirty="0" smtClean="0"/>
              <a:t>Code du travail</a:t>
            </a:r>
          </a:p>
          <a:p>
            <a:pPr lvl="1"/>
            <a:r>
              <a:rPr lang="fr-FR" dirty="0" smtClean="0"/>
              <a:t>A télécharger </a:t>
            </a:r>
            <a:r>
              <a:rPr lang="fr-FR" dirty="0" smtClean="0">
                <a:hlinkClick r:id="rId2"/>
              </a:rPr>
              <a:t>ici</a:t>
            </a:r>
            <a:endParaRPr lang="fr-FR" dirty="0" smtClean="0"/>
          </a:p>
          <a:p>
            <a:endParaRPr lang="fr-FR" dirty="0" smtClean="0"/>
          </a:p>
          <a:p>
            <a:r>
              <a:rPr lang="fr-FR" dirty="0" smtClean="0"/>
              <a:t>Site des élections professionnelles </a:t>
            </a:r>
          </a:p>
          <a:p>
            <a:pPr lvl="1"/>
            <a:r>
              <a:rPr lang="fr-FR" dirty="0" smtClean="0"/>
              <a:t>Accéder </a:t>
            </a:r>
            <a:r>
              <a:rPr lang="fr-FR" dirty="0" smtClean="0">
                <a:hlinkClick r:id="rId3"/>
              </a:rPr>
              <a:t>ici</a:t>
            </a:r>
            <a:endParaRPr lang="fr-FR" dirty="0" smtClean="0"/>
          </a:p>
          <a:p>
            <a:pPr lvl="1"/>
            <a:endParaRPr lang="fr-FR" dirty="0"/>
          </a:p>
          <a:p>
            <a:r>
              <a:rPr lang="fr-FR" dirty="0" smtClean="0"/>
              <a:t>Ordonnance N°2</a:t>
            </a:r>
          </a:p>
          <a:p>
            <a:pPr lvl="1"/>
            <a:r>
              <a:rPr lang="fr-FR" dirty="0" smtClean="0"/>
              <a:t>A télécharger </a:t>
            </a:r>
            <a:r>
              <a:rPr lang="fr-FR" dirty="0" smtClean="0">
                <a:hlinkClick r:id="rId4"/>
              </a:rPr>
              <a:t>ici</a:t>
            </a:r>
            <a:endParaRPr lang="fr-FR" dirty="0" smtClean="0"/>
          </a:p>
          <a:p>
            <a:pPr lvl="1"/>
            <a:endParaRPr lang="fr-FR" dirty="0" smtClean="0"/>
          </a:p>
        </p:txBody>
      </p:sp>
      <p:sp>
        <p:nvSpPr>
          <p:cNvPr id="3" name="Title 2"/>
          <p:cNvSpPr>
            <a:spLocks noGrp="1"/>
          </p:cNvSpPr>
          <p:nvPr>
            <p:ph type="title"/>
          </p:nvPr>
        </p:nvSpPr>
        <p:spPr/>
        <p:txBody>
          <a:bodyPr/>
          <a:lstStyle/>
          <a:p>
            <a:r>
              <a:rPr lang="fr-FR" dirty="0"/>
              <a:t>Le comité social et économique</a:t>
            </a:r>
          </a:p>
        </p:txBody>
      </p:sp>
      <p:sp>
        <p:nvSpPr>
          <p:cNvPr id="4" name="Text Placeholder 3"/>
          <p:cNvSpPr>
            <a:spLocks noGrp="1"/>
          </p:cNvSpPr>
          <p:nvPr>
            <p:ph type="body" sz="quarter" idx="10"/>
          </p:nvPr>
        </p:nvSpPr>
        <p:spPr/>
        <p:txBody>
          <a:bodyPr/>
          <a:lstStyle/>
          <a:p>
            <a:r>
              <a:rPr lang="fr-FR" dirty="0" smtClean="0"/>
              <a:t>Bibliographie</a:t>
            </a:r>
            <a:endParaRPr lang="fr-FR" dirty="0"/>
          </a:p>
        </p:txBody>
      </p:sp>
    </p:spTree>
    <p:extLst>
      <p:ext uri="{BB962C8B-B14F-4D97-AF65-F5344CB8AC3E}">
        <p14:creationId xmlns:p14="http://schemas.microsoft.com/office/powerpoint/2010/main" val="322399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fr-FR" dirty="0" smtClean="0"/>
              <a:t>Merci de votre attention</a:t>
            </a:r>
            <a:endParaRPr lang="fr-FR" dirty="0"/>
          </a:p>
        </p:txBody>
      </p:sp>
    </p:spTree>
    <p:extLst>
      <p:ext uri="{BB962C8B-B14F-4D97-AF65-F5344CB8AC3E}">
        <p14:creationId xmlns:p14="http://schemas.microsoft.com/office/powerpoint/2010/main" val="913384210"/>
      </p:ext>
    </p:extLst>
  </p:cSld>
  <p:clrMapOvr>
    <a:masterClrMapping/>
  </p:clrMapOvr>
  <p:timing>
    <p:tnLst>
      <p:par>
        <p:cTn id="1" dur="indefinite" restart="never" nodeType="tmRoot"/>
      </p:par>
    </p:tnLst>
  </p:timing>
</p:sld>
</file>

<file path=ppt/theme/theme1.xml><?xml version="1.0" encoding="utf-8"?>
<a:theme xmlns:a="http://schemas.openxmlformats.org/drawingml/2006/main" name="TR2012_July2012">
  <a:themeElements>
    <a:clrScheme name="cfe_cgc">
      <a:dk1>
        <a:srgbClr val="58585A"/>
      </a:dk1>
      <a:lt1>
        <a:srgbClr val="FFFFFF"/>
      </a:lt1>
      <a:dk2>
        <a:srgbClr val="C91A48"/>
      </a:dk2>
      <a:lt2>
        <a:srgbClr val="2DEFFF"/>
      </a:lt2>
      <a:accent1>
        <a:srgbClr val="1609C3"/>
      </a:accent1>
      <a:accent2>
        <a:srgbClr val="FFFFFF"/>
      </a:accent2>
      <a:accent3>
        <a:srgbClr val="D58C07"/>
      </a:accent3>
      <a:accent4>
        <a:srgbClr val="58585A"/>
      </a:accent4>
      <a:accent5>
        <a:srgbClr val="5F5BA0"/>
      </a:accent5>
      <a:accent6>
        <a:srgbClr val="C91A48"/>
      </a:accent6>
      <a:hlink>
        <a:srgbClr val="006BBC"/>
      </a:hlink>
      <a:folHlink>
        <a:srgbClr val="C000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90000" tIns="46800" rIns="90000" bIns="46800" rtlCol="0" anchor="t" anchorCtr="0">
        <a:noAutofit/>
      </a:bodyPr>
      <a:lstStyle>
        <a:defPPr>
          <a:lnSpc>
            <a:spcPct val="90000"/>
          </a:lnSpc>
          <a:spcBef>
            <a:spcPct val="20000"/>
          </a:spcBef>
          <a:defRPr sz="1200" dirty="0" err="1" smtClean="0">
            <a:latin typeface="Arial" pitchFamily="34" charset="0"/>
            <a:cs typeface="Arial" pitchFamily="34" charset="0"/>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18593</TotalTime>
  <Words>3561</Words>
  <Application>Microsoft Office PowerPoint</Application>
  <PresentationFormat>Affichage à l'écran (4:3)</PresentationFormat>
  <Paragraphs>452</Paragraphs>
  <Slides>42</Slides>
  <Notes>0</Notes>
  <HiddenSlides>0</HiddenSlides>
  <MMClips>0</MMClips>
  <ScaleCrop>false</ScaleCrop>
  <HeadingPairs>
    <vt:vector size="4" baseType="variant">
      <vt:variant>
        <vt:lpstr>Thème</vt:lpstr>
      </vt:variant>
      <vt:variant>
        <vt:i4>1</vt:i4>
      </vt:variant>
      <vt:variant>
        <vt:lpstr>Titres des diapositives</vt:lpstr>
      </vt:variant>
      <vt:variant>
        <vt:i4>42</vt:i4>
      </vt:variant>
    </vt:vector>
  </HeadingPairs>
  <TitlesOfParts>
    <vt:vector size="43" baseType="lpstr">
      <vt:lpstr>TR2012_July2012</vt:lpstr>
      <vt:lpstr>Le comité social et économique</vt:lpstr>
      <vt:lpstr>Ordonnance N° 2 Ce qui va changer</vt:lpstr>
      <vt:lpstr>CE</vt:lpstr>
      <vt:lpstr>Agenda</vt:lpstr>
      <vt:lpstr>Le comité social et économique</vt:lpstr>
      <vt:lpstr>Le comité social et économique</vt:lpstr>
      <vt:lpstr>Le comité social et économique</vt:lpstr>
      <vt:lpstr>Le comité social et économique</vt:lpstr>
      <vt:lpstr>Le comité social et économique</vt:lpstr>
      <vt:lpstr>Le comité social et économique</vt:lpstr>
      <vt:lpstr>Agenda</vt:lpstr>
      <vt:lpstr>Le comité social et économique</vt:lpstr>
      <vt:lpstr>Le comité social et économique</vt:lpstr>
      <vt:lpstr>Le comité social et économique</vt:lpstr>
      <vt:lpstr>Le comité social et économique</vt:lpstr>
      <vt:lpstr>Le comité social et économique</vt:lpstr>
      <vt:lpstr>Le comité social et économique</vt:lpstr>
      <vt:lpstr>Le comité social et économique</vt:lpstr>
      <vt:lpstr>Le comité social et économique</vt:lpstr>
      <vt:lpstr>Le comité social et économique</vt:lpstr>
      <vt:lpstr>Le comité social et économique</vt:lpstr>
      <vt:lpstr>Le comité social et économique</vt:lpstr>
      <vt:lpstr>Le comité social et économique</vt:lpstr>
      <vt:lpstr>Le comité social et économique</vt:lpstr>
      <vt:lpstr>Le comité social et économique</vt:lpstr>
      <vt:lpstr>Agenda</vt:lpstr>
      <vt:lpstr>Le comité social et économique</vt:lpstr>
      <vt:lpstr>Le comité social et économique</vt:lpstr>
      <vt:lpstr>Le comité social et économique</vt:lpstr>
      <vt:lpstr>Le comité social et économique</vt:lpstr>
      <vt:lpstr>Le comité social et économique</vt:lpstr>
      <vt:lpstr>Le comité social et économique</vt:lpstr>
      <vt:lpstr>Le comité social et économique</vt:lpstr>
      <vt:lpstr>Le comité social et économique</vt:lpstr>
      <vt:lpstr>Le comité social et économique</vt:lpstr>
      <vt:lpstr>Le comité social et économique</vt:lpstr>
      <vt:lpstr>Agenda</vt:lpstr>
      <vt:lpstr>Le comité social et économique</vt:lpstr>
      <vt:lpstr>Le comité social et économique</vt:lpstr>
      <vt:lpstr>Le comité social et économique</vt:lpstr>
      <vt:lpstr>Le comité social et économique</vt:lpstr>
      <vt:lpstr>Merci de votre attention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Micot, Nicolas            UTC CCS</cp:lastModifiedBy>
  <cp:revision>1268</cp:revision>
  <dcterms:created xsi:type="dcterms:W3CDTF">2010-11-19T09:31:58Z</dcterms:created>
  <dcterms:modified xsi:type="dcterms:W3CDTF">2019-07-26T09:33:10Z</dcterms:modified>
</cp:coreProperties>
</file>