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26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D:\downloads\Classeur1%20(34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2906305095751065E-2"/>
          <c:y val="3.7797619047619052E-2"/>
          <c:w val="0.94960612878934758"/>
          <c:h val="0.8485925925925927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accent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'[1]11 - LeviersAncien'!$A$2:$A$5</c:f>
              <c:strCache>
                <c:ptCount val="4"/>
                <c:pt idx="0">
                  <c:v>Prêt avec garantie</c:v>
                </c:pt>
                <c:pt idx="1">
                  <c:v>Prêt sans garantie</c:v>
                </c:pt>
                <c:pt idx="2">
                  <c:v>Garantie</c:v>
                </c:pt>
                <c:pt idx="3">
                  <c:v>Aide à l'innovation</c:v>
                </c:pt>
              </c:strCache>
            </c:strRef>
          </c:cat>
          <c:val>
            <c:numRef>
              <c:f>'[1]11 - LeviersAncien'!$B$2:$B$5</c:f>
              <c:numCache>
                <c:formatCode>General</c:formatCode>
                <c:ptCount val="4"/>
                <c:pt idx="1">
                  <c:v>455068995.55127609</c:v>
                </c:pt>
                <c:pt idx="2">
                  <c:v>290813586.88331687</c:v>
                </c:pt>
                <c:pt idx="3">
                  <c:v>453317624.91505134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'11 - Leviers'!#REF!</c15:sqref>
                        </c15:formulaRef>
                      </c:ext>
                    </c:extLst>
                    <c:strCache>
                      <c:ptCount val="1"/>
                      <c:pt idx="0">
                        <c:v>#REF!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0-04BD-4D23-BCAF-AEE32631A50E}"/>
            </c:ext>
          </c:extLst>
        </c:ser>
        <c:ser>
          <c:idx val="1"/>
          <c:order val="1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-8.3975698457950279E-17"/>
                  <c:y val="1.25992063492063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4BD-4D23-BCAF-AEE32631A50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accent3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'[1]11 - LeviersAncien'!$A$2:$A$5</c:f>
              <c:strCache>
                <c:ptCount val="4"/>
                <c:pt idx="0">
                  <c:v>Prêt avec garantie</c:v>
                </c:pt>
                <c:pt idx="1">
                  <c:v>Prêt sans garantie</c:v>
                </c:pt>
                <c:pt idx="2">
                  <c:v>Garantie</c:v>
                </c:pt>
                <c:pt idx="3">
                  <c:v>Aide à l'innovation</c:v>
                </c:pt>
              </c:strCache>
            </c:strRef>
          </c:cat>
          <c:val>
            <c:numRef>
              <c:f>'[1]11 - LeviersAncien'!$C$2:$C$5</c:f>
              <c:numCache>
                <c:formatCode>General</c:formatCode>
                <c:ptCount val="4"/>
                <c:pt idx="0">
                  <c:v>5345623481.0072908</c:v>
                </c:pt>
                <c:pt idx="1">
                  <c:v>3864674984.6726933</c:v>
                </c:pt>
                <c:pt idx="2">
                  <c:v>2972407875.9013705</c:v>
                </c:pt>
                <c:pt idx="3">
                  <c:v>719573027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'11 - Leviers'!#REF!</c15:sqref>
                        </c15:formulaRef>
                      </c:ext>
                    </c:extLst>
                    <c:strCache>
                      <c:ptCount val="1"/>
                      <c:pt idx="0">
                        <c:v>#REF!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2-04BD-4D23-BCAF-AEE32631A50E}"/>
            </c:ext>
          </c:extLst>
        </c:ser>
        <c:ser>
          <c:idx val="2"/>
          <c:order val="2"/>
          <c:spPr>
            <a:solidFill>
              <a:srgbClr val="00A3E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rgbClr val="00A3E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'[1]11 - LeviersAncien'!$A$2:$A$5</c:f>
              <c:strCache>
                <c:ptCount val="4"/>
                <c:pt idx="0">
                  <c:v>Prêt avec garantie</c:v>
                </c:pt>
                <c:pt idx="1">
                  <c:v>Prêt sans garantie</c:v>
                </c:pt>
                <c:pt idx="2">
                  <c:v>Garantie</c:v>
                </c:pt>
                <c:pt idx="3">
                  <c:v>Aide à l'innovation</c:v>
                </c:pt>
              </c:strCache>
            </c:strRef>
          </c:cat>
          <c:val>
            <c:numRef>
              <c:f>'[1]11 - LeviersAncien'!$D$2:$D$5</c:f>
              <c:numCache>
                <c:formatCode>General</c:formatCode>
                <c:ptCount val="4"/>
                <c:pt idx="0">
                  <c:v>15078713497.288853</c:v>
                </c:pt>
                <c:pt idx="1">
                  <c:v>13739691813.731537</c:v>
                </c:pt>
                <c:pt idx="2">
                  <c:v>6309066654.1400013</c:v>
                </c:pt>
                <c:pt idx="3">
                  <c:v>1516101677.8864841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'11 - Leviers'!#REF!</c15:sqref>
                        </c15:formulaRef>
                      </c:ext>
                    </c:extLst>
                    <c:strCache>
                      <c:ptCount val="1"/>
                      <c:pt idx="0">
                        <c:v>#REF!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3-04BD-4D23-BCAF-AEE32631A50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47930112"/>
        <c:axId val="147931904"/>
      </c:barChart>
      <c:catAx>
        <c:axId val="147930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accent2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7931904"/>
        <c:crosses val="autoZero"/>
        <c:auto val="1"/>
        <c:lblAlgn val="ctr"/>
        <c:lblOffset val="100"/>
        <c:noMultiLvlLbl val="0"/>
      </c:catAx>
      <c:valAx>
        <c:axId val="14793190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47930112"/>
        <c:crosses val="autoZero"/>
        <c:crossBetween val="between"/>
        <c:dispUnits>
          <c:builtInUnit val="million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67C6C-32E8-486E-B47E-7EA4332A39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2FCBE1-661D-4DFE-9A35-D9D5D6C88A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5A7058-BCE6-4B03-B9FA-9858A8539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6B249-CAE9-4E86-919A-A9FA6C79DFB5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32FD5D-E9FE-42D5-8959-1F5791872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4E88A3-0C30-4266-AD54-E52C9E53E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5B864-155D-49D3-8AE6-A8B789CD9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008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1740D-7625-4D9C-8576-F6BE4A752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6B177-5456-4F39-A372-36BD77CB90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B9CC9-D3F0-48C4-A522-5E65E7810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6B249-CAE9-4E86-919A-A9FA6C79DFB5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0E1827-21AE-4BBF-B31F-5127F04E2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765228-C1EF-4C8E-8E6D-2A37A593B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5B864-155D-49D3-8AE6-A8B789CD9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747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59B83-18F6-41A7-8075-729C92DA7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D2BE4F-DC38-4424-B874-5FB926180B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C43935-5F69-403F-8304-6815F0915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6B249-CAE9-4E86-919A-A9FA6C79DFB5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F54D9-C117-4835-BE42-90684D7F8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BC15E1-A533-4F62-88E4-2A3CB2205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5B864-155D-49D3-8AE6-A8B789CD9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806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A0851-1AAE-4E04-A6AA-F915A7DF9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1F83E4-CA53-41D7-BF2C-E51EC65710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C5E185-477C-4A0B-B481-2258FDB682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2A54BD-5850-4B00-998D-A1350114E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6B249-CAE9-4E86-919A-A9FA6C79DFB5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8C95D2-499C-44FE-8930-B024D82A3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B7D662-B6FD-434F-BC73-D9401D7C9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5B864-155D-49D3-8AE6-A8B789CD9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732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B3233-A8D9-4CDB-AA7C-ED9E82DFC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1104F7-8E75-41C8-86FB-4070E95338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F3318F-8698-4A91-A702-3B4C3A23D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95F86D-C218-4D13-9281-97BB2E65D1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748F08-2DDA-4589-B61C-B5D6A7FC23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13871F-EC12-4384-961F-6D3EDAA7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6B249-CAE9-4E86-919A-A9FA6C79DFB5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CAD1B5-F646-4D21-A45E-2C87C8A04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3533C5-75DD-42A9-90A3-2502A2D30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5B864-155D-49D3-8AE6-A8B789CD9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87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57BC4-3745-4241-B68B-1E35565F0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9599D1-AA27-485A-B076-7A68EB028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6B249-CAE9-4E86-919A-A9FA6C79DFB5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CED98E-8E6C-45F8-ADF9-7E1736C82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B7899E-9086-4990-890E-61FAA3E6A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5B864-155D-49D3-8AE6-A8B789CD9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098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AEAE9B1-4100-424B-8D3F-D86FE605C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6B249-CAE9-4E86-919A-A9FA6C79DFB5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D19E6E-E704-4A62-B749-07E73934B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C0F2F3-720D-4955-809D-E79783740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5B864-155D-49D3-8AE6-A8B789CD9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30CD1-52E2-4489-B956-7C32D7C7A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7F5F3-E8D9-48D0-8387-26EC5341A7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6AB6EF-3983-44F6-8DFE-8380648967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C033EA-2A15-41A6-9C71-09408DFE6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6B249-CAE9-4E86-919A-A9FA6C79DFB5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80F45D-FF96-4DE1-A923-8E8B5E5E1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EDF201-61D3-4797-821C-8730AF269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5B864-155D-49D3-8AE6-A8B789CD9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750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901F8-E2EB-4A91-B838-862FDD8FE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1DFC13-D69D-483F-A1BB-3D6FA00A1A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A5886C-C230-4A4D-8E44-F426A77014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1B6DC2-13D1-42AD-8411-B28B6182C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6B249-CAE9-4E86-919A-A9FA6C79DFB5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D7A717-B6DE-4B65-978E-5C59D95E4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8B475D-8EF3-47AC-A657-8CB881305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5B864-155D-49D3-8AE6-A8B789CD9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550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CF149-BD3F-4D10-9FCB-3B2285C41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F39D39-AA98-4243-8B23-4CACF34501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2958ED-5364-48DC-AC92-21255CEFE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6B249-CAE9-4E86-919A-A9FA6C79DFB5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7FA74E-9628-4BB4-AFA2-06CE750E7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5D265-D852-4FA8-A462-E7F4E20D9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5B864-155D-49D3-8AE6-A8B789CD9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635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9D6476-766C-4E3E-8CC7-984B6D645C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DBB56B-A739-4A31-9579-55FDFC97A0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46CCA9-57AF-42FB-B435-07499ED89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6B249-CAE9-4E86-919A-A9FA6C79DFB5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634F85-A0CC-4115-BCF0-E59408397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F69145-6035-4B5E-AA43-0B851983F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5B864-155D-49D3-8AE6-A8B789CD9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853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472F34-B958-483E-A60D-D72CAD6F4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40660C-0EF8-46B9-9B26-A6B7E8B9D9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3B96E4-5EBA-4A4E-AF40-E02F0401F2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6B249-CAE9-4E86-919A-A9FA6C79DFB5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269178-7B85-4C16-B13E-2986B36A39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F60224-0944-4B04-B0EA-4DECD38A56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5B864-155D-49D3-8AE6-A8B789CD9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74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1E317-C3C0-4E86-BF48-F97C98448F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test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1EC4F5-1F52-4A74-9BDA-6AAAE69A5F1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3542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65D06-BA47-4283-8C53-DA4254F03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7B6C18-66F4-45AE-BA73-ADF6232EC2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grpSp>
        <p:nvGrpSpPr>
          <p:cNvPr id="4" name="Groupe 1">
            <a:extLst>
              <a:ext uri="{FF2B5EF4-FFF2-40B4-BE49-F238E27FC236}">
                <a16:creationId xmlns:a16="http://schemas.microsoft.com/office/drawing/2014/main" id="{F7A35EE0-209A-448A-8AE0-3F6A3A6CCCF1}"/>
              </a:ext>
            </a:extLst>
          </p:cNvPr>
          <p:cNvGrpSpPr/>
          <p:nvPr/>
        </p:nvGrpSpPr>
        <p:grpSpPr>
          <a:xfrm>
            <a:off x="3367456" y="1946726"/>
            <a:ext cx="5792990" cy="3822967"/>
            <a:chOff x="0" y="0"/>
            <a:chExt cx="6074852" cy="2951526"/>
          </a:xfrm>
        </p:grpSpPr>
        <p:sp>
          <p:nvSpPr>
            <p:cNvPr id="5" name="ZoneTexte 5">
              <a:extLst>
                <a:ext uri="{FF2B5EF4-FFF2-40B4-BE49-F238E27FC236}">
                  <a16:creationId xmlns:a16="http://schemas.microsoft.com/office/drawing/2014/main" id="{6C3D7452-530D-4087-A401-DBA820E6ABB8}"/>
                </a:ext>
              </a:extLst>
            </p:cNvPr>
            <p:cNvSpPr txBox="1"/>
            <p:nvPr/>
          </p:nvSpPr>
          <p:spPr>
            <a:xfrm>
              <a:off x="0" y="0"/>
              <a:ext cx="6074852" cy="210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FR" sz="1100" b="1">
                  <a:solidFill>
                    <a:srgbClr val="786E64"/>
                  </a:solidFill>
                </a:rPr>
                <a:t>Effet de levier des dotations et d'entrainement </a:t>
              </a:r>
              <a:r>
                <a:rPr lang="fr-FR" sz="1100" b="1">
                  <a:solidFill>
                    <a:srgbClr val="FFCD00"/>
                  </a:solidFill>
                </a:rPr>
                <a:t>sur les financements (en M€)</a:t>
              </a:r>
            </a:p>
          </p:txBody>
        </p:sp>
        <p:grpSp>
          <p:nvGrpSpPr>
            <p:cNvPr id="6" name="Groupe 3">
              <a:extLst>
                <a:ext uri="{FF2B5EF4-FFF2-40B4-BE49-F238E27FC236}">
                  <a16:creationId xmlns:a16="http://schemas.microsoft.com/office/drawing/2014/main" id="{79873775-30D4-4313-8898-D0A58ACB2FEA}"/>
                </a:ext>
              </a:extLst>
            </p:cNvPr>
            <p:cNvGrpSpPr/>
            <p:nvPr/>
          </p:nvGrpSpPr>
          <p:grpSpPr>
            <a:xfrm>
              <a:off x="38159" y="272031"/>
              <a:ext cx="5799235" cy="2679495"/>
              <a:chOff x="38159" y="272031"/>
              <a:chExt cx="5540661" cy="2818393"/>
            </a:xfrm>
          </p:grpSpPr>
          <p:graphicFrame>
            <p:nvGraphicFramePr>
              <p:cNvPr id="7" name="Graphique 4">
                <a:extLst>
                  <a:ext uri="{FF2B5EF4-FFF2-40B4-BE49-F238E27FC236}">
                    <a16:creationId xmlns:a16="http://schemas.microsoft.com/office/drawing/2014/main" id="{E3B6250A-E230-4F8A-848A-D1DCC11D94DD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38159" y="272031"/>
              <a:ext cx="5540661" cy="2818393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2"/>
              </a:graphicData>
            </a:graphic>
          </p:graphicFrame>
          <p:sp>
            <p:nvSpPr>
              <p:cNvPr id="8" name="ZoneTexte 5">
                <a:extLst>
                  <a:ext uri="{FF2B5EF4-FFF2-40B4-BE49-F238E27FC236}">
                    <a16:creationId xmlns:a16="http://schemas.microsoft.com/office/drawing/2014/main" id="{182D7BC2-C153-4F4D-9FD5-8304A687CDE1}"/>
                  </a:ext>
                </a:extLst>
              </p:cNvPr>
              <p:cNvSpPr txBox="1"/>
              <p:nvPr/>
            </p:nvSpPr>
            <p:spPr>
              <a:xfrm>
                <a:off x="51316" y="2356879"/>
                <a:ext cx="746531" cy="275166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t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1100" b="0" i="0" u="none" strike="noStrike" kern="0" cap="none" spc="0" normalizeH="0" baseline="0" noProof="0">
                    <a:ln>
                      <a:noFill/>
                    </a:ln>
                    <a:solidFill>
                      <a:srgbClr val="C83764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172</a:t>
                </a:r>
              </a:p>
            </p:txBody>
          </p:sp>
          <p:sp>
            <p:nvSpPr>
              <p:cNvPr id="9" name="ZoneTexte 6">
                <a:extLst>
                  <a:ext uri="{FF2B5EF4-FFF2-40B4-BE49-F238E27FC236}">
                    <a16:creationId xmlns:a16="http://schemas.microsoft.com/office/drawing/2014/main" id="{F8EDA2BA-FA76-4B5C-82C1-153AFAECC5A5}"/>
                  </a:ext>
                </a:extLst>
              </p:cNvPr>
              <p:cNvSpPr txBox="1"/>
              <p:nvPr/>
            </p:nvSpPr>
            <p:spPr>
              <a:xfrm>
                <a:off x="1348181" y="441296"/>
                <a:ext cx="626859" cy="264582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t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1100" b="0" i="0" u="none" strike="noStrike" kern="0" cap="none" spc="0" normalizeH="0" baseline="0" noProof="0">
                    <a:ln>
                      <a:noFill/>
                    </a:ln>
                    <a:solidFill>
                      <a:srgbClr val="00A3E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365</a:t>
                </a:r>
              </a:p>
            </p:txBody>
          </p:sp>
          <p:sp>
            <p:nvSpPr>
              <p:cNvPr id="10" name="ZoneTexte 7">
                <a:extLst>
                  <a:ext uri="{FF2B5EF4-FFF2-40B4-BE49-F238E27FC236}">
                    <a16:creationId xmlns:a16="http://schemas.microsoft.com/office/drawing/2014/main" id="{FE3C2038-05F2-47D7-94B4-F7ADA7926182}"/>
                  </a:ext>
                </a:extLst>
              </p:cNvPr>
              <p:cNvSpPr txBox="1"/>
              <p:nvPr/>
            </p:nvSpPr>
            <p:spPr>
              <a:xfrm>
                <a:off x="2705290" y="917544"/>
                <a:ext cx="485206" cy="222250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t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1100" b="0" i="0" u="none" strike="noStrike" kern="0" cap="none" spc="0" normalizeH="0" baseline="0" noProof="0">
                    <a:ln>
                      <a:noFill/>
                    </a:ln>
                    <a:solidFill>
                      <a:srgbClr val="00A3E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1942</a:t>
                </a:r>
              </a:p>
            </p:txBody>
          </p:sp>
          <p:sp>
            <p:nvSpPr>
              <p:cNvPr id="11" name="ZoneTexte 8">
                <a:extLst>
                  <a:ext uri="{FF2B5EF4-FFF2-40B4-BE49-F238E27FC236}">
                    <a16:creationId xmlns:a16="http://schemas.microsoft.com/office/drawing/2014/main" id="{E4E4A396-39E0-46B0-96F6-788EB1E6F7A1}"/>
                  </a:ext>
                </a:extLst>
              </p:cNvPr>
              <p:cNvSpPr txBox="1"/>
              <p:nvPr/>
            </p:nvSpPr>
            <p:spPr>
              <a:xfrm>
                <a:off x="2567707" y="2610878"/>
                <a:ext cx="474622" cy="222250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t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1100" b="0" i="0" u="none" strike="noStrike" kern="0" cap="none" spc="0" normalizeH="0" baseline="0" noProof="0">
                    <a:ln>
                      <a:noFill/>
                    </a:ln>
                    <a:solidFill>
                      <a:srgbClr val="AF284B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921</a:t>
                </a:r>
              </a:p>
            </p:txBody>
          </p:sp>
          <p:cxnSp>
            <p:nvCxnSpPr>
              <p:cNvPr id="12" name="Connecteur droit 9">
                <a:extLst>
                  <a:ext uri="{FF2B5EF4-FFF2-40B4-BE49-F238E27FC236}">
                    <a16:creationId xmlns:a16="http://schemas.microsoft.com/office/drawing/2014/main" id="{524809EE-9926-42AC-850F-A0A78E5935E8}"/>
                  </a:ext>
                </a:extLst>
              </p:cNvPr>
              <p:cNvCxnSpPr/>
              <p:nvPr/>
            </p:nvCxnSpPr>
            <p:spPr>
              <a:xfrm flipV="1">
                <a:off x="294733" y="2124045"/>
                <a:ext cx="418448" cy="275166"/>
              </a:xfrm>
              <a:prstGeom prst="line">
                <a:avLst/>
              </a:prstGeom>
              <a:noFill/>
              <a:ln w="635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3" name="Connecteur droit 10">
                <a:extLst>
                  <a:ext uri="{FF2B5EF4-FFF2-40B4-BE49-F238E27FC236}">
                    <a16:creationId xmlns:a16="http://schemas.microsoft.com/office/drawing/2014/main" id="{4758D68F-A193-4E6D-8C80-860413E2F891}"/>
                  </a:ext>
                </a:extLst>
              </p:cNvPr>
              <p:cNvCxnSpPr/>
              <p:nvPr/>
            </p:nvCxnSpPr>
            <p:spPr>
              <a:xfrm flipV="1">
                <a:off x="1157681" y="572528"/>
                <a:ext cx="279400" cy="16933"/>
              </a:xfrm>
              <a:prstGeom prst="line">
                <a:avLst/>
              </a:prstGeom>
              <a:noFill/>
              <a:ln w="635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14" name="Connecteur droit 11">
                <a:extLst>
                  <a:ext uri="{FF2B5EF4-FFF2-40B4-BE49-F238E27FC236}">
                    <a16:creationId xmlns:a16="http://schemas.microsoft.com/office/drawing/2014/main" id="{6B6BA504-E58E-4E5D-B907-BB83D74DBE7A}"/>
                  </a:ext>
                </a:extLst>
              </p:cNvPr>
              <p:cNvCxnSpPr>
                <a:endCxn id="10" idx="1"/>
              </p:cNvCxnSpPr>
              <p:nvPr/>
            </p:nvCxnSpPr>
            <p:spPr>
              <a:xfrm>
                <a:off x="2440707" y="1002211"/>
                <a:ext cx="264583" cy="26458"/>
              </a:xfrm>
              <a:prstGeom prst="line">
                <a:avLst/>
              </a:prstGeom>
              <a:noFill/>
              <a:ln w="635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39602357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PI Corporate">
    <a:dk1>
      <a:sysClr val="windowText" lastClr="000000"/>
    </a:dk1>
    <a:lt1>
      <a:sysClr val="window" lastClr="FFFFFF"/>
    </a:lt1>
    <a:dk2>
      <a:srgbClr val="BFBFBF"/>
    </a:dk2>
    <a:lt2>
      <a:srgbClr val="FFFFFF"/>
    </a:lt2>
    <a:accent1>
      <a:srgbClr val="FFCD00"/>
    </a:accent1>
    <a:accent2>
      <a:srgbClr val="786E64"/>
    </a:accent2>
    <a:accent3>
      <a:srgbClr val="C83764"/>
    </a:accent3>
    <a:accent4>
      <a:srgbClr val="FFA000"/>
    </a:accent4>
    <a:accent5>
      <a:srgbClr val="AF284B"/>
    </a:accent5>
    <a:accent6>
      <a:srgbClr val="EB7800"/>
    </a:accent6>
    <a:hlink>
      <a:srgbClr val="000000"/>
    </a:hlink>
    <a:folHlink>
      <a:srgbClr val="000000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21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test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h2so4</dc:creator>
  <cp:lastModifiedBy>h2so4</cp:lastModifiedBy>
  <cp:revision>2</cp:revision>
  <dcterms:created xsi:type="dcterms:W3CDTF">2020-06-13T11:14:10Z</dcterms:created>
  <dcterms:modified xsi:type="dcterms:W3CDTF">2020-06-13T11:16:17Z</dcterms:modified>
</cp:coreProperties>
</file>