
<file path=[Content_Types].xml><?xml version="1.0" encoding="utf-8"?>
<Types xmlns="http://schemas.openxmlformats.org/package/2006/content-types">
  <Default Extension="png" ContentType="image/png"/>
  <Default Extension="bin" ContentType="application/vnd.ms-office.vbaPro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0"/>
  </p:notes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87" autoAdjust="0"/>
    <p:restoredTop sz="94660"/>
  </p:normalViewPr>
  <p:slideViewPr>
    <p:cSldViewPr>
      <p:cViewPr>
        <p:scale>
          <a:sx n="100" d="100"/>
          <a:sy n="100" d="100"/>
        </p:scale>
        <p:origin x="-300" y="-1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microsoft.com/office/2006/relationships/vbaProject" Target="vbaProject.bin"/></Relationships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13" Type="http://schemas.openxmlformats.org/officeDocument/2006/relationships/image" Target="../media/image13.emf"/><Relationship Id="rId18" Type="http://schemas.openxmlformats.org/officeDocument/2006/relationships/image" Target="../media/image18.emf"/><Relationship Id="rId3" Type="http://schemas.openxmlformats.org/officeDocument/2006/relationships/image" Target="../media/image3.emf"/><Relationship Id="rId21" Type="http://schemas.openxmlformats.org/officeDocument/2006/relationships/image" Target="../media/image21.emf"/><Relationship Id="rId7" Type="http://schemas.openxmlformats.org/officeDocument/2006/relationships/image" Target="../media/image7.emf"/><Relationship Id="rId12" Type="http://schemas.openxmlformats.org/officeDocument/2006/relationships/image" Target="../media/image12.emf"/><Relationship Id="rId17" Type="http://schemas.openxmlformats.org/officeDocument/2006/relationships/image" Target="../media/image17.emf"/><Relationship Id="rId2" Type="http://schemas.openxmlformats.org/officeDocument/2006/relationships/image" Target="../media/image2.emf"/><Relationship Id="rId16" Type="http://schemas.openxmlformats.org/officeDocument/2006/relationships/image" Target="../media/image16.emf"/><Relationship Id="rId20" Type="http://schemas.openxmlformats.org/officeDocument/2006/relationships/image" Target="../media/image20.emf"/><Relationship Id="rId1" Type="http://schemas.openxmlformats.org/officeDocument/2006/relationships/image" Target="../media/image1.emf"/><Relationship Id="rId6" Type="http://schemas.openxmlformats.org/officeDocument/2006/relationships/image" Target="../media/image6.emf"/><Relationship Id="rId11" Type="http://schemas.openxmlformats.org/officeDocument/2006/relationships/image" Target="../media/image11.emf"/><Relationship Id="rId24" Type="http://schemas.openxmlformats.org/officeDocument/2006/relationships/image" Target="../media/image24.emf"/><Relationship Id="rId5" Type="http://schemas.openxmlformats.org/officeDocument/2006/relationships/image" Target="../media/image5.emf"/><Relationship Id="rId15" Type="http://schemas.openxmlformats.org/officeDocument/2006/relationships/image" Target="../media/image15.emf"/><Relationship Id="rId23" Type="http://schemas.openxmlformats.org/officeDocument/2006/relationships/image" Target="../media/image23.emf"/><Relationship Id="rId10" Type="http://schemas.openxmlformats.org/officeDocument/2006/relationships/image" Target="../media/image10.emf"/><Relationship Id="rId19" Type="http://schemas.openxmlformats.org/officeDocument/2006/relationships/image" Target="../media/image19.emf"/><Relationship Id="rId4" Type="http://schemas.openxmlformats.org/officeDocument/2006/relationships/image" Target="../media/image4.emf"/><Relationship Id="rId9" Type="http://schemas.openxmlformats.org/officeDocument/2006/relationships/image" Target="../media/image9.emf"/><Relationship Id="rId14" Type="http://schemas.openxmlformats.org/officeDocument/2006/relationships/image" Target="../media/image14.emf"/><Relationship Id="rId22" Type="http://schemas.openxmlformats.org/officeDocument/2006/relationships/image" Target="../media/image2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375007-C336-47CA-8363-F646FF6D6246}" type="datetimeFigureOut">
              <a:rPr lang="fr-FR" smtClean="0"/>
              <a:pPr/>
              <a:t>02/02/2017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026147-439E-43D9-A6A0-4D3E8E38DC43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17547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02/02/2017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8231342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02/02/2017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1253811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02/02/2017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5223077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02/02/2017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0300343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02/02/2017</a:t>
            </a:fld>
            <a:endParaRPr lang="fr-BE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538778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02/02/2017</a:t>
            </a:fld>
            <a:endParaRPr lang="fr-BE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2250070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02/02/2017</a:t>
            </a:fld>
            <a:endParaRPr lang="fr-BE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565623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02/02/2017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9970104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02/02/2017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5444690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02/02/2017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1067933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02/02/2017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0199161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309A6D-C09C-4548-B29A-6CF363A7E532}" type="datetimeFigureOut">
              <a:rPr lang="fr-FR" smtClean="0"/>
              <a:pPr/>
              <a:t>02/02/2017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8122969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oleObject" Target="file:///\\S70P10BMD2K\Cnof\Pr&#233;-op\SOPP%20et%20relais\Relais\Situation%20Relais%20Sans%20Macro\SITUATION%20RELAIS%20BIS.xlsm!Feuil1!L5C17" TargetMode="External"/><Relationship Id="rId18" Type="http://schemas.openxmlformats.org/officeDocument/2006/relationships/slide" Target="slide6.xml"/><Relationship Id="rId26" Type="http://schemas.openxmlformats.org/officeDocument/2006/relationships/image" Target="../media/image7.emf"/><Relationship Id="rId39" Type="http://schemas.openxmlformats.org/officeDocument/2006/relationships/slide" Target="slide13.xml"/><Relationship Id="rId21" Type="http://schemas.openxmlformats.org/officeDocument/2006/relationships/slide" Target="slide7.xml"/><Relationship Id="rId34" Type="http://schemas.openxmlformats.org/officeDocument/2006/relationships/oleObject" Target="file:///\\S70P10BMD2K\Cnof\Pr&#233;-op\SOPP%20et%20relais\Relais\Situation%20Relais%20Sans%20Macro\SITUATION%20RELAIS%20BIS.xlsm!Feuil1!L13C17" TargetMode="External"/><Relationship Id="rId42" Type="http://schemas.openxmlformats.org/officeDocument/2006/relationships/slide" Target="slide15.xml"/><Relationship Id="rId47" Type="http://schemas.openxmlformats.org/officeDocument/2006/relationships/image" Target="../media/image14.emf"/><Relationship Id="rId50" Type="http://schemas.openxmlformats.org/officeDocument/2006/relationships/image" Target="../media/image15.emf"/><Relationship Id="rId55" Type="http://schemas.openxmlformats.org/officeDocument/2006/relationships/oleObject" Target="file:///\\S70P10BMD2K\Cnof\Pr&#233;-op\SOPP%20et%20relais\Relais\Situation%20Relais%20Sans%20Macro\SITUATION%20RELAIS%20BIS.xlsm!Feuil1!L24C17" TargetMode="External"/><Relationship Id="rId63" Type="http://schemas.openxmlformats.org/officeDocument/2006/relationships/slide" Target="slide24.xml"/><Relationship Id="rId68" Type="http://schemas.openxmlformats.org/officeDocument/2006/relationships/image" Target="../media/image21.emf"/><Relationship Id="rId76" Type="http://schemas.openxmlformats.org/officeDocument/2006/relationships/oleObject" Target="file:///\\S70P10BMD2K\Cnof\Pr&#233;-op\SOPP%20et%20RELAIS\RELAIS\Situation%20Relais%20Sans%20Macro\SITUATION%20RELAIS%20BIS.xlsm!Feuil1!L21C17" TargetMode="External"/><Relationship Id="rId7" Type="http://schemas.openxmlformats.org/officeDocument/2006/relationships/oleObject" Target="file:///\\S70P10BMD2K\Cnof\Pr&#233;-op\SOPP%20et%20relais\Relais\Situation%20Relais%20Sans%20Macro\SITUATION%20RELAIS%20BIS.xlsm!Feuil1!L3C17" TargetMode="External"/><Relationship Id="rId71" Type="http://schemas.openxmlformats.org/officeDocument/2006/relationships/image" Target="../media/image22.emf"/><Relationship Id="rId2" Type="http://schemas.openxmlformats.org/officeDocument/2006/relationships/slideLayout" Target="../slideLayouts/slideLayout7.xml"/><Relationship Id="rId16" Type="http://schemas.openxmlformats.org/officeDocument/2006/relationships/oleObject" Target="file:///\\S70P10BMD2K\Cnof\Pr&#233;-op\SOPP%20et%20relais\Relais\Situation%20Relais%20Sans%20Macro\SITUATION%20RELAIS%20BIS.xlsm!Feuil1!L6C17" TargetMode="External"/><Relationship Id="rId29" Type="http://schemas.openxmlformats.org/officeDocument/2006/relationships/image" Target="../media/image8.emf"/><Relationship Id="rId11" Type="http://schemas.openxmlformats.org/officeDocument/2006/relationships/image" Target="../media/image2.emf"/><Relationship Id="rId24" Type="http://schemas.openxmlformats.org/officeDocument/2006/relationships/slide" Target="slide8.xml"/><Relationship Id="rId32" Type="http://schemas.openxmlformats.org/officeDocument/2006/relationships/image" Target="../media/image9.emf"/><Relationship Id="rId37" Type="http://schemas.openxmlformats.org/officeDocument/2006/relationships/oleObject" Target="file:///\\S70P10BMD2K\Cnof\Pr&#233;-op\SOPP%20et%20relais\Relais\Situation%20Relais%20Sans%20Macro\SITUATION%20RELAIS%20BIS.xlsm!Feuil1!L14C17" TargetMode="External"/><Relationship Id="rId40" Type="http://schemas.openxmlformats.org/officeDocument/2006/relationships/oleObject" Target="file:///\\S70P10BMD2K\Cnof\Pr&#233;-op\SOPP%20et%20relais\Relais\Situation%20Relais%20Sans%20Macro\SITUATION%20RELAIS%20BIS.xlsm!Feuil1!L15C17" TargetMode="External"/><Relationship Id="rId45" Type="http://schemas.openxmlformats.org/officeDocument/2006/relationships/slide" Target="slide16.xml"/><Relationship Id="rId53" Type="http://schemas.openxmlformats.org/officeDocument/2006/relationships/image" Target="../media/image16.emf"/><Relationship Id="rId58" Type="http://schemas.openxmlformats.org/officeDocument/2006/relationships/oleObject" Target="file:///\\S70P10BMD2K\Cnof\Pr&#233;-op\SOPP%20et%20relais\Relais\Situation%20Relais%20Sans%20Macro\SITUATION%20RELAIS%20BIS.xlsm!Feuil1!L27C17" TargetMode="External"/><Relationship Id="rId66" Type="http://schemas.openxmlformats.org/officeDocument/2006/relationships/slide" Target="slide25.xml"/><Relationship Id="rId74" Type="http://schemas.openxmlformats.org/officeDocument/2006/relationships/image" Target="../media/image23.emf"/><Relationship Id="rId5" Type="http://schemas.openxmlformats.org/officeDocument/2006/relationships/image" Target="../media/image26.png"/><Relationship Id="rId15" Type="http://schemas.openxmlformats.org/officeDocument/2006/relationships/slide" Target="slide5.xml"/><Relationship Id="rId23" Type="http://schemas.openxmlformats.org/officeDocument/2006/relationships/image" Target="../media/image6.emf"/><Relationship Id="rId28" Type="http://schemas.openxmlformats.org/officeDocument/2006/relationships/oleObject" Target="file:///\\S70P10BMD2K\Cnof\Pr&#233;-op\SOPP%20et%20relais\Relais\Situation%20Relais%20Sans%20Macro\SITUATION%20RELAIS%20BIS.xlsm!Feuil1!L11C17" TargetMode="External"/><Relationship Id="rId36" Type="http://schemas.openxmlformats.org/officeDocument/2006/relationships/slide" Target="slide12.xml"/><Relationship Id="rId49" Type="http://schemas.openxmlformats.org/officeDocument/2006/relationships/oleObject" Target="file:///\\S70P10BMD2K\Cnof\Pr&#233;-op\SOPP%20et%20relais\Relais\Situation%20Relais%20Sans%20Macro\SITUATION%20RELAIS%20BIS.xlsm!Feuil1!L20C17" TargetMode="External"/><Relationship Id="rId57" Type="http://schemas.openxmlformats.org/officeDocument/2006/relationships/slide" Target="slide22.xml"/><Relationship Id="rId61" Type="http://schemas.openxmlformats.org/officeDocument/2006/relationships/oleObject" Target="file:///\\S70P10BMD2K\Cnof\Pr&#233;-op\SOPP%20et%20relais\Relais\Situation%20Relais%20Sans%20Macro\SITUATION%20RELAIS%20BIS.xlsm!Feuil1!L28C17" TargetMode="External"/><Relationship Id="rId10" Type="http://schemas.openxmlformats.org/officeDocument/2006/relationships/oleObject" Target="file:///\\S70P10BMD2K\Cnof\Pr&#233;-op\SOPP%20et%20relais\Relais\Situation%20Relais%20Sans%20Macro\SITUATION%20RELAIS%20BIS.xlsm!Feuil1!L4C17" TargetMode="External"/><Relationship Id="rId19" Type="http://schemas.openxmlformats.org/officeDocument/2006/relationships/oleObject" Target="file:///\\S70P10BMD2K\Cnof\Pr&#233;-op\SOPP%20et%20relais\Relais\Situation%20Relais%20Sans%20Macro\SITUATION%20RELAIS%20BIS.xlsm!Feuil1!L7C17" TargetMode="External"/><Relationship Id="rId31" Type="http://schemas.openxmlformats.org/officeDocument/2006/relationships/oleObject" Target="file:///\\S70P10BMD2K\Cnof\Pr&#233;-op\SOPP%20et%20relais\Relais\Situation%20Relais%20Sans%20Macro\SITUATION%20RELAIS%20BIS.xlsm!Feuil1!L12C17" TargetMode="External"/><Relationship Id="rId44" Type="http://schemas.openxmlformats.org/officeDocument/2006/relationships/image" Target="../media/image13.emf"/><Relationship Id="rId52" Type="http://schemas.openxmlformats.org/officeDocument/2006/relationships/oleObject" Target="file:///\\S70P10BMD2K\Cnof\Pr&#233;-op\SOPP%20et%20relais\Relais\Situation%20Relais%20Sans%20Macro\SITUATION%20RELAIS%20BIS.xlsm!Feuil1!L23C17" TargetMode="External"/><Relationship Id="rId60" Type="http://schemas.openxmlformats.org/officeDocument/2006/relationships/slide" Target="slide23.xml"/><Relationship Id="rId65" Type="http://schemas.openxmlformats.org/officeDocument/2006/relationships/image" Target="../media/image20.emf"/><Relationship Id="rId73" Type="http://schemas.openxmlformats.org/officeDocument/2006/relationships/oleObject" Target="file:///\\S70P10BMD2K\Cnof\Pr&#233;-op\SOPP%20et%20relais\Relais\Situation%20Relais%20Sans%20Macro\SITUATION%20RELAIS%20BIS.xlsm!Feuil1!L32C17" TargetMode="External"/><Relationship Id="rId4" Type="http://schemas.openxmlformats.org/officeDocument/2006/relationships/image" Target="../media/image25.png"/><Relationship Id="rId9" Type="http://schemas.openxmlformats.org/officeDocument/2006/relationships/slide" Target="slide3.xml"/><Relationship Id="rId14" Type="http://schemas.openxmlformats.org/officeDocument/2006/relationships/image" Target="../media/image3.emf"/><Relationship Id="rId22" Type="http://schemas.openxmlformats.org/officeDocument/2006/relationships/oleObject" Target="file:///\\S70P10BMD2K\Cnof\Pr&#233;-op\SOPP%20et%20relais\Relais\Situation%20Relais%20Sans%20Macro\SITUATION%20RELAIS%20BIS.xlsm!Feuil1!L8C17" TargetMode="External"/><Relationship Id="rId27" Type="http://schemas.openxmlformats.org/officeDocument/2006/relationships/slide" Target="slide9.xml"/><Relationship Id="rId30" Type="http://schemas.openxmlformats.org/officeDocument/2006/relationships/slide" Target="slide10.xml"/><Relationship Id="rId35" Type="http://schemas.openxmlformats.org/officeDocument/2006/relationships/image" Target="../media/image10.emf"/><Relationship Id="rId43" Type="http://schemas.openxmlformats.org/officeDocument/2006/relationships/oleObject" Target="file:///\\S70P10BMD2K\Cnof\Pr&#233;-op\SOPP%20et%20relais\Relais\Situation%20Relais%20Sans%20Macro\SITUATION%20RELAIS%20BIS.xlsm!Feuil1!L18C17" TargetMode="External"/><Relationship Id="rId48" Type="http://schemas.openxmlformats.org/officeDocument/2006/relationships/slide" Target="slide17.xml"/><Relationship Id="rId56" Type="http://schemas.openxmlformats.org/officeDocument/2006/relationships/image" Target="../media/image17.emf"/><Relationship Id="rId64" Type="http://schemas.openxmlformats.org/officeDocument/2006/relationships/oleObject" Target="file:///\\S70P10BMD2K\Cnof\Pr&#233;-op\SOPP%20et%20relais\Relais\Situation%20Relais%20Sans%20Macro\SITUATION%20RELAIS%20BIS.xlsm!Feuil1!L29C17" TargetMode="External"/><Relationship Id="rId69" Type="http://schemas.openxmlformats.org/officeDocument/2006/relationships/slide" Target="slide26.xml"/><Relationship Id="rId77" Type="http://schemas.openxmlformats.org/officeDocument/2006/relationships/image" Target="../media/image24.emf"/><Relationship Id="rId8" Type="http://schemas.openxmlformats.org/officeDocument/2006/relationships/image" Target="../media/image1.emf"/><Relationship Id="rId51" Type="http://schemas.openxmlformats.org/officeDocument/2006/relationships/slide" Target="slide19.xml"/><Relationship Id="rId72" Type="http://schemas.openxmlformats.org/officeDocument/2006/relationships/slide" Target="slide27.xml"/><Relationship Id="rId3" Type="http://schemas.openxmlformats.org/officeDocument/2006/relationships/slide" Target="slide1.xml"/><Relationship Id="rId12" Type="http://schemas.openxmlformats.org/officeDocument/2006/relationships/slide" Target="slide4.xml"/><Relationship Id="rId17" Type="http://schemas.openxmlformats.org/officeDocument/2006/relationships/image" Target="../media/image4.emf"/><Relationship Id="rId25" Type="http://schemas.openxmlformats.org/officeDocument/2006/relationships/oleObject" Target="file:///\\S70P10BMD2K\Cnof\Pr&#233;-op\SOPP%20et%20relais\Relais\Situation%20Relais%20Sans%20Macro\SITUATION%20RELAIS%20BIS.xlsm!Feuil1!L9C17" TargetMode="External"/><Relationship Id="rId33" Type="http://schemas.openxmlformats.org/officeDocument/2006/relationships/slide" Target="slide11.xml"/><Relationship Id="rId38" Type="http://schemas.openxmlformats.org/officeDocument/2006/relationships/image" Target="../media/image11.emf"/><Relationship Id="rId46" Type="http://schemas.openxmlformats.org/officeDocument/2006/relationships/oleObject" Target="file:///\\S70P10BMD2K\Cnof\Pr&#233;-op\SOPP%20et%20relais\Relais\Situation%20Relais%20Sans%20Macro\SITUATION%20RELAIS%20BIS.xlsm!Feuil1!L19C17" TargetMode="External"/><Relationship Id="rId59" Type="http://schemas.openxmlformats.org/officeDocument/2006/relationships/image" Target="../media/image18.emf"/><Relationship Id="rId67" Type="http://schemas.openxmlformats.org/officeDocument/2006/relationships/oleObject" Target="file:///\\S70P10BMD2K\Cnof\Pr&#233;-op\SOPP%20et%20relais\Relais\Situation%20Relais%20Sans%20Macro\SITUATION%20RELAIS%20BIS.xlsm!Feuil1!L30C17" TargetMode="External"/><Relationship Id="rId20" Type="http://schemas.openxmlformats.org/officeDocument/2006/relationships/image" Target="../media/image5.emf"/><Relationship Id="rId41" Type="http://schemas.openxmlformats.org/officeDocument/2006/relationships/image" Target="../media/image12.emf"/><Relationship Id="rId54" Type="http://schemas.openxmlformats.org/officeDocument/2006/relationships/slide" Target="slide20.xml"/><Relationship Id="rId62" Type="http://schemas.openxmlformats.org/officeDocument/2006/relationships/image" Target="../media/image19.emf"/><Relationship Id="rId70" Type="http://schemas.openxmlformats.org/officeDocument/2006/relationships/oleObject" Target="file:///\\S70P10BMD2K\Cnof\Pr&#233;-op\SOPP%20et%20relais\Relais\Situation%20Relais%20Sans%20Macro\SITUATION%20RELAIS%20BIS.xlsm!Feuil1!L31C17" TargetMode="External"/><Relationship Id="rId75" Type="http://schemas.openxmlformats.org/officeDocument/2006/relationships/slide" Target="slide18.xml"/><Relationship Id="rId1" Type="http://schemas.openxmlformats.org/officeDocument/2006/relationships/vmlDrawing" Target="../drawings/vmlDrawing1.vml"/><Relationship Id="rId6" Type="http://schemas.openxmlformats.org/officeDocument/2006/relationships/slide" Target="slide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jpeg"/><Relationship Id="rId4" Type="http://schemas.openxmlformats.org/officeDocument/2006/relationships/image" Target="../media/image2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97" name="Picture 8" descr="Carte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Rectangle 25">
            <a:hlinkClick r:id="rId3" action="ppaction://hlinksldjump"/>
          </p:cNvPr>
          <p:cNvSpPr/>
          <p:nvPr/>
        </p:nvSpPr>
        <p:spPr>
          <a:xfrm>
            <a:off x="134435" y="4665687"/>
            <a:ext cx="1656184" cy="360040"/>
          </a:xfrm>
          <a:prstGeom prst="rect">
            <a:avLst/>
          </a:prstGeom>
          <a:solidFill>
            <a:srgbClr val="00B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/>
              <a:t>Relais Normal</a:t>
            </a:r>
            <a:endParaRPr lang="fr-FR" b="1" dirty="0"/>
          </a:p>
        </p:txBody>
      </p:sp>
      <p:sp>
        <p:nvSpPr>
          <p:cNvPr id="27" name="Rectangle 26">
            <a:hlinkClick r:id="rId3" action="ppaction://hlinksldjump"/>
          </p:cNvPr>
          <p:cNvSpPr/>
          <p:nvPr/>
        </p:nvSpPr>
        <p:spPr>
          <a:xfrm>
            <a:off x="134435" y="5085184"/>
            <a:ext cx="1656184" cy="360040"/>
          </a:xfrm>
          <a:prstGeom prst="rect">
            <a:avLst/>
          </a:prstGeom>
          <a:solidFill>
            <a:srgbClr val="FFC00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/>
              <a:t>Relais Chargé</a:t>
            </a:r>
            <a:endParaRPr lang="fr-FR" b="1" dirty="0"/>
          </a:p>
        </p:txBody>
      </p:sp>
      <p:sp>
        <p:nvSpPr>
          <p:cNvPr id="28" name="Rectangle 27">
            <a:hlinkClick r:id="rId3" action="ppaction://hlinksldjump"/>
          </p:cNvPr>
          <p:cNvSpPr/>
          <p:nvPr/>
        </p:nvSpPr>
        <p:spPr>
          <a:xfrm>
            <a:off x="134435" y="5517232"/>
            <a:ext cx="1656184" cy="360040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/>
              <a:t>Relais Complet</a:t>
            </a:r>
            <a:endParaRPr lang="fr-FR" b="1" dirty="0"/>
          </a:p>
        </p:txBody>
      </p:sp>
      <p:pic>
        <p:nvPicPr>
          <p:cNvPr id="28698" name="Picture 26" descr="G:\Outil Situation Relais\Loco BB.bmp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0097" y="3789040"/>
            <a:ext cx="1317647" cy="723615"/>
          </a:xfrm>
          <a:prstGeom prst="rect">
            <a:avLst/>
          </a:prstGeom>
          <a:noFill/>
        </p:spPr>
      </p:pic>
      <p:graphicFrame>
        <p:nvGraphicFramePr>
          <p:cNvPr id="3" name="Objet 2">
            <a:hlinkClick r:id="rId6" action="ppaction://hlinksldjump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56720526"/>
              </p:ext>
            </p:extLst>
          </p:nvPr>
        </p:nvGraphicFramePr>
        <p:xfrm>
          <a:off x="4716016" y="332656"/>
          <a:ext cx="1123950" cy="371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856" name="Feuille de calcul prenant en charge les macros" r:id="rId7" imgW="1123984" imgH="371501" progId="Excel.SheetMacroEnabled.12">
                  <p:link updateAutomatic="1"/>
                </p:oleObj>
              </mc:Choice>
              <mc:Fallback>
                <p:oleObj name="Feuille de calcul prenant en charge les macros" r:id="rId7" imgW="1123984" imgH="371501" progId="Excel.SheetMacroEnabled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716016" y="332656"/>
                        <a:ext cx="1123950" cy="3714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t 3">
            <a:hlinkClick r:id="rId9" action="ppaction://hlinksldjump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1607617"/>
              </p:ext>
            </p:extLst>
          </p:nvPr>
        </p:nvGraphicFramePr>
        <p:xfrm>
          <a:off x="6588224" y="2636912"/>
          <a:ext cx="1123950" cy="390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857" name="Feuille de calcul prenant en charge les macros" r:id="rId10" imgW="1123984" imgH="390414" progId="Excel.SheetMacroEnabled.12">
                  <p:link updateAutomatic="1"/>
                </p:oleObj>
              </mc:Choice>
              <mc:Fallback>
                <p:oleObj name="Feuille de calcul prenant en charge les macros" r:id="rId10" imgW="1123984" imgH="390414" progId="Excel.SheetMacroEnabled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6588224" y="2636912"/>
                        <a:ext cx="1123950" cy="3905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t 4">
            <a:hlinkClick r:id="rId12" action="ppaction://hlinksldjump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85246444"/>
              </p:ext>
            </p:extLst>
          </p:nvPr>
        </p:nvGraphicFramePr>
        <p:xfrm>
          <a:off x="7884368" y="1916832"/>
          <a:ext cx="1123950" cy="361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858" name="Feuille de calcul prenant en charge les macros" r:id="rId13" imgW="1123984" imgH="362045" progId="Excel.SheetMacroEnabled.12">
                  <p:link updateAutomatic="1"/>
                </p:oleObj>
              </mc:Choice>
              <mc:Fallback>
                <p:oleObj name="Feuille de calcul prenant en charge les macros" r:id="rId13" imgW="1123984" imgH="362045" progId="Excel.SheetMacroEnabled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7884368" y="1916832"/>
                        <a:ext cx="1123950" cy="3619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t 5">
            <a:hlinkClick r:id="rId15" action="ppaction://hlinksldjump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33975875"/>
              </p:ext>
            </p:extLst>
          </p:nvPr>
        </p:nvGraphicFramePr>
        <p:xfrm>
          <a:off x="7740352" y="2420888"/>
          <a:ext cx="1123950" cy="390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859" name="Feuille de calcul prenant en charge les macros" r:id="rId16" imgW="1123984" imgH="390414" progId="Excel.SheetMacroEnabled.12">
                  <p:link updateAutomatic="1"/>
                </p:oleObj>
              </mc:Choice>
              <mc:Fallback>
                <p:oleObj name="Feuille de calcul prenant en charge les macros" r:id="rId16" imgW="1123984" imgH="390414" progId="Excel.SheetMacroEnabled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7740352" y="2420888"/>
                        <a:ext cx="1123950" cy="3905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t 6">
            <a:hlinkClick r:id="rId18" action="ppaction://hlinksldjump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11427976"/>
              </p:ext>
            </p:extLst>
          </p:nvPr>
        </p:nvGraphicFramePr>
        <p:xfrm>
          <a:off x="6012160" y="836712"/>
          <a:ext cx="1123950" cy="371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860" name="Feuille de calcul prenant en charge les macros" r:id="rId19" imgW="1123984" imgH="371501" progId="Excel.SheetMacroEnabled.12">
                  <p:link updateAutomatic="1"/>
                </p:oleObj>
              </mc:Choice>
              <mc:Fallback>
                <p:oleObj name="Feuille de calcul prenant en charge les macros" r:id="rId19" imgW="1123984" imgH="371501" progId="Excel.SheetMacroEnabled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6012160" y="836712"/>
                        <a:ext cx="1123950" cy="3714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t 7">
            <a:hlinkClick r:id="rId21" action="ppaction://hlinksldjump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75526703"/>
              </p:ext>
            </p:extLst>
          </p:nvPr>
        </p:nvGraphicFramePr>
        <p:xfrm>
          <a:off x="7524328" y="1484784"/>
          <a:ext cx="1123950" cy="371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861" name="Feuille de calcul prenant en charge les macros" r:id="rId22" imgW="1123984" imgH="371501" progId="Excel.SheetMacroEnabled.12">
                  <p:link updateAutomatic="1"/>
                </p:oleObj>
              </mc:Choice>
              <mc:Fallback>
                <p:oleObj name="Feuille de calcul prenant en charge les macros" r:id="rId22" imgW="1123984" imgH="371501" progId="Excel.SheetMacroEnabled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3"/>
                      <a:stretch>
                        <a:fillRect/>
                      </a:stretch>
                    </p:blipFill>
                    <p:spPr>
                      <a:xfrm>
                        <a:off x="7524328" y="1484784"/>
                        <a:ext cx="1123950" cy="3714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t 8">
            <a:hlinkClick r:id="rId24" action="ppaction://hlinksldjump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68015081"/>
              </p:ext>
            </p:extLst>
          </p:nvPr>
        </p:nvGraphicFramePr>
        <p:xfrm>
          <a:off x="7164288" y="1124744"/>
          <a:ext cx="1123950" cy="371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862" name="Feuille de calcul prenant en charge les macros" r:id="rId25" imgW="1123984" imgH="371501" progId="Excel.SheetMacroEnabled.12">
                  <p:link updateAutomatic="1"/>
                </p:oleObj>
              </mc:Choice>
              <mc:Fallback>
                <p:oleObj name="Feuille de calcul prenant en charge les macros" r:id="rId25" imgW="1123984" imgH="371501" progId="Excel.SheetMacroEnabled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6"/>
                      <a:stretch>
                        <a:fillRect/>
                      </a:stretch>
                    </p:blipFill>
                    <p:spPr>
                      <a:xfrm>
                        <a:off x="7164288" y="1124744"/>
                        <a:ext cx="1123950" cy="3714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t 9">
            <a:hlinkClick r:id="rId27" action="ppaction://hlinksldjump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67301253"/>
              </p:ext>
            </p:extLst>
          </p:nvPr>
        </p:nvGraphicFramePr>
        <p:xfrm>
          <a:off x="4010025" y="1844824"/>
          <a:ext cx="1123950" cy="371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863" name="Feuille de calcul prenant en charge les macros" r:id="rId28" imgW="1123984" imgH="371501" progId="Excel.SheetMacroEnabled.12">
                  <p:link updateAutomatic="1"/>
                </p:oleObj>
              </mc:Choice>
              <mc:Fallback>
                <p:oleObj name="Feuille de calcul prenant en charge les macros" r:id="rId28" imgW="1123984" imgH="371501" progId="Excel.SheetMacroEnabled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9"/>
                      <a:stretch>
                        <a:fillRect/>
                      </a:stretch>
                    </p:blipFill>
                    <p:spPr>
                      <a:xfrm>
                        <a:off x="4010025" y="1844824"/>
                        <a:ext cx="1123950" cy="3714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t 10">
            <a:hlinkClick r:id="rId30" action="ppaction://hlinksldjump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63249899"/>
              </p:ext>
            </p:extLst>
          </p:nvPr>
        </p:nvGraphicFramePr>
        <p:xfrm>
          <a:off x="4572000" y="2276872"/>
          <a:ext cx="1123950" cy="390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864" name="Feuille de calcul prenant en charge les macros" r:id="rId31" imgW="1123984" imgH="390414" progId="Excel.SheetMacroEnabled.12">
                  <p:link updateAutomatic="1"/>
                </p:oleObj>
              </mc:Choice>
              <mc:Fallback>
                <p:oleObj name="Feuille de calcul prenant en charge les macros" r:id="rId31" imgW="1123984" imgH="390414" progId="Excel.SheetMacroEnabled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2"/>
                      <a:stretch>
                        <a:fillRect/>
                      </a:stretch>
                    </p:blipFill>
                    <p:spPr>
                      <a:xfrm>
                        <a:off x="4572000" y="2276872"/>
                        <a:ext cx="1123950" cy="3905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t 11">
            <a:hlinkClick r:id="rId33" action="ppaction://hlinksldjump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75487545"/>
              </p:ext>
            </p:extLst>
          </p:nvPr>
        </p:nvGraphicFramePr>
        <p:xfrm>
          <a:off x="4010025" y="1268760"/>
          <a:ext cx="1123950" cy="390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865" name="Feuille de calcul prenant en charge les macros" r:id="rId34" imgW="1123984" imgH="390414" progId="Excel.SheetMacroEnabled.12">
                  <p:link updateAutomatic="1"/>
                </p:oleObj>
              </mc:Choice>
              <mc:Fallback>
                <p:oleObj name="Feuille de calcul prenant en charge les macros" r:id="rId34" imgW="1123984" imgH="390414" progId="Excel.SheetMacroEnabled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5"/>
                      <a:stretch>
                        <a:fillRect/>
                      </a:stretch>
                    </p:blipFill>
                    <p:spPr>
                      <a:xfrm>
                        <a:off x="4010025" y="1268760"/>
                        <a:ext cx="1123950" cy="3905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t 12">
            <a:hlinkClick r:id="rId36" action="ppaction://hlinksldjump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90145812"/>
              </p:ext>
            </p:extLst>
          </p:nvPr>
        </p:nvGraphicFramePr>
        <p:xfrm>
          <a:off x="4355976" y="764704"/>
          <a:ext cx="1123950" cy="400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866" name="Feuille de calcul prenant en charge les macros" r:id="rId37" imgW="1123984" imgH="400141" progId="Excel.SheetMacroEnabled.12">
                  <p:link updateAutomatic="1"/>
                </p:oleObj>
              </mc:Choice>
              <mc:Fallback>
                <p:oleObj name="Feuille de calcul prenant en charge les macros" r:id="rId37" imgW="1123984" imgH="400141" progId="Excel.SheetMacroEnabled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8"/>
                      <a:stretch>
                        <a:fillRect/>
                      </a:stretch>
                    </p:blipFill>
                    <p:spPr>
                      <a:xfrm>
                        <a:off x="4355976" y="764704"/>
                        <a:ext cx="1123950" cy="4000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t 13">
            <a:hlinkClick r:id="rId39" action="ppaction://hlinksldjump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04524740"/>
              </p:ext>
            </p:extLst>
          </p:nvPr>
        </p:nvGraphicFramePr>
        <p:xfrm>
          <a:off x="5652120" y="1340768"/>
          <a:ext cx="1123950" cy="400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867" name="Feuille de calcul prenant en charge les macros" r:id="rId40" imgW="1123984" imgH="400141" progId="Excel.SheetMacroEnabled.12">
                  <p:link updateAutomatic="1"/>
                </p:oleObj>
              </mc:Choice>
              <mc:Fallback>
                <p:oleObj name="Feuille de calcul prenant en charge les macros" r:id="rId40" imgW="1123984" imgH="400141" progId="Excel.SheetMacroEnabled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1"/>
                      <a:stretch>
                        <a:fillRect/>
                      </a:stretch>
                    </p:blipFill>
                    <p:spPr>
                      <a:xfrm>
                        <a:off x="5652120" y="1340768"/>
                        <a:ext cx="1123950" cy="4000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t 14">
            <a:hlinkClick r:id="rId42" action="ppaction://hlinksldjump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83033414"/>
              </p:ext>
            </p:extLst>
          </p:nvPr>
        </p:nvGraphicFramePr>
        <p:xfrm>
          <a:off x="3275856" y="2492896"/>
          <a:ext cx="1123950" cy="371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868" name="Feuille de calcul prenant en charge les macros" r:id="rId43" imgW="1123984" imgH="371501" progId="Excel.SheetMacroEnabled.12">
                  <p:link updateAutomatic="1"/>
                </p:oleObj>
              </mc:Choice>
              <mc:Fallback>
                <p:oleObj name="Feuille de calcul prenant en charge les macros" r:id="rId43" imgW="1123984" imgH="371501" progId="Excel.SheetMacroEnabled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4"/>
                      <a:stretch>
                        <a:fillRect/>
                      </a:stretch>
                    </p:blipFill>
                    <p:spPr>
                      <a:xfrm>
                        <a:off x="3275856" y="2492896"/>
                        <a:ext cx="1123950" cy="3714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t 15">
            <a:hlinkClick r:id="rId45" action="ppaction://hlinksldjump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23755948"/>
              </p:ext>
            </p:extLst>
          </p:nvPr>
        </p:nvGraphicFramePr>
        <p:xfrm>
          <a:off x="2555776" y="3051845"/>
          <a:ext cx="1123950" cy="390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869" name="Feuille de calcul prenant en charge les macros" r:id="rId46" imgW="1123984" imgH="390414" progId="Excel.SheetMacroEnabled.12">
                  <p:link updateAutomatic="1"/>
                </p:oleObj>
              </mc:Choice>
              <mc:Fallback>
                <p:oleObj name="Feuille de calcul prenant en charge les macros" r:id="rId46" imgW="1123984" imgH="390414" progId="Excel.SheetMacroEnabled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7"/>
                      <a:stretch>
                        <a:fillRect/>
                      </a:stretch>
                    </p:blipFill>
                    <p:spPr>
                      <a:xfrm>
                        <a:off x="2555776" y="3051845"/>
                        <a:ext cx="1123950" cy="3905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t 16">
            <a:hlinkClick r:id="rId48" action="ppaction://hlinksldjump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34214190"/>
              </p:ext>
            </p:extLst>
          </p:nvPr>
        </p:nvGraphicFramePr>
        <p:xfrm>
          <a:off x="3851920" y="3140968"/>
          <a:ext cx="1123950" cy="390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870" name="Feuille de calcul prenant en charge les macros" r:id="rId49" imgW="1123984" imgH="390414" progId="Excel.SheetMacroEnabled.12">
                  <p:link updateAutomatic="1"/>
                </p:oleObj>
              </mc:Choice>
              <mc:Fallback>
                <p:oleObj name="Feuille de calcul prenant en charge les macros" r:id="rId49" imgW="1123984" imgH="390414" progId="Excel.SheetMacroEnabled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0"/>
                      <a:stretch>
                        <a:fillRect/>
                      </a:stretch>
                    </p:blipFill>
                    <p:spPr>
                      <a:xfrm>
                        <a:off x="3851920" y="3140968"/>
                        <a:ext cx="1123950" cy="3905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t 17">
            <a:hlinkClick r:id="rId51" action="ppaction://hlinksldjump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56092670"/>
              </p:ext>
            </p:extLst>
          </p:nvPr>
        </p:nvGraphicFramePr>
        <p:xfrm>
          <a:off x="2411760" y="4605511"/>
          <a:ext cx="1123950" cy="390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871" name="Feuille de calcul prenant en charge les macros" r:id="rId52" imgW="1123984" imgH="390414" progId="Excel.SheetMacroEnabled.12">
                  <p:link updateAutomatic="1"/>
                </p:oleObj>
              </mc:Choice>
              <mc:Fallback>
                <p:oleObj name="Feuille de calcul prenant en charge les macros" r:id="rId52" imgW="1123984" imgH="390414" progId="Excel.SheetMacroEnabled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3"/>
                      <a:stretch>
                        <a:fillRect/>
                      </a:stretch>
                    </p:blipFill>
                    <p:spPr>
                      <a:xfrm>
                        <a:off x="2411760" y="4605511"/>
                        <a:ext cx="1123950" cy="3905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t 18">
            <a:hlinkClick r:id="rId54" action="ppaction://hlinksldjump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45788720"/>
              </p:ext>
            </p:extLst>
          </p:nvPr>
        </p:nvGraphicFramePr>
        <p:xfrm>
          <a:off x="3707904" y="5625244"/>
          <a:ext cx="1123950" cy="390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872" name="Feuille de calcul prenant en charge les macros" r:id="rId55" imgW="1123984" imgH="390414" progId="Excel.SheetMacroEnabled.12">
                  <p:link updateAutomatic="1"/>
                </p:oleObj>
              </mc:Choice>
              <mc:Fallback>
                <p:oleObj name="Feuille de calcul prenant en charge les macros" r:id="rId55" imgW="1123984" imgH="390414" progId="Excel.SheetMacroEnabled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6"/>
                      <a:stretch>
                        <a:fillRect/>
                      </a:stretch>
                    </p:blipFill>
                    <p:spPr>
                      <a:xfrm>
                        <a:off x="3707904" y="5625244"/>
                        <a:ext cx="1123950" cy="3905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t 19">
            <a:hlinkClick r:id="rId57" action="ppaction://hlinksldjump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7041312"/>
              </p:ext>
            </p:extLst>
          </p:nvPr>
        </p:nvGraphicFramePr>
        <p:xfrm>
          <a:off x="5940152" y="3028950"/>
          <a:ext cx="1123950" cy="400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873" name="Feuille de calcul prenant en charge les macros" r:id="rId58" imgW="1123984" imgH="400141" progId="Excel.SheetMacroEnabled.12">
                  <p:link updateAutomatic="1"/>
                </p:oleObj>
              </mc:Choice>
              <mc:Fallback>
                <p:oleObj name="Feuille de calcul prenant en charge les macros" r:id="rId58" imgW="1123984" imgH="400141" progId="Excel.SheetMacroEnabled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9"/>
                      <a:stretch>
                        <a:fillRect/>
                      </a:stretch>
                    </p:blipFill>
                    <p:spPr>
                      <a:xfrm>
                        <a:off x="5940152" y="3028950"/>
                        <a:ext cx="1123950" cy="4000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t 20">
            <a:hlinkClick r:id="rId60" action="ppaction://hlinksldjump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09097180"/>
              </p:ext>
            </p:extLst>
          </p:nvPr>
        </p:nvGraphicFramePr>
        <p:xfrm>
          <a:off x="6444208" y="3429000"/>
          <a:ext cx="1123950" cy="371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874" name="Feuille de calcul prenant en charge les macros" r:id="rId61" imgW="1123984" imgH="371501" progId="Excel.SheetMacroEnabled.12">
                  <p:link updateAutomatic="1"/>
                </p:oleObj>
              </mc:Choice>
              <mc:Fallback>
                <p:oleObj name="Feuille de calcul prenant en charge les macros" r:id="rId61" imgW="1123984" imgH="371501" progId="Excel.SheetMacroEnabled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2"/>
                      <a:stretch>
                        <a:fillRect/>
                      </a:stretch>
                    </p:blipFill>
                    <p:spPr>
                      <a:xfrm>
                        <a:off x="6444208" y="3429000"/>
                        <a:ext cx="1123950" cy="3714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t 21">
            <a:hlinkClick r:id="rId63" action="ppaction://hlinksldjump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16335935"/>
              </p:ext>
            </p:extLst>
          </p:nvPr>
        </p:nvGraphicFramePr>
        <p:xfrm>
          <a:off x="5868144" y="4077072"/>
          <a:ext cx="1123950" cy="400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875" name="Feuille de calcul prenant en charge les macros" r:id="rId64" imgW="1123984" imgH="400141" progId="Excel.SheetMacroEnabled.12">
                  <p:link updateAutomatic="1"/>
                </p:oleObj>
              </mc:Choice>
              <mc:Fallback>
                <p:oleObj name="Feuille de calcul prenant en charge les macros" r:id="rId64" imgW="1123984" imgH="400141" progId="Excel.SheetMacroEnabled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5"/>
                      <a:stretch>
                        <a:fillRect/>
                      </a:stretch>
                    </p:blipFill>
                    <p:spPr>
                      <a:xfrm>
                        <a:off x="5868144" y="4077072"/>
                        <a:ext cx="1123950" cy="4000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t 22">
            <a:hlinkClick r:id="rId66" action="ppaction://hlinksldjump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41728572"/>
              </p:ext>
            </p:extLst>
          </p:nvPr>
        </p:nvGraphicFramePr>
        <p:xfrm>
          <a:off x="7236296" y="5625244"/>
          <a:ext cx="112395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876" name="Feuille de calcul prenant en charge les macros" r:id="rId67" imgW="1123984" imgH="380958" progId="Excel.SheetMacroEnabled.12">
                  <p:link updateAutomatic="1"/>
                </p:oleObj>
              </mc:Choice>
              <mc:Fallback>
                <p:oleObj name="Feuille de calcul prenant en charge les macros" r:id="rId67" imgW="1123984" imgH="380958" progId="Excel.SheetMacroEnabled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8"/>
                      <a:stretch>
                        <a:fillRect/>
                      </a:stretch>
                    </p:blipFill>
                    <p:spPr>
                      <a:xfrm>
                        <a:off x="7236296" y="5625244"/>
                        <a:ext cx="1123950" cy="381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" name="Objet 28">
            <a:hlinkClick r:id="rId69" action="ppaction://hlinksldjump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00791655"/>
              </p:ext>
            </p:extLst>
          </p:nvPr>
        </p:nvGraphicFramePr>
        <p:xfrm>
          <a:off x="7164288" y="3789040"/>
          <a:ext cx="1123950" cy="371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877" name="Feuille de calcul prenant en charge les macros" r:id="rId70" imgW="1123984" imgH="371501" progId="Excel.SheetMacroEnabled.12">
                  <p:link updateAutomatic="1"/>
                </p:oleObj>
              </mc:Choice>
              <mc:Fallback>
                <p:oleObj name="Feuille de calcul prenant en charge les macros" r:id="rId70" imgW="1123984" imgH="371501" progId="Excel.SheetMacroEnabled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1"/>
                      <a:stretch>
                        <a:fillRect/>
                      </a:stretch>
                    </p:blipFill>
                    <p:spPr>
                      <a:xfrm>
                        <a:off x="7164288" y="3789040"/>
                        <a:ext cx="1123950" cy="3714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90" name="Objet 28689">
            <a:hlinkClick r:id="rId72" action="ppaction://hlinksldjump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31611165"/>
              </p:ext>
            </p:extLst>
          </p:nvPr>
        </p:nvGraphicFramePr>
        <p:xfrm>
          <a:off x="5796136" y="5373216"/>
          <a:ext cx="1123950" cy="371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878" name="Feuille de calcul prenant en charge les macros" r:id="rId73" imgW="1123984" imgH="371501" progId="Excel.SheetMacroEnabled.12">
                  <p:link updateAutomatic="1"/>
                </p:oleObj>
              </mc:Choice>
              <mc:Fallback>
                <p:oleObj name="Feuille de calcul prenant en charge les macros" r:id="rId73" imgW="1123984" imgH="371501" progId="Excel.SheetMacroEnabled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4"/>
                      <a:stretch>
                        <a:fillRect/>
                      </a:stretch>
                    </p:blipFill>
                    <p:spPr>
                      <a:xfrm>
                        <a:off x="5796136" y="5373216"/>
                        <a:ext cx="1123950" cy="3714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ZoneTexte 1">
            <a:hlinkClick r:id="rId3" action="ppaction://hlinksldjump"/>
          </p:cNvPr>
          <p:cNvSpPr txBox="1"/>
          <p:nvPr/>
        </p:nvSpPr>
        <p:spPr>
          <a:xfrm>
            <a:off x="157727" y="5983267"/>
            <a:ext cx="16328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u="sng" dirty="0" smtClean="0"/>
              <a:t>Info sup</a:t>
            </a:r>
            <a:endParaRPr lang="fr-FR" u="sng" dirty="0"/>
          </a:p>
        </p:txBody>
      </p:sp>
      <p:graphicFrame>
        <p:nvGraphicFramePr>
          <p:cNvPr id="24" name="Objet 23">
            <a:hlinkClick r:id="rId75" action="ppaction://hlinksldjump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72883867"/>
              </p:ext>
            </p:extLst>
          </p:nvPr>
        </p:nvGraphicFramePr>
        <p:xfrm>
          <a:off x="2771800" y="3593777"/>
          <a:ext cx="1123950" cy="390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879" name="Feuille de calcul prenant en charge les macros" r:id="rId76" imgW="1123984" imgH="390414" progId="Excel.SheetMacroEnabled.12">
                  <p:link updateAutomatic="1"/>
                </p:oleObj>
              </mc:Choice>
              <mc:Fallback>
                <p:oleObj name="Feuille de calcul prenant en charge les macros" r:id="rId76" imgW="1123984" imgH="390414" progId="Excel.SheetMacroEnabled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7"/>
                      <a:stretch>
                        <a:fillRect/>
                      </a:stretch>
                    </p:blipFill>
                    <p:spPr>
                      <a:xfrm>
                        <a:off x="2771800" y="3593777"/>
                        <a:ext cx="1123950" cy="3905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SIGLENEW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6777" y="240388"/>
            <a:ext cx="2184648" cy="4991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1574329" y="252402"/>
            <a:ext cx="4032448" cy="468052"/>
          </a:xfrm>
          <a:prstGeom prst="rect">
            <a:avLst/>
          </a:prstGeom>
          <a:solidFill>
            <a:schemeClr val="bg1"/>
          </a:solidFill>
          <a:ln w="31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3600" dirty="0" smtClean="0">
                <a:solidFill>
                  <a:schemeClr val="tx1"/>
                </a:solidFill>
                <a:latin typeface="+mj-lt"/>
              </a:rPr>
              <a:t>Situation Relais</a:t>
            </a:r>
            <a:endParaRPr lang="fr-FR" sz="36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9705" name="AutoShape 9" descr="Résultat de recherche d'images pour &quot;fond de diapo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29707" name="AutoShape 11" descr="Résultat de recherche d'images pour &quot;fond de diapo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392" y="5803304"/>
            <a:ext cx="1043608" cy="1043608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3923928" y="832520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latin typeface="Adobe Garamond Pro Bold" pitchFamily="18" charset="0"/>
              </a:rPr>
              <a:t>SOMAIN</a:t>
            </a:r>
            <a:endParaRPr lang="fr-FR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SIGLENEW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3927" y="202288"/>
            <a:ext cx="2184648" cy="4991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1640235" y="221338"/>
            <a:ext cx="4032448" cy="468052"/>
          </a:xfrm>
          <a:prstGeom prst="rect">
            <a:avLst/>
          </a:prstGeom>
          <a:ln w="31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3600" dirty="0">
                <a:solidFill>
                  <a:schemeClr val="tx1"/>
                </a:solidFill>
                <a:latin typeface="+mj-lt"/>
              </a:rPr>
              <a:t>Situation Relais</a:t>
            </a:r>
          </a:p>
        </p:txBody>
      </p:sp>
      <p:sp>
        <p:nvSpPr>
          <p:cNvPr id="29705" name="AutoShape 9" descr="Résultat de recherche d'images pour &quot;fond de diapo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29707" name="AutoShape 11" descr="Résultat de recherche d'images pour &quot;fond de diapo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13" name="Image 12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392" y="5803304"/>
            <a:ext cx="1043608" cy="1043608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2843808" y="814765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latin typeface="Adobe Garamond Pro Bold" pitchFamily="18" charset="0"/>
              </a:rPr>
              <a:t>CULMONT CHALINREY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SIGLENEW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9627" y="221338"/>
            <a:ext cx="2184648" cy="4991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/>
        </p:nvSpPr>
        <p:spPr>
          <a:xfrm>
            <a:off x="1475656" y="233352"/>
            <a:ext cx="4464496" cy="9361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1507654" y="233352"/>
            <a:ext cx="4032448" cy="468052"/>
          </a:xfrm>
          <a:prstGeom prst="rect">
            <a:avLst/>
          </a:prstGeom>
          <a:ln w="31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3600" dirty="0" smtClean="0">
                <a:solidFill>
                  <a:schemeClr val="tx1"/>
                </a:solidFill>
              </a:rPr>
              <a:t>Situation Relais</a:t>
            </a:r>
            <a:endParaRPr lang="fr-FR" sz="3600" dirty="0">
              <a:solidFill>
                <a:schemeClr val="tx1"/>
              </a:solidFill>
            </a:endParaRPr>
          </a:p>
        </p:txBody>
      </p:sp>
      <p:sp>
        <p:nvSpPr>
          <p:cNvPr id="29705" name="AutoShape 9" descr="Résultat de recherche d'images pour &quot;fond de diapo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29707" name="AutoShape 11" descr="Résultat de recherche d'images pour &quot;fond de diapo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13" name="Image 12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392" y="5803304"/>
            <a:ext cx="1043608" cy="1043608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3897635" y="800124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latin typeface="Adobe Garamond Pro Bold" pitchFamily="18" charset="0"/>
              </a:rPr>
              <a:t>HAUSBERGEN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475656" y="233352"/>
            <a:ext cx="4464496" cy="9361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705" name="AutoShape 9" descr="Résultat de recherche d'images pour &quot;fond de diapo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29707" name="AutoShape 11" descr="Résultat de recherche d'images pour &quot;fond de diapo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13" name="Image 1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392" y="5803304"/>
            <a:ext cx="1043608" cy="1043608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3711327" y="803200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latin typeface="Adobe Garamond Pro Bold" pitchFamily="18" charset="0"/>
              </a:rPr>
              <a:t>MULHOUSE</a:t>
            </a:r>
            <a:endParaRPr lang="fr-FR" dirty="0"/>
          </a:p>
        </p:txBody>
      </p:sp>
      <p:pic>
        <p:nvPicPr>
          <p:cNvPr id="12" name="Image 11" descr="SIGLENEW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3927" y="202288"/>
            <a:ext cx="2184648" cy="4991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1640235" y="221338"/>
            <a:ext cx="4032448" cy="468052"/>
          </a:xfrm>
          <a:prstGeom prst="rect">
            <a:avLst/>
          </a:prstGeom>
          <a:ln w="31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3600" dirty="0">
                <a:solidFill>
                  <a:schemeClr val="tx1"/>
                </a:solidFill>
                <a:latin typeface="+mj-lt"/>
              </a:rPr>
              <a:t>Situation Relais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5" name="AutoShape 9" descr="Résultat de recherche d'images pour &quot;fond de diapo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29707" name="AutoShape 11" descr="Résultat de recherche d'images pour &quot;fond de diapo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13" name="Image 1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392" y="5803304"/>
            <a:ext cx="1043608" cy="1043608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3656459" y="827583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latin typeface="Adobe Garamond Pro Bold" pitchFamily="18" charset="0"/>
              </a:rPr>
              <a:t>THIONVILLE</a:t>
            </a:r>
            <a:endParaRPr lang="fr-FR" dirty="0"/>
          </a:p>
        </p:txBody>
      </p:sp>
      <p:pic>
        <p:nvPicPr>
          <p:cNvPr id="12" name="Image 11" descr="SIGLENEW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3927" y="202288"/>
            <a:ext cx="2184648" cy="4991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1640235" y="221338"/>
            <a:ext cx="4032448" cy="468052"/>
          </a:xfrm>
          <a:prstGeom prst="rect">
            <a:avLst/>
          </a:prstGeom>
          <a:ln w="31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3600" dirty="0">
                <a:solidFill>
                  <a:schemeClr val="tx1"/>
                </a:solidFill>
                <a:latin typeface="+mj-lt"/>
              </a:rPr>
              <a:t>Situation Relais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5" name="AutoShape 9" descr="Résultat de recherche d'images pour &quot;fond de diapo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29707" name="AutoShape 11" descr="Résultat de recherche d'images pour &quot;fond de diapo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13" name="Image 1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392" y="5803304"/>
            <a:ext cx="1043608" cy="1043608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3851920" y="809674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latin typeface="Adobe Garamond Pro Bold" pitchFamily="18" charset="0"/>
              </a:rPr>
              <a:t>WOIPPY</a:t>
            </a:r>
            <a:endParaRPr lang="fr-FR" dirty="0"/>
          </a:p>
        </p:txBody>
      </p:sp>
      <p:pic>
        <p:nvPicPr>
          <p:cNvPr id="12" name="Image 11" descr="SIGLENEW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3927" y="202288"/>
            <a:ext cx="2184648" cy="4991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1640235" y="221338"/>
            <a:ext cx="4032448" cy="468052"/>
          </a:xfrm>
          <a:prstGeom prst="rect">
            <a:avLst/>
          </a:prstGeom>
          <a:ln w="31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3600" dirty="0">
                <a:solidFill>
                  <a:schemeClr val="tx1"/>
                </a:solidFill>
                <a:latin typeface="+mj-lt"/>
              </a:rPr>
              <a:t>Situation Relais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5" name="AutoShape 9" descr="Résultat de recherche d'images pour &quot;fond de diapo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29707" name="AutoShape 11" descr="Résultat de recherche d'images pour &quot;fond de diapo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13" name="Image 1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392" y="5803304"/>
            <a:ext cx="1043608" cy="104360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165477" y="800124"/>
            <a:ext cx="8130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latin typeface="Adobe Garamond Pro Bold" pitchFamily="18" charset="0"/>
              </a:rPr>
              <a:t>METZ</a:t>
            </a:r>
            <a:endParaRPr lang="fr-FR" dirty="0"/>
          </a:p>
        </p:txBody>
      </p:sp>
      <p:pic>
        <p:nvPicPr>
          <p:cNvPr id="12" name="Image 11" descr="SIGLENEW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3927" y="202288"/>
            <a:ext cx="2184648" cy="4991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1640235" y="221338"/>
            <a:ext cx="4032448" cy="468052"/>
          </a:xfrm>
          <a:prstGeom prst="rect">
            <a:avLst/>
          </a:prstGeom>
          <a:ln w="31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3600" dirty="0">
                <a:solidFill>
                  <a:schemeClr val="tx1"/>
                </a:solidFill>
                <a:latin typeface="+mj-lt"/>
              </a:rPr>
              <a:t>Situation Relais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5" name="AutoShape 9" descr="Résultat de recherche d'images pour &quot;fond de diapo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29707" name="AutoShape 11" descr="Résultat de recherche d'images pour &quot;fond de diapo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13" name="Image 1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392" y="5803304"/>
            <a:ext cx="1043608" cy="104360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854532" y="825008"/>
            <a:ext cx="14075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latin typeface="Adobe Garamond Pro Bold" pitchFamily="18" charset="0"/>
              </a:rPr>
              <a:t>VALENTON</a:t>
            </a:r>
            <a:endParaRPr lang="fr-FR" dirty="0"/>
          </a:p>
        </p:txBody>
      </p:sp>
      <p:pic>
        <p:nvPicPr>
          <p:cNvPr id="12" name="Image 11" descr="SIGLENEW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3927" y="202288"/>
            <a:ext cx="2184648" cy="4991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1640235" y="221338"/>
            <a:ext cx="4032448" cy="468052"/>
          </a:xfrm>
          <a:prstGeom prst="rect">
            <a:avLst/>
          </a:prstGeom>
          <a:ln w="31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3600" dirty="0">
                <a:solidFill>
                  <a:schemeClr val="tx1"/>
                </a:solidFill>
                <a:latin typeface="+mj-lt"/>
              </a:rPr>
              <a:t>Situation Relais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475656" y="233352"/>
            <a:ext cx="4464496" cy="9361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705" name="AutoShape 9" descr="Résultat de recherche d'images pour &quot;fond de diapo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29707" name="AutoShape 11" descr="Résultat de recherche d'images pour &quot;fond de diapo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13" name="Image 1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392" y="5803304"/>
            <a:ext cx="1043608" cy="104360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756250" y="834533"/>
            <a:ext cx="16337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latin typeface="Adobe Garamond Pro Bold" pitchFamily="18" charset="0"/>
              </a:rPr>
              <a:t>VILLENEUVE</a:t>
            </a:r>
            <a:endParaRPr lang="fr-FR" dirty="0"/>
          </a:p>
        </p:txBody>
      </p:sp>
      <p:pic>
        <p:nvPicPr>
          <p:cNvPr id="12" name="Image 11" descr="SIGLENEW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3927" y="202288"/>
            <a:ext cx="2184648" cy="4991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1640235" y="221338"/>
            <a:ext cx="4032448" cy="468052"/>
          </a:xfrm>
          <a:prstGeom prst="rect">
            <a:avLst/>
          </a:prstGeom>
          <a:ln w="31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3600" dirty="0">
                <a:solidFill>
                  <a:schemeClr val="tx1"/>
                </a:solidFill>
                <a:latin typeface="+mj-lt"/>
              </a:rPr>
              <a:t>Situation Relais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475656" y="233352"/>
            <a:ext cx="4464496" cy="9361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705" name="AutoShape 9" descr="Résultat de recherche d'images pour &quot;fond de diapo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29707" name="AutoShape 11" descr="Résultat de recherche d'images pour &quot;fond de diapo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13" name="Image 1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392" y="5803304"/>
            <a:ext cx="1043608" cy="104360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979406" y="825008"/>
            <a:ext cx="12362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latin typeface="Adobe Garamond Pro Bold" pitchFamily="18" charset="0"/>
              </a:rPr>
              <a:t>BOBIGNY</a:t>
            </a:r>
            <a:endParaRPr lang="fr-FR" dirty="0"/>
          </a:p>
        </p:txBody>
      </p:sp>
      <p:pic>
        <p:nvPicPr>
          <p:cNvPr id="12" name="Image 11" descr="SIGLENEW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3927" y="202288"/>
            <a:ext cx="2184648" cy="4991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1640235" y="221338"/>
            <a:ext cx="4032448" cy="468052"/>
          </a:xfrm>
          <a:prstGeom prst="rect">
            <a:avLst/>
          </a:prstGeom>
          <a:ln w="31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3600" dirty="0">
                <a:solidFill>
                  <a:schemeClr val="tx1"/>
                </a:solidFill>
                <a:latin typeface="+mj-lt"/>
              </a:rPr>
              <a:t>Situation Relais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5" name="AutoShape 9" descr="Résultat de recherche d'images pour &quot;fond de diapo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29707" name="AutoShape 11" descr="Résultat de recherche d'images pour &quot;fond de diapo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13" name="Image 1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392" y="5803304"/>
            <a:ext cx="1043608" cy="104360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798962" y="830866"/>
            <a:ext cx="13260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latin typeface="Adobe Garamond Pro Bold" pitchFamily="18" charset="0"/>
              </a:rPr>
              <a:t>TERGNIER</a:t>
            </a:r>
            <a:endParaRPr lang="fr-FR" dirty="0"/>
          </a:p>
        </p:txBody>
      </p:sp>
      <p:pic>
        <p:nvPicPr>
          <p:cNvPr id="12" name="Image 11" descr="SIGLENEW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3927" y="202288"/>
            <a:ext cx="2184648" cy="4991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1640235" y="221338"/>
            <a:ext cx="4032448" cy="468052"/>
          </a:xfrm>
          <a:prstGeom prst="rect">
            <a:avLst/>
          </a:prstGeom>
          <a:ln w="31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3600" dirty="0">
                <a:solidFill>
                  <a:schemeClr val="tx1"/>
                </a:solidFill>
                <a:latin typeface="+mj-lt"/>
              </a:rPr>
              <a:t>Situation Relais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475656" y="233352"/>
            <a:ext cx="4464496" cy="9361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705" name="AutoShape 9" descr="Résultat de recherche d'images pour &quot;fond de diapo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29707" name="AutoShape 11" descr="Résultat de recherche d'images pour &quot;fond de diapo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13" name="Image 1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392" y="5803304"/>
            <a:ext cx="1043608" cy="104360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386837" y="800124"/>
            <a:ext cx="25186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latin typeface="Adobe Garamond Pro Bold" pitchFamily="18" charset="0"/>
              </a:rPr>
              <a:t>CHALONS EN CHAMP</a:t>
            </a:r>
            <a:endParaRPr lang="fr-FR" dirty="0"/>
          </a:p>
        </p:txBody>
      </p:sp>
      <p:pic>
        <p:nvPicPr>
          <p:cNvPr id="12" name="Image 11" descr="SIGLENEW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3927" y="202288"/>
            <a:ext cx="2184648" cy="4991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1640235" y="221338"/>
            <a:ext cx="4032448" cy="468052"/>
          </a:xfrm>
          <a:prstGeom prst="rect">
            <a:avLst/>
          </a:prstGeom>
          <a:ln w="31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3600" dirty="0">
                <a:solidFill>
                  <a:schemeClr val="tx1"/>
                </a:solidFill>
                <a:latin typeface="+mj-lt"/>
              </a:rPr>
              <a:t>Situation Relais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475656" y="233352"/>
            <a:ext cx="4464496" cy="9361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705" name="AutoShape 9" descr="Résultat de recherche d'images pour &quot;fond de diapo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29707" name="AutoShape 11" descr="Résultat de recherche d'images pour &quot;fond de diapo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13" name="Image 1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392" y="5803304"/>
            <a:ext cx="1043608" cy="1043608"/>
          </a:xfrm>
          <a:prstGeom prst="rect">
            <a:avLst/>
          </a:prstGeom>
        </p:spPr>
      </p:pic>
      <p:pic>
        <p:nvPicPr>
          <p:cNvPr id="12" name="Image 11" descr="SIGLENEW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3927" y="202288"/>
            <a:ext cx="2184648" cy="4991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1640235" y="221338"/>
            <a:ext cx="4032448" cy="468052"/>
          </a:xfrm>
          <a:prstGeom prst="rect">
            <a:avLst/>
          </a:prstGeom>
          <a:ln w="31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3600" dirty="0">
                <a:solidFill>
                  <a:schemeClr val="tx1"/>
                </a:solidFill>
                <a:latin typeface="+mj-lt"/>
              </a:rPr>
              <a:t>Situation Relais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475656" y="233352"/>
            <a:ext cx="4464496" cy="9361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705" name="AutoShape 9" descr="Résultat de recherche d'images pour &quot;fond de diapo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29707" name="AutoShape 11" descr="Résultat de recherche d'images pour &quot;fond de diapo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13" name="Image 1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392" y="5803304"/>
            <a:ext cx="1043608" cy="104360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656459" y="805958"/>
            <a:ext cx="16530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latin typeface="Adobe Garamond Pro Bold" pitchFamily="18" charset="0"/>
              </a:rPr>
              <a:t>LES AUBRAIS</a:t>
            </a:r>
            <a:endParaRPr lang="fr-FR" dirty="0"/>
          </a:p>
        </p:txBody>
      </p:sp>
      <p:pic>
        <p:nvPicPr>
          <p:cNvPr id="12" name="Image 11" descr="SIGLENEW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3927" y="202288"/>
            <a:ext cx="2184648" cy="4991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1640235" y="221338"/>
            <a:ext cx="4032448" cy="468052"/>
          </a:xfrm>
          <a:prstGeom prst="rect">
            <a:avLst/>
          </a:prstGeom>
          <a:ln w="31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3600" dirty="0">
                <a:solidFill>
                  <a:schemeClr val="tx1"/>
                </a:solidFill>
                <a:latin typeface="+mj-lt"/>
              </a:rPr>
              <a:t>Situation Relais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475656" y="233352"/>
            <a:ext cx="4464496" cy="9361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705" name="AutoShape 9" descr="Résultat de recherche d'images pour &quot;fond de diapo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29707" name="AutoShape 11" descr="Résultat de recherche d'images pour &quot;fond de diapo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13" name="Image 1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392" y="5803304"/>
            <a:ext cx="1043608" cy="104360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920698" y="805958"/>
            <a:ext cx="13026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latin typeface="Adobe Garamond Pro Bold" pitchFamily="18" charset="0"/>
              </a:rPr>
              <a:t>ST PIERRE</a:t>
            </a:r>
            <a:endParaRPr lang="fr-FR" dirty="0"/>
          </a:p>
        </p:txBody>
      </p:sp>
      <p:pic>
        <p:nvPicPr>
          <p:cNvPr id="12" name="Image 11" descr="SIGLENEW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3927" y="202288"/>
            <a:ext cx="2184648" cy="4991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1640235" y="221338"/>
            <a:ext cx="4032448" cy="468052"/>
          </a:xfrm>
          <a:prstGeom prst="rect">
            <a:avLst/>
          </a:prstGeom>
          <a:ln w="31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3600" dirty="0">
                <a:solidFill>
                  <a:schemeClr val="tx1"/>
                </a:solidFill>
                <a:latin typeface="+mj-lt"/>
              </a:rPr>
              <a:t>Situation Relais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475656" y="233352"/>
            <a:ext cx="4464496" cy="9361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705" name="AutoShape 9" descr="Résultat de recherche d'images pour &quot;fond de diapo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29707" name="AutoShape 11" descr="Résultat de recherche d'images pour &quot;fond de diapo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13" name="Image 1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392" y="5803304"/>
            <a:ext cx="1043608" cy="104360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851920" y="805958"/>
            <a:ext cx="11977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latin typeface="Adobe Garamond Pro Bold" pitchFamily="18" charset="0"/>
              </a:rPr>
              <a:t>VIERZON</a:t>
            </a:r>
            <a:endParaRPr lang="fr-FR" dirty="0"/>
          </a:p>
        </p:txBody>
      </p:sp>
      <p:pic>
        <p:nvPicPr>
          <p:cNvPr id="12" name="Image 11" descr="SIGLENEW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3927" y="202288"/>
            <a:ext cx="2184648" cy="4991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1640235" y="221338"/>
            <a:ext cx="4032448" cy="468052"/>
          </a:xfrm>
          <a:prstGeom prst="rect">
            <a:avLst/>
          </a:prstGeom>
          <a:ln w="31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3600" dirty="0">
                <a:solidFill>
                  <a:schemeClr val="tx1"/>
                </a:solidFill>
                <a:latin typeface="+mj-lt"/>
              </a:rPr>
              <a:t>Situation Relais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475656" y="233352"/>
            <a:ext cx="4464496" cy="9361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705" name="AutoShape 9" descr="Résultat de recherche d'images pour &quot;fond de diapo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29707" name="AutoShape 11" descr="Résultat de recherche d'images pour &quot;fond de diapo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13" name="Image 1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392" y="5803304"/>
            <a:ext cx="1043608" cy="1043608"/>
          </a:xfrm>
          <a:prstGeom prst="rect">
            <a:avLst/>
          </a:prstGeom>
        </p:spPr>
      </p:pic>
      <p:pic>
        <p:nvPicPr>
          <p:cNvPr id="12" name="Image 11" descr="SIGLENEW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3927" y="202288"/>
            <a:ext cx="2184648" cy="4991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1640235" y="221338"/>
            <a:ext cx="4032448" cy="468052"/>
          </a:xfrm>
          <a:prstGeom prst="rect">
            <a:avLst/>
          </a:prstGeom>
          <a:ln w="31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3600" dirty="0">
                <a:solidFill>
                  <a:schemeClr val="tx1"/>
                </a:solidFill>
                <a:latin typeface="+mj-lt"/>
              </a:rPr>
              <a:t>Situation Relais</a:t>
            </a:r>
          </a:p>
        </p:txBody>
      </p:sp>
      <p:sp>
        <p:nvSpPr>
          <p:cNvPr id="9" name="Rectangle 8"/>
          <p:cNvSpPr/>
          <p:nvPr/>
        </p:nvSpPr>
        <p:spPr>
          <a:xfrm>
            <a:off x="3851920" y="805958"/>
            <a:ext cx="11977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Adobe Garamond Pro Bold" pitchFamily="18" charset="0"/>
              </a:rPr>
              <a:t>POITIERS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475656" y="233352"/>
            <a:ext cx="4464496" cy="9361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705" name="AutoShape 9" descr="Résultat de recherche d'images pour &quot;fond de diapo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29707" name="AutoShape 11" descr="Résultat de recherche d'images pour &quot;fond de diapo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13" name="Image 1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392" y="5803304"/>
            <a:ext cx="1043608" cy="104360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653408" y="834533"/>
            <a:ext cx="14670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latin typeface="Adobe Garamond Pro Bold" pitchFamily="18" charset="0"/>
              </a:rPr>
              <a:t>HOURCADE</a:t>
            </a:r>
            <a:endParaRPr lang="fr-FR" dirty="0"/>
          </a:p>
        </p:txBody>
      </p:sp>
      <p:pic>
        <p:nvPicPr>
          <p:cNvPr id="12" name="Image 11" descr="SIGLENEW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3927" y="202288"/>
            <a:ext cx="2184648" cy="4991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1640235" y="221338"/>
            <a:ext cx="4032448" cy="468052"/>
          </a:xfrm>
          <a:prstGeom prst="rect">
            <a:avLst/>
          </a:prstGeom>
          <a:ln w="31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3600" dirty="0">
                <a:solidFill>
                  <a:schemeClr val="tx1"/>
                </a:solidFill>
                <a:latin typeface="+mj-lt"/>
              </a:rPr>
              <a:t>Situation Relais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475656" y="233352"/>
            <a:ext cx="4464496" cy="9361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705" name="AutoShape 9" descr="Résultat de recherche d'images pour &quot;fond de diapo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29707" name="AutoShape 11" descr="Résultat de recherche d'images pour &quot;fond de diapo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13" name="Image 1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392" y="5803304"/>
            <a:ext cx="1043608" cy="104360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027700" y="841300"/>
            <a:ext cx="10718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latin typeface="Adobe Garamond Pro Bold" pitchFamily="18" charset="0"/>
              </a:rPr>
              <a:t>ST JORY</a:t>
            </a:r>
            <a:endParaRPr lang="fr-FR" dirty="0"/>
          </a:p>
        </p:txBody>
      </p:sp>
      <p:pic>
        <p:nvPicPr>
          <p:cNvPr id="12" name="Image 11" descr="SIGLENEW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3927" y="202288"/>
            <a:ext cx="2184648" cy="4991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1640235" y="221338"/>
            <a:ext cx="4032448" cy="468052"/>
          </a:xfrm>
          <a:prstGeom prst="rect">
            <a:avLst/>
          </a:prstGeom>
          <a:ln w="31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3600" dirty="0">
                <a:solidFill>
                  <a:schemeClr val="tx1"/>
                </a:solidFill>
                <a:latin typeface="+mj-lt"/>
              </a:rPr>
              <a:t>Situation Relais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475656" y="233352"/>
            <a:ext cx="4464496" cy="9361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705" name="AutoShape 9" descr="Résultat de recherche d'images pour &quot;fond de diapo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29707" name="AutoShape 11" descr="Résultat de recherche d'images pour &quot;fond de diapo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13" name="Image 1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392" y="5803304"/>
            <a:ext cx="1043608" cy="1043608"/>
          </a:xfrm>
          <a:prstGeom prst="rect">
            <a:avLst/>
          </a:prstGeom>
        </p:spPr>
      </p:pic>
      <p:pic>
        <p:nvPicPr>
          <p:cNvPr id="12" name="Image 11" descr="SIGLENEW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3927" y="202288"/>
            <a:ext cx="2184648" cy="4991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1640235" y="221338"/>
            <a:ext cx="4032448" cy="468052"/>
          </a:xfrm>
          <a:prstGeom prst="rect">
            <a:avLst/>
          </a:prstGeom>
          <a:ln w="31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3600" dirty="0">
                <a:solidFill>
                  <a:schemeClr val="tx1"/>
                </a:solidFill>
                <a:latin typeface="+mj-lt"/>
              </a:rPr>
              <a:t>Situation Relais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475656" y="233352"/>
            <a:ext cx="4464496" cy="9361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705" name="AutoShape 9" descr="Résultat de recherche d'images pour &quot;fond de diapo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29707" name="AutoShape 11" descr="Résultat de recherche d'images pour &quot;fond de diapo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13" name="Image 1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392" y="5803304"/>
            <a:ext cx="1043608" cy="104360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922777" y="908720"/>
            <a:ext cx="13388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latin typeface="Adobe Garamond Pro Bold" pitchFamily="18" charset="0"/>
              </a:rPr>
              <a:t>PERRIGNY</a:t>
            </a:r>
            <a:endParaRPr lang="fr-FR" dirty="0"/>
          </a:p>
        </p:txBody>
      </p:sp>
      <p:pic>
        <p:nvPicPr>
          <p:cNvPr id="12" name="Image 11" descr="SIGLENEW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3927" y="202288"/>
            <a:ext cx="2184648" cy="4991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1640235" y="221338"/>
            <a:ext cx="4032448" cy="468052"/>
          </a:xfrm>
          <a:prstGeom prst="rect">
            <a:avLst/>
          </a:prstGeom>
          <a:ln w="31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3600" dirty="0">
                <a:solidFill>
                  <a:schemeClr val="tx1"/>
                </a:solidFill>
                <a:latin typeface="+mj-lt"/>
              </a:rPr>
              <a:t>Situation Relais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475656" y="233352"/>
            <a:ext cx="4464496" cy="9361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705" name="AutoShape 9" descr="Résultat de recherche d'images pour &quot;fond de diapo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29707" name="AutoShape 11" descr="Résultat de recherche d'images pour &quot;fond de diapo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13" name="Image 1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392" y="5803304"/>
            <a:ext cx="1043608" cy="104360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011590" y="842069"/>
            <a:ext cx="11208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latin typeface="Adobe Garamond Pro Bold" pitchFamily="18" charset="0"/>
              </a:rPr>
              <a:t>GEVREY</a:t>
            </a:r>
            <a:endParaRPr lang="fr-FR" dirty="0"/>
          </a:p>
        </p:txBody>
      </p:sp>
      <p:pic>
        <p:nvPicPr>
          <p:cNvPr id="12" name="Image 11" descr="SIGLENEW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3927" y="202288"/>
            <a:ext cx="2184648" cy="4991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1640235" y="221338"/>
            <a:ext cx="4032448" cy="468052"/>
          </a:xfrm>
          <a:prstGeom prst="rect">
            <a:avLst/>
          </a:prstGeom>
          <a:ln w="31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3600" dirty="0">
                <a:solidFill>
                  <a:schemeClr val="tx1"/>
                </a:solidFill>
                <a:latin typeface="+mj-lt"/>
              </a:rPr>
              <a:t>Situation Relais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475656" y="233352"/>
            <a:ext cx="4464496" cy="9361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705" name="AutoShape 9" descr="Résultat de recherche d'images pour &quot;fond de diapo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29707" name="AutoShape 11" descr="Résultat de recherche d'images pour &quot;fond de diapo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13" name="Image 1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392" y="5803304"/>
            <a:ext cx="1043608" cy="104360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923928" y="805958"/>
            <a:ext cx="10695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latin typeface="Adobe Garamond Pro Bold" pitchFamily="18" charset="0"/>
              </a:rPr>
              <a:t>SIBELIN</a:t>
            </a:r>
            <a:endParaRPr lang="fr-FR" dirty="0"/>
          </a:p>
        </p:txBody>
      </p:sp>
      <p:pic>
        <p:nvPicPr>
          <p:cNvPr id="12" name="Image 11" descr="SIGLENEW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3927" y="202288"/>
            <a:ext cx="2184648" cy="4991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1640235" y="221338"/>
            <a:ext cx="4032448" cy="468052"/>
          </a:xfrm>
          <a:prstGeom prst="rect">
            <a:avLst/>
          </a:prstGeom>
          <a:ln w="31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3600" dirty="0">
                <a:solidFill>
                  <a:schemeClr val="tx1"/>
                </a:solidFill>
                <a:latin typeface="+mj-lt"/>
              </a:rPr>
              <a:t>Situation Relais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475656" y="233352"/>
            <a:ext cx="4464496" cy="9361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705" name="AutoShape 9" descr="Résultat de recherche d'images pour &quot;fond de diapo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29707" name="AutoShape 11" descr="Résultat de recherche d'images pour &quot;fond de diapo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12" name="Picture 5" descr="F:\Outil Situation Relais\pictogramme carte.bmp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4800" y="5957280"/>
            <a:ext cx="1019200" cy="90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Image 1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392" y="5803304"/>
            <a:ext cx="1043608" cy="104360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779912" y="834533"/>
            <a:ext cx="12875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latin typeface="Adobe Garamond Pro Bold" pitchFamily="18" charset="0"/>
              </a:rPr>
              <a:t>MIRAMAS</a:t>
            </a:r>
            <a:endParaRPr lang="fr-FR" dirty="0"/>
          </a:p>
        </p:txBody>
      </p:sp>
      <p:pic>
        <p:nvPicPr>
          <p:cNvPr id="14" name="Image 13" descr="SIGLENEW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3927" y="202288"/>
            <a:ext cx="2184648" cy="4991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ectangle 14"/>
          <p:cNvSpPr/>
          <p:nvPr/>
        </p:nvSpPr>
        <p:spPr>
          <a:xfrm>
            <a:off x="1640235" y="221338"/>
            <a:ext cx="4032448" cy="468052"/>
          </a:xfrm>
          <a:prstGeom prst="rect">
            <a:avLst/>
          </a:prstGeom>
          <a:ln w="31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3600" dirty="0">
                <a:solidFill>
                  <a:schemeClr val="tx1"/>
                </a:solidFill>
                <a:latin typeface="+mj-lt"/>
              </a:rPr>
              <a:t>Situation Relais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475656" y="233352"/>
            <a:ext cx="4464496" cy="9361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705" name="AutoShape 9" descr="Résultat de recherche d'images pour &quot;fond de diapo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29707" name="AutoShape 11" descr="Résultat de recherche d'images pour &quot;fond de diapo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13" name="Image 1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392" y="5803304"/>
            <a:ext cx="1043608" cy="104360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717429" y="840531"/>
            <a:ext cx="13901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latin typeface="Adobe Garamond Pro Bold" pitchFamily="18" charset="0"/>
              </a:rPr>
              <a:t>AMBERIEU</a:t>
            </a:r>
            <a:endParaRPr lang="fr-FR" dirty="0"/>
          </a:p>
        </p:txBody>
      </p:sp>
      <p:pic>
        <p:nvPicPr>
          <p:cNvPr id="12" name="Image 11" descr="SIGLENEW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3927" y="202288"/>
            <a:ext cx="2184648" cy="4991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1640235" y="221338"/>
            <a:ext cx="4032448" cy="468052"/>
          </a:xfrm>
          <a:prstGeom prst="rect">
            <a:avLst/>
          </a:prstGeom>
          <a:ln w="31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3600" dirty="0">
                <a:solidFill>
                  <a:schemeClr val="tx1"/>
                </a:solidFill>
                <a:latin typeface="+mj-lt"/>
              </a:rPr>
              <a:t>Situation Relais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475656" y="233352"/>
            <a:ext cx="4464496" cy="9361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705" name="AutoShape 9" descr="Résultat de recherche d'images pour &quot;fond de diapo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29707" name="AutoShape 11" descr="Résultat de recherche d'images pour &quot;fond de diapo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13" name="Image 1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392" y="5803304"/>
            <a:ext cx="1043608" cy="104360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995936" y="908720"/>
            <a:ext cx="9028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latin typeface="Adobe Garamond Pro Bold" pitchFamily="18" charset="0"/>
              </a:rPr>
              <a:t>NIMES</a:t>
            </a:r>
            <a:endParaRPr lang="fr-FR" dirty="0"/>
          </a:p>
        </p:txBody>
      </p:sp>
      <p:pic>
        <p:nvPicPr>
          <p:cNvPr id="12" name="Image 11" descr="SIGLENEW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3927" y="202288"/>
            <a:ext cx="2184648" cy="4991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1640235" y="221338"/>
            <a:ext cx="4032448" cy="468052"/>
          </a:xfrm>
          <a:prstGeom prst="rect">
            <a:avLst/>
          </a:prstGeom>
          <a:ln w="31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3600" dirty="0">
                <a:solidFill>
                  <a:schemeClr val="tx1"/>
                </a:solidFill>
                <a:latin typeface="+mj-lt"/>
              </a:rPr>
              <a:t>Situation Relais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475656" y="233352"/>
            <a:ext cx="4464496" cy="9361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705" name="AutoShape 9" descr="Résultat de recherche d'images pour &quot;fond de diapo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29707" name="AutoShape 11" descr="Résultat de recherche d'images pour &quot;fond de diapo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13" name="Image 1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392" y="5803304"/>
            <a:ext cx="1043608" cy="1043608"/>
          </a:xfrm>
          <a:prstGeom prst="rect">
            <a:avLst/>
          </a:prstGeom>
        </p:spPr>
      </p:pic>
      <p:pic>
        <p:nvPicPr>
          <p:cNvPr id="12" name="Image 11" descr="SIGLENEW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3927" y="202288"/>
            <a:ext cx="2184648" cy="4991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1640235" y="221338"/>
            <a:ext cx="4032448" cy="468052"/>
          </a:xfrm>
          <a:prstGeom prst="rect">
            <a:avLst/>
          </a:prstGeom>
          <a:ln w="31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3600" dirty="0">
                <a:solidFill>
                  <a:schemeClr val="tx1"/>
                </a:solidFill>
                <a:latin typeface="+mj-lt"/>
              </a:rPr>
              <a:t>Situation Relais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545</TotalTime>
  <Words>92</Words>
  <Application>Microsoft Office PowerPoint</Application>
  <PresentationFormat>Affichage à l'écran (4:3)</PresentationFormat>
  <Paragraphs>55</Paragraphs>
  <Slides>28</Slides>
  <Notes>0</Notes>
  <HiddenSlides>0</HiddenSlides>
  <MMClips>0</MMClips>
  <ScaleCrop>false</ScaleCrop>
  <HeadingPairs>
    <vt:vector size="6" baseType="variant">
      <vt:variant>
        <vt:lpstr>Thème</vt:lpstr>
      </vt:variant>
      <vt:variant>
        <vt:i4>1</vt:i4>
      </vt:variant>
      <vt:variant>
        <vt:lpstr>Liaisons</vt:lpstr>
      </vt:variant>
      <vt:variant>
        <vt:i4>24</vt:i4>
      </vt:variant>
      <vt:variant>
        <vt:lpstr>Titres des diapositives</vt:lpstr>
      </vt:variant>
      <vt:variant>
        <vt:i4>28</vt:i4>
      </vt:variant>
    </vt:vector>
  </HeadingPairs>
  <TitlesOfParts>
    <vt:vector size="53" baseType="lpstr">
      <vt:lpstr>Thème Office</vt:lpstr>
      <vt:lpstr>\\S70P10BMD2K\Cnof\Pré-op\SOPP et relais\Relais\Situation Relais Sans Macro\SITUATION RELAIS BIS.xlsm!Feuil1!L3C17</vt:lpstr>
      <vt:lpstr>\\S70P10BMD2K\Cnof\Pré-op\SOPP et relais\Relais\Situation Relais Sans Macro\SITUATION RELAIS BIS.xlsm!Feuil1!L4C17</vt:lpstr>
      <vt:lpstr>\\S70P10BMD2K\Cnof\Pré-op\SOPP et relais\Relais\Situation Relais Sans Macro\SITUATION RELAIS BIS.xlsm!Feuil1!L5C17</vt:lpstr>
      <vt:lpstr>\\S70P10BMD2K\Cnof\Pré-op\SOPP et relais\Relais\Situation Relais Sans Macro\SITUATION RELAIS BIS.xlsm!Feuil1!L6C17</vt:lpstr>
      <vt:lpstr>\\S70P10BMD2K\Cnof\Pré-op\SOPP et relais\Relais\Situation Relais Sans Macro\SITUATION RELAIS BIS.xlsm!Feuil1!L7C17</vt:lpstr>
      <vt:lpstr>\\S70P10BMD2K\Cnof\Pré-op\SOPP et relais\Relais\Situation Relais Sans Macro\SITUATION RELAIS BIS.xlsm!Feuil1!L8C17</vt:lpstr>
      <vt:lpstr>\\S70P10BMD2K\Cnof\Pré-op\SOPP et relais\Relais\Situation Relais Sans Macro\SITUATION RELAIS BIS.xlsm!Feuil1!L9C17</vt:lpstr>
      <vt:lpstr>\\S70P10BMD2K\Cnof\Pré-op\SOPP et relais\Relais\Situation Relais Sans Macro\SITUATION RELAIS BIS.xlsm!Feuil1!L11C17</vt:lpstr>
      <vt:lpstr>\\S70P10BMD2K\Cnof\Pré-op\SOPP et relais\Relais\Situation Relais Sans Macro\SITUATION RELAIS BIS.xlsm!Feuil1!L12C17</vt:lpstr>
      <vt:lpstr>\\S70P10BMD2K\Cnof\Pré-op\SOPP et relais\Relais\Situation Relais Sans Macro\SITUATION RELAIS BIS.xlsm!Feuil1!L13C17</vt:lpstr>
      <vt:lpstr>\\S70P10BMD2K\Cnof\Pré-op\SOPP et relais\Relais\Situation Relais Sans Macro\SITUATION RELAIS BIS.xlsm!Feuil1!L14C17</vt:lpstr>
      <vt:lpstr>\\S70P10BMD2K\Cnof\Pré-op\SOPP et relais\Relais\Situation Relais Sans Macro\SITUATION RELAIS BIS.xlsm!Feuil1!L15C17</vt:lpstr>
      <vt:lpstr>\\S70P10BMD2K\Cnof\Pré-op\SOPP et relais\Relais\Situation Relais Sans Macro\SITUATION RELAIS BIS.xlsm!Feuil1!L18C17</vt:lpstr>
      <vt:lpstr>\\S70P10BMD2K\Cnof\Pré-op\SOPP et relais\Relais\Situation Relais Sans Macro\SITUATION RELAIS BIS.xlsm!Feuil1!L19C17</vt:lpstr>
      <vt:lpstr>\\S70P10BMD2K\Cnof\Pré-op\SOPP et relais\Relais\Situation Relais Sans Macro\SITUATION RELAIS BIS.xlsm!Feuil1!L20C17</vt:lpstr>
      <vt:lpstr>\\S70P10BMD2K\Cnof\Pré-op\SOPP et relais\Relais\Situation Relais Sans Macro\SITUATION RELAIS BIS.xlsm!Feuil1!L23C17</vt:lpstr>
      <vt:lpstr>\\S70P10BMD2K\Cnof\Pré-op\SOPP et relais\Relais\Situation Relais Sans Macro\SITUATION RELAIS BIS.xlsm!Feuil1!L24C17</vt:lpstr>
      <vt:lpstr>\\S70P10BMD2K\Cnof\Pré-op\SOPP et relais\Relais\Situation Relais Sans Macro\SITUATION RELAIS BIS.xlsm!Feuil1!L27C17</vt:lpstr>
      <vt:lpstr>\\S70P10BMD2K\Cnof\Pré-op\SOPP et relais\Relais\Situation Relais Sans Macro\SITUATION RELAIS BIS.xlsm!Feuil1!L28C17</vt:lpstr>
      <vt:lpstr>\\S70P10BMD2K\Cnof\Pré-op\SOPP et relais\Relais\Situation Relais Sans Macro\SITUATION RELAIS BIS.xlsm!Feuil1!L29C17</vt:lpstr>
      <vt:lpstr>\\S70P10BMD2K\Cnof\Pré-op\SOPP et relais\Relais\Situation Relais Sans Macro\SITUATION RELAIS BIS.xlsm!Feuil1!L30C17</vt:lpstr>
      <vt:lpstr>\\S70P10BMD2K\Cnof\Pré-op\SOPP et relais\Relais\Situation Relais Sans Macro\SITUATION RELAIS BIS.xlsm!Feuil1!L31C17</vt:lpstr>
      <vt:lpstr>\\S70P10BMD2K\Cnof\Pré-op\SOPP et relais\Relais\Situation Relais Sans Macro\SITUATION RELAIS BIS.xlsm!Feuil1!L32C17</vt:lpstr>
      <vt:lpstr>\\S70P10BMD2K\Cnof\Pré-op\SOPP et RELAIS\RELAIS\Situation Relais Sans Macro\SITUATION RELAIS BIS.xlsm!Feuil1!L21C17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Marseille</dc:creator>
  <cp:lastModifiedBy>TABELLOUT Abdelhamid</cp:lastModifiedBy>
  <cp:revision>110</cp:revision>
  <dcterms:created xsi:type="dcterms:W3CDTF">2016-10-26T09:36:43Z</dcterms:created>
  <dcterms:modified xsi:type="dcterms:W3CDTF">2017-02-02T08:19:28Z</dcterms:modified>
</cp:coreProperties>
</file>