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88163" cy="10018713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AA6"/>
    <a:srgbClr val="CD0037"/>
    <a:srgbClr val="6E267B"/>
    <a:srgbClr val="A1006B"/>
    <a:srgbClr val="0088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36" y="267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r-FR" dirty="0" smtClean="0"/>
              <a:t>Item</a:t>
            </a:r>
            <a:r>
              <a:rPr lang="fr-FR" baseline="0" dirty="0" smtClean="0"/>
              <a:t> « Bonjour »</a:t>
            </a:r>
            <a:endParaRPr lang="fr-FR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/>
      <c:bar3DChart>
        <c:barDir val="col"/>
        <c:grouping val="clustere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23045760"/>
        <c:axId val="123047296"/>
        <c:axId val="0"/>
      </c:bar3DChart>
      <c:catAx>
        <c:axId val="12304576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fr-FR"/>
          </a:p>
        </c:txPr>
        <c:crossAx val="123047296"/>
        <c:crosses val="autoZero"/>
        <c:auto val="1"/>
        <c:lblAlgn val="ctr"/>
        <c:lblOffset val="100"/>
        <c:noMultiLvlLbl val="0"/>
      </c:catAx>
      <c:valAx>
        <c:axId val="123047296"/>
        <c:scaling>
          <c:orientation val="minMax"/>
        </c:scaling>
        <c:delete val="1"/>
        <c:axPos val="l"/>
        <c:numFmt formatCode="General" sourceLinked="0"/>
        <c:majorTickMark val="none"/>
        <c:minorTickMark val="none"/>
        <c:tickLblPos val="nextTo"/>
        <c:crossAx val="1230457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r-FR" dirty="0" smtClean="0"/>
              <a:t>Item</a:t>
            </a:r>
            <a:r>
              <a:rPr lang="fr-FR" baseline="0" dirty="0" smtClean="0"/>
              <a:t> « Bonjour »</a:t>
            </a:r>
          </a:p>
          <a:p>
            <a:pPr>
              <a:defRPr/>
            </a:pPr>
            <a:r>
              <a:rPr lang="fr-FR" sz="1200" b="0" i="1" baseline="0" dirty="0" smtClean="0"/>
              <a:t>L’ASCT dit « Bonjour » lors de la ronde de sécurité</a:t>
            </a:r>
            <a:endParaRPr lang="fr-FR" sz="1200" b="0" i="1" dirty="0"/>
          </a:p>
        </c:rich>
      </c:tx>
      <c:layout>
        <c:manualLayout>
          <c:xMode val="edge"/>
          <c:yMode val="edge"/>
          <c:x val="0.27140740740740743"/>
          <c:y val="0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2.1949256342957132E-2"/>
          <c:y val="0.29477459603297351"/>
          <c:w val="0.94286555847185771"/>
          <c:h val="0.4845495305494368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Objectifs</c:v>
                </c:pt>
              </c:strCache>
            </c:strRef>
          </c:tx>
          <c:spPr>
            <a:solidFill>
              <a:srgbClr val="0088CE"/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9.2592592592592587E-3"/>
                  <c:y val="-6.61344664719084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962962962962963E-2"/>
                  <c:y val="-6.61344664719084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518518518518517E-2"/>
                  <c:y val="-6.61344664719084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Feuil1!$A$2:$A$4</c:f>
              <c:strCache>
                <c:ptCount val="3"/>
                <c:pt idx="0">
                  <c:v>   Ligne NY-TOUL-BLD</c:v>
                </c:pt>
                <c:pt idx="1">
                  <c:v>        Ligne NY-EL-RNT</c:v>
                </c:pt>
                <c:pt idx="2">
                  <c:v>            TOTAL Région</c:v>
                </c:pt>
              </c:strCache>
            </c:strRef>
          </c:cat>
          <c:val>
            <c:numRef>
              <c:f>Feuil1!$B$2:$B$4</c:f>
              <c:numCache>
                <c:formatCode>0%</c:formatCode>
                <c:ptCount val="3"/>
                <c:pt idx="0">
                  <c:v>0.7</c:v>
                </c:pt>
                <c:pt idx="1">
                  <c:v>0.7</c:v>
                </c:pt>
                <c:pt idx="2">
                  <c:v>0.7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Résultats</c:v>
                </c:pt>
              </c:strCache>
            </c:strRef>
          </c:tx>
          <c:spPr>
            <a:solidFill>
              <a:srgbClr val="CD0037"/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5.5555555555555558E-3"/>
                  <c:y val="-6.61344664719084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7.4074074074074077E-3"/>
                  <c:y val="-6.61344664719084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9629629629629631E-2"/>
                  <c:y val="-1.65336166179771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Feuil1!$A$2:$A$4</c:f>
              <c:strCache>
                <c:ptCount val="3"/>
                <c:pt idx="0">
                  <c:v>   Ligne NY-TOUL-BLD</c:v>
                </c:pt>
                <c:pt idx="1">
                  <c:v>        Ligne NY-EL-RNT</c:v>
                </c:pt>
                <c:pt idx="2">
                  <c:v>            TOTAL Région</c:v>
                </c:pt>
              </c:strCache>
            </c:strRef>
          </c:cat>
          <c:val>
            <c:numRef>
              <c:f>Feuil1!$C$2:$C$4</c:f>
              <c:numCache>
                <c:formatCode>0%</c:formatCode>
                <c:ptCount val="3"/>
                <c:pt idx="0">
                  <c:v>1</c:v>
                </c:pt>
                <c:pt idx="1">
                  <c:v>0.75</c:v>
                </c:pt>
                <c:pt idx="2" formatCode="0.00%">
                  <c:v>0.82199999999999995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26801280"/>
        <c:axId val="26963968"/>
        <c:axId val="0"/>
      </c:bar3DChart>
      <c:catAx>
        <c:axId val="26801280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fr-FR"/>
          </a:p>
        </c:txPr>
        <c:crossAx val="26963968"/>
        <c:crosses val="autoZero"/>
        <c:auto val="1"/>
        <c:lblAlgn val="ctr"/>
        <c:lblOffset val="100"/>
        <c:noMultiLvlLbl val="0"/>
      </c:catAx>
      <c:valAx>
        <c:axId val="2696396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6801280"/>
        <c:crosses val="autoZero"/>
        <c:crossBetween val="between"/>
      </c:valAx>
      <c:spPr>
        <a:noFill/>
      </c:spPr>
    </c:plotArea>
    <c:legend>
      <c:legendPos val="l"/>
      <c:layout>
        <c:manualLayout>
          <c:xMode val="edge"/>
          <c:yMode val="edge"/>
          <c:x val="3.7037037037037035E-2"/>
          <c:y val="0.16285273885217644"/>
          <c:w val="0.1049225721784777"/>
          <c:h val="0.12032034401425486"/>
        </c:manualLayout>
      </c:layout>
      <c:overlay val="0"/>
      <c:txPr>
        <a:bodyPr/>
        <a:lstStyle/>
        <a:p>
          <a:pPr>
            <a:defRPr sz="1050"/>
          </a:pPr>
          <a:endParaRPr lang="fr-FR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r-FR" dirty="0" smtClean="0"/>
              <a:t>Item</a:t>
            </a:r>
            <a:r>
              <a:rPr lang="fr-FR" baseline="0" dirty="0" smtClean="0"/>
              <a:t> « </a:t>
            </a:r>
            <a:r>
              <a:rPr lang="fr-FR" baseline="0" dirty="0" smtClean="0"/>
              <a:t>Annonce d’accueil »</a:t>
            </a:r>
            <a:br>
              <a:rPr lang="fr-FR" baseline="0" dirty="0" smtClean="0"/>
            </a:br>
            <a:r>
              <a:rPr lang="fr-FR" sz="1400" b="0" i="1" baseline="0" dirty="0" smtClean="0"/>
              <a:t>Annonce d'accueil 5 minutes avant et 1 minute avant le départ </a:t>
            </a:r>
            <a:br>
              <a:rPr lang="fr-FR" sz="1400" b="0" i="1" baseline="0" dirty="0" smtClean="0"/>
            </a:br>
            <a:r>
              <a:rPr lang="fr-FR" sz="1400" b="0" i="1" baseline="0" dirty="0" smtClean="0"/>
              <a:t>par le contrôleur ou automatisée : gare de destination et arrêts desservis.</a:t>
            </a:r>
            <a:endParaRPr lang="fr-FR" sz="1000" b="0" i="1" baseline="0" dirty="0" smtClean="0"/>
          </a:p>
        </c:rich>
      </c:tx>
      <c:layout>
        <c:manualLayout>
          <c:xMode val="edge"/>
          <c:yMode val="edge"/>
          <c:x val="0.13092592592592592"/>
          <c:y val="6.6134466471908472E-3"/>
        </c:manualLayout>
      </c:layout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2.9356663750364539E-2"/>
          <c:y val="0.2848543307086614"/>
          <c:w val="0.94286555847185771"/>
          <c:h val="0.4845495305494368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Objectifs</c:v>
                </c:pt>
              </c:strCache>
            </c:strRef>
          </c:tx>
          <c:spPr>
            <a:solidFill>
              <a:srgbClr val="0088CE"/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7.4074074074074077E-3"/>
                  <c:y val="-9.9201699707862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2962962962962963E-2"/>
                  <c:y val="-9.9201699707862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518518518518517E-2"/>
                  <c:y val="-9.9201699707862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Feuil1!$A$2:$A$4</c:f>
              <c:strCache>
                <c:ptCount val="3"/>
                <c:pt idx="0">
                  <c:v>   Ligne NY-TOUL-BLD</c:v>
                </c:pt>
                <c:pt idx="1">
                  <c:v>        Ligne NY-EL-RNT</c:v>
                </c:pt>
                <c:pt idx="2">
                  <c:v>           TOTAL Région</c:v>
                </c:pt>
              </c:strCache>
            </c:strRef>
          </c:cat>
          <c:val>
            <c:numRef>
              <c:f>Feuil1!$B$2:$B$4</c:f>
              <c:numCache>
                <c:formatCode>0%</c:formatCode>
                <c:ptCount val="3"/>
                <c:pt idx="0">
                  <c:v>0.95</c:v>
                </c:pt>
                <c:pt idx="1">
                  <c:v>0.95</c:v>
                </c:pt>
                <c:pt idx="2">
                  <c:v>0.95</c:v>
                </c:pt>
              </c:numCache>
            </c:numRef>
          </c:val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Résultats</c:v>
                </c:pt>
              </c:strCache>
            </c:strRef>
          </c:tx>
          <c:spPr>
            <a:solidFill>
              <a:srgbClr val="CD0037"/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1.1111111111111112E-2"/>
                  <c:y val="-6.61344664719084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1111111111111112E-2"/>
                  <c:y val="-9.9201699707862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5185185185185187E-2"/>
                  <c:y val="-9.92016997078627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Feuil1!$A$2:$A$4</c:f>
              <c:strCache>
                <c:ptCount val="3"/>
                <c:pt idx="0">
                  <c:v>   Ligne NY-TOUL-BLD</c:v>
                </c:pt>
                <c:pt idx="1">
                  <c:v>        Ligne NY-EL-RNT</c:v>
                </c:pt>
                <c:pt idx="2">
                  <c:v>           TOTAL Région</c:v>
                </c:pt>
              </c:strCache>
            </c:strRef>
          </c:cat>
          <c:val>
            <c:numRef>
              <c:f>Feuil1!$C$2:$C$4</c:f>
              <c:numCache>
                <c:formatCode>0%</c:formatCode>
                <c:ptCount val="3"/>
                <c:pt idx="0">
                  <c:v>0.4</c:v>
                </c:pt>
                <c:pt idx="1">
                  <c:v>0.75</c:v>
                </c:pt>
                <c:pt idx="2" formatCode="0.00%">
                  <c:v>0.71199999999999997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75846784"/>
        <c:axId val="75848320"/>
        <c:axId val="0"/>
      </c:bar3DChart>
      <c:catAx>
        <c:axId val="7584678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400"/>
            </a:pPr>
            <a:endParaRPr lang="fr-FR"/>
          </a:p>
        </c:txPr>
        <c:crossAx val="75848320"/>
        <c:crosses val="autoZero"/>
        <c:auto val="1"/>
        <c:lblAlgn val="ctr"/>
        <c:lblOffset val="100"/>
        <c:noMultiLvlLbl val="0"/>
      </c:catAx>
      <c:valAx>
        <c:axId val="7584832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75846784"/>
        <c:crosses val="autoZero"/>
        <c:crossBetween val="between"/>
      </c:valAx>
      <c:spPr>
        <a:noFill/>
        <a:ln w="3175"/>
      </c:spPr>
    </c:plotArea>
    <c:legend>
      <c:legendPos val="l"/>
      <c:layout>
        <c:manualLayout>
          <c:xMode val="edge"/>
          <c:yMode val="edge"/>
          <c:x val="2.7777777777777776E-2"/>
          <c:y val="0.23229392864768034"/>
          <c:w val="0.1049225721784777"/>
          <c:h val="0.12032034401425486"/>
        </c:manualLayout>
      </c:layout>
      <c:overlay val="0"/>
      <c:txPr>
        <a:bodyPr/>
        <a:lstStyle/>
        <a:p>
          <a:pPr>
            <a:defRPr sz="1050"/>
          </a:pPr>
          <a:endParaRPr lang="fr-FR"/>
        </a:p>
      </c:txPr>
    </c:legend>
    <c:plotVisOnly val="1"/>
    <c:dispBlanksAs val="gap"/>
    <c:showDLblsOverMax val="0"/>
  </c:chart>
  <c:spPr>
    <a:noFill/>
  </c:spPr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09A6D-C09C-4548-B29A-6CF363A7E532}" type="datetimeFigureOut">
              <a:rPr lang="fr-FR" smtClean="0"/>
              <a:t>21/10/2016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668DC-857F-487D-BFFA-8C0CA5037977}" type="slidenum">
              <a:rPr lang="fr-BE" smtClean="0"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chart" Target="../charts/chart3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25573" y="830220"/>
            <a:ext cx="6798569" cy="3945883"/>
          </a:xfrm>
          <a:prstGeom prst="roundRect">
            <a:avLst/>
          </a:prstGeom>
          <a:gradFill>
            <a:gsLst>
              <a:gs pos="0">
                <a:srgbClr val="92D050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  <a:p>
            <a:pPr algn="ctr"/>
            <a:endParaRPr lang="fr-FR" b="1" dirty="0" smtClean="0">
              <a:solidFill>
                <a:schemeClr val="tx1"/>
              </a:solidFill>
            </a:endParaRPr>
          </a:p>
          <a:p>
            <a:pPr algn="ctr"/>
            <a:endParaRPr lang="fr-FR" b="1" dirty="0">
              <a:solidFill>
                <a:schemeClr val="tx1"/>
              </a:solidFill>
            </a:endParaRPr>
          </a:p>
        </p:txBody>
      </p:sp>
      <p:sp>
        <p:nvSpPr>
          <p:cNvPr id="5" name="Rectangle à coins arrondis 4"/>
          <p:cNvSpPr/>
          <p:nvPr/>
        </p:nvSpPr>
        <p:spPr>
          <a:xfrm>
            <a:off x="51868" y="5007073"/>
            <a:ext cx="6756175" cy="3945883"/>
          </a:xfrm>
          <a:prstGeom prst="round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355883" y="-112712"/>
            <a:ext cx="6146234" cy="7386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i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</a:rPr>
              <a:t>Résultat qualité produite</a:t>
            </a:r>
          </a:p>
          <a:p>
            <a:pPr algn="ctr"/>
            <a:r>
              <a:rPr lang="fr-FR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</a:rPr>
              <a:t>2</a:t>
            </a:r>
            <a:r>
              <a:rPr lang="fr-FR" i="1" cap="none" spc="0" baseline="3000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</a:rPr>
              <a:t>ème</a:t>
            </a:r>
            <a:r>
              <a:rPr lang="fr-FR" i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effectLst/>
              </a:rPr>
              <a:t> Quadrimestre (hors EAS)</a:t>
            </a:r>
            <a:endParaRPr lang="fr-FR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graphicFrame>
        <p:nvGraphicFramePr>
          <p:cNvPr id="8" name="Graphique 7"/>
          <p:cNvGraphicFramePr/>
          <p:nvPr>
            <p:extLst>
              <p:ext uri="{D42A27DB-BD31-4B8C-83A1-F6EECF244321}">
                <p14:modId xmlns:p14="http://schemas.microsoft.com/office/powerpoint/2010/main" val="1946196256"/>
              </p:ext>
            </p:extLst>
          </p:nvPr>
        </p:nvGraphicFramePr>
        <p:xfrm>
          <a:off x="116630" y="1118252"/>
          <a:ext cx="6624738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Graphique 18"/>
          <p:cNvGraphicFramePr/>
          <p:nvPr>
            <p:extLst>
              <p:ext uri="{D42A27DB-BD31-4B8C-83A1-F6EECF244321}">
                <p14:modId xmlns:p14="http://schemas.microsoft.com/office/powerpoint/2010/main" val="2755560656"/>
              </p:ext>
            </p:extLst>
          </p:nvPr>
        </p:nvGraphicFramePr>
        <p:xfrm>
          <a:off x="0" y="830220"/>
          <a:ext cx="6858000" cy="3945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9" name="Picture 5" descr="E:\BOULOT MAX\LICENCEPRO\LICENCE SNCF\2016\Octobre\ESV 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26" y="35731"/>
            <a:ext cx="519113" cy="29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-243408" y="343716"/>
            <a:ext cx="1290811" cy="2769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200" cap="none" spc="0" dirty="0" smtClean="0">
                <a:ln w="10541" cmpd="sng">
                  <a:solidFill>
                    <a:schemeClr val="tx1"/>
                  </a:solidFill>
                  <a:prstDash val="solid"/>
                </a:ln>
                <a:effectLst/>
              </a:rPr>
              <a:t>21/10/2016</a:t>
            </a:r>
          </a:p>
        </p:txBody>
      </p:sp>
      <p:graphicFrame>
        <p:nvGraphicFramePr>
          <p:cNvPr id="29" name="Graphique 28"/>
          <p:cNvGraphicFramePr/>
          <p:nvPr>
            <p:extLst>
              <p:ext uri="{D42A27DB-BD31-4B8C-83A1-F6EECF244321}">
                <p14:modId xmlns:p14="http://schemas.microsoft.com/office/powerpoint/2010/main" val="947610200"/>
              </p:ext>
            </p:extLst>
          </p:nvPr>
        </p:nvGraphicFramePr>
        <p:xfrm>
          <a:off x="0" y="5007073"/>
          <a:ext cx="6858000" cy="3945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31" name="Picture 4" descr="E:\BOULOT MAX\AUTRES\IMAGES\image vectorielles\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47372">
            <a:off x="1434833" y="8417617"/>
            <a:ext cx="384185" cy="45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E:\BOULOT MAX\AUTRES\IMAGES\image vectorielles\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47372">
            <a:off x="3243244" y="8417618"/>
            <a:ext cx="384185" cy="45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E:\BOULOT MAX\AUTRES\IMAGES\image vectorielles\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447372">
            <a:off x="5072576" y="8418019"/>
            <a:ext cx="384185" cy="45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BOULOT MAX\AUTRES\IMAGES\image vectorielles\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76087">
            <a:off x="3180667" y="4239706"/>
            <a:ext cx="384185" cy="45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E:\BOULOT MAX\AUTRES\IMAGES\image vectorielles\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5028">
            <a:off x="1447044" y="4239707"/>
            <a:ext cx="384185" cy="45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E:\BOULOT MAX\AUTRES\IMAGES\image vectorielles\Mai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35028">
            <a:off x="4759412" y="4239704"/>
            <a:ext cx="384185" cy="450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54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40</Words>
  <Application>Microsoft Office PowerPoint</Application>
  <PresentationFormat>Affichage à l'écran (4:3)</PresentationFormat>
  <Paragraphs>31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KRAUSS Maxime (SNCF MOBILITES / ESV TER LORRAINE / UO TER TRAINS NANCY)</dc:creator>
  <cp:lastModifiedBy>9601790D</cp:lastModifiedBy>
  <cp:revision>17</cp:revision>
  <cp:lastPrinted>2016-10-21T12:34:03Z</cp:lastPrinted>
  <dcterms:created xsi:type="dcterms:W3CDTF">2016-10-21T09:11:54Z</dcterms:created>
  <dcterms:modified xsi:type="dcterms:W3CDTF">2016-10-21T13:44:41Z</dcterms:modified>
</cp:coreProperties>
</file>