
<file path=[Content_Types].xml><?xml version="1.0" encoding="utf-8"?>
<Types xmlns="http://schemas.openxmlformats.org/package/2006/content-types">
  <Default Extension="rels" ContentType="application/vnd.openxmlformats-package.relationships+xml"/>
  <Default Extension="jpeg" ContentType="image/jpeg"/>
  <Default Extension="wdp" ContentType="image/vnd.ms-photo"/>
  <Override PartName="/customXml/item1.xml" ContentType="application/xml"/>
  <Override PartName="/customXml/item2.xml" ContentType="application/xml"/>
  <Override PartName="/customXml/item3.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6.12.1.0-->
<p:presentation xmlns:r="http://schemas.openxmlformats.org/officeDocument/2006/relationships" xmlns:a="http://schemas.openxmlformats.org/drawingml/2006/main" xmlns:p="http://schemas.openxmlformats.org/presentationml/2006/main" saveSubsetFonts="1">
  <p:sldMasterIdLst>
    <p:sldMasterId id="2147483648" r:id="rId4"/>
  </p:sldMasterIdLst>
  <p:sldIdLst>
    <p:sldId id="287" r:id="rId5"/>
    <p:sldId id="256" r:id="rId6"/>
    <p:sldId id="289" r:id="rId7"/>
    <p:sldId id="274" r:id="rId8"/>
    <p:sldId id="292" r:id="rId9"/>
    <p:sldId id="293" r:id="rId10"/>
    <p:sldId id="291" r:id="rId11"/>
    <p:sldId id="272" r:id="rId12"/>
    <p:sldId id="288" r:id="rId13"/>
    <p:sldId id="294" r:id="rId14"/>
    <p:sldId id="290" r:id="rId15"/>
    <p:sldId id="273" r:id="rId16"/>
  </p:sldIdLst>
  <p:sldSz cx="12192000" cy="6858000"/>
  <p:notesSz cx="6858000" cy="9144000"/>
  <p:custDataLst>
    <p:tags r:id="rId17"/>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fill>
          <a:solidFill>
            <a:schemeClr val="accent3">
              <a:shade val="60000"/>
            </a:schemeClr>
          </a:solidFill>
        </a:fill>
      </a:tcStyle>
    </a:band1H>
    <a:band1V>
      <a:tcStyle>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3" autoAdjust="0"/>
    <p:restoredTop sz="96540" autoAdjust="0"/>
  </p:normalViewPr>
  <p:slideViewPr>
    <p:cSldViewPr snapToGrid="0" showGuides="1">
      <p:cViewPr varScale="1">
        <p:scale>
          <a:sx n="86" d="100"/>
          <a:sy n="86" d="100"/>
        </p:scale>
        <p:origin x="726" y="78"/>
      </p:cViewPr>
      <p:guideLst/>
    </p:cSldViewPr>
  </p:slideViewPr>
  <p:notesTextViewPr>
    <p:cViewPr>
      <p:scale>
        <a:sx n="1" d="1"/>
        <a:sy n="1" d="1"/>
      </p:scale>
      <p:origin x="0" y="0"/>
    </p:cViewPr>
  </p:notesTextViewPr>
  <p:notesViewPr>
    <p:cSldViewPr>
      <p:cViewPr>
        <p:scale>
          <a:sx n="0" d="100"/>
          <a:sy n="0"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tags" Target="tags/tag1.xml" /><Relationship Id="rId18" Type="http://schemas.openxmlformats.org/officeDocument/2006/relationships/presProps" Target="presProps.xml" /><Relationship Id="rId19" Type="http://schemas.openxmlformats.org/officeDocument/2006/relationships/viewProps" Target="viewProps.xml" /><Relationship Id="rId2" Type="http://schemas.openxmlformats.org/officeDocument/2006/relationships/customXml" Target="../customXml/item2.xml" /><Relationship Id="rId20" Type="http://schemas.openxmlformats.org/officeDocument/2006/relationships/theme" Target="theme/theme1.xml" /><Relationship Id="rId21" Type="http://schemas.openxmlformats.org/officeDocument/2006/relationships/tableStyles" Target="tableStyles.xml" /><Relationship Id="rId3" Type="http://schemas.openxmlformats.org/officeDocument/2006/relationships/customXml" Target="../customXml/item3.xml" /><Relationship Id="rId4" Type="http://schemas.openxmlformats.org/officeDocument/2006/relationships/slideMaster" Target="slideMasters/slide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Title Slide">
    <p:spTree>
      <p:nvGrpSpPr>
        <p:cNvPr id="1" name=""/>
        <p:cNvGrpSpPr/>
        <p:nvPr/>
      </p:nvGrpSpPr>
      <p:grpSpPr>
        <a:xfrm>
          <a:off x="0" y="0"/>
          <a:ext cx="0" cy="0"/>
        </a:xfrm>
      </p:grpSpPr>
      <p:sp>
        <p:nvSpPr>
          <p:cNvPr id="2" name="Title 1">
            <a:extLst>
              <a:ext uri="{FF2B5EF4-FFF2-40B4-BE49-F238E27FC236}">
                <a16:creationId xmlns:a16="http://schemas.microsoft.com/office/drawing/2014/main" id="{DB6B6635-E01C-4CF3-AF24-FB9A4DF0FC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FR"/>
          </a:p>
        </p:txBody>
      </p:sp>
      <p:sp>
        <p:nvSpPr>
          <p:cNvPr id="3" name="Subtitle 2">
            <a:extLst>
              <a:ext uri="{FF2B5EF4-FFF2-40B4-BE49-F238E27FC236}">
                <a16:creationId xmlns:a16="http://schemas.microsoft.com/office/drawing/2014/main" id="{960A9C83-5A9F-4EF8-BDB0-F99FD02176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FR"/>
          </a:p>
        </p:txBody>
      </p:sp>
      <p:sp>
        <p:nvSpPr>
          <p:cNvPr id="4" name="Date Placeholder 3">
            <a:extLst>
              <a:ext uri="{FF2B5EF4-FFF2-40B4-BE49-F238E27FC236}">
                <a16:creationId xmlns:a16="http://schemas.microsoft.com/office/drawing/2014/main" id="{E61D9F70-6430-4B51-85CD-3B28A19A1C65}"/>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90948774-A780-4684-B502-4DF5B721A2AD}"/>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97DA1D8-FECE-447B-AAD0-741337CFB03F}"/>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751500365"/>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Title and Content">
    <p:spTree>
      <p:nvGrpSpPr>
        <p:cNvPr id="1" name=""/>
        <p:cNvGrpSpPr/>
        <p:nvPr/>
      </p:nvGrpSpPr>
      <p:grpSpPr>
        <a:xfrm>
          <a:off x="0" y="0"/>
          <a:ext cx="0" cy="0"/>
        </a:xfrm>
      </p:grpSpPr>
      <p:sp>
        <p:nvSpPr>
          <p:cNvPr id="2" name="Title 1">
            <a:extLst>
              <a:ext uri="{FF2B5EF4-FFF2-40B4-BE49-F238E27FC236}">
                <a16:creationId xmlns:a16="http://schemas.microsoft.com/office/drawing/2014/main" id="{F22CE7A4-A5FB-4EC2-A5B0-4185DA133785}"/>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9A82F6F5-26D7-480F-AE5F-F15B8CE3AF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B7C8E6D4-E449-4378-9E31-3898D4C719DC}"/>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A0E2AC34-B0E0-4236-A111-DB0433778714}"/>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47CD6227-2D0A-4A83-9613-A74A231BABAD}"/>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293553830"/>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Section Header">
    <p:spTree>
      <p:nvGrpSpPr>
        <p:cNvPr id="1" name=""/>
        <p:cNvGrpSpPr/>
        <p:nvPr/>
      </p:nvGrpSpPr>
      <p:grpSpPr>
        <a:xfrm>
          <a:off x="0" y="0"/>
          <a:ext cx="0" cy="0"/>
        </a:xfrm>
      </p:grpSpPr>
      <p:sp>
        <p:nvSpPr>
          <p:cNvPr id="2" name="Title 1">
            <a:extLst>
              <a:ext uri="{FF2B5EF4-FFF2-40B4-BE49-F238E27FC236}">
                <a16:creationId xmlns:a16="http://schemas.microsoft.com/office/drawing/2014/main" id="{A9EFF108-E58F-45BB-8B91-79BFEC0E92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A79CF91F-988D-4259-826E-425F231AF3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169059-6629-489F-AC54-FFE2B1BD4B6E}"/>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E8FF3276-F89E-4245-AAE6-3AC75128950D}"/>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373212D1-EA88-4C14-AE9F-2CD95F5ED0DA}"/>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74541106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Two Content">
    <p:spTree>
      <p:nvGrpSpPr>
        <p:cNvPr id="1" name=""/>
        <p:cNvGrpSpPr/>
        <p:nvPr/>
      </p:nvGrpSpPr>
      <p:grpSpPr>
        <a:xfrm>
          <a:off x="0" y="0"/>
          <a:ext cx="0" cy="0"/>
        </a:xfrm>
      </p:grpSpPr>
      <p:sp>
        <p:nvSpPr>
          <p:cNvPr id="2" name="Title 1">
            <a:extLst>
              <a:ext uri="{FF2B5EF4-FFF2-40B4-BE49-F238E27FC236}">
                <a16:creationId xmlns:a16="http://schemas.microsoft.com/office/drawing/2014/main" id="{FA5828CD-5EB1-49A3-A091-67F84E4E5480}"/>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70A809DC-3F0A-4ED0-9F35-1F7FE281F4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a:extLst>
              <a:ext uri="{FF2B5EF4-FFF2-40B4-BE49-F238E27FC236}">
                <a16:creationId xmlns:a16="http://schemas.microsoft.com/office/drawing/2014/main" id="{BF396AB4-F2C3-4B8E-8C6F-67C19B3FC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18C0ADFE-EABF-4297-A945-06DD34EF6CF4}"/>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6" name="Footer Placeholder 5">
            <a:extLst>
              <a:ext uri="{FF2B5EF4-FFF2-40B4-BE49-F238E27FC236}">
                <a16:creationId xmlns:a16="http://schemas.microsoft.com/office/drawing/2014/main" id="{EAE358E6-2F2D-44F7-860B-B7766D0F55EA}"/>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7129130A-06F0-425A-854C-E43BACA93482}"/>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779452980"/>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Comparison">
    <p:spTree>
      <p:nvGrpSpPr>
        <p:cNvPr id="1" name=""/>
        <p:cNvGrpSpPr/>
        <p:nvPr/>
      </p:nvGrpSpPr>
      <p:grpSpPr>
        <a:xfrm>
          <a:off x="0" y="0"/>
          <a:ext cx="0" cy="0"/>
        </a:xfrm>
      </p:grpSpPr>
      <p:sp>
        <p:nvSpPr>
          <p:cNvPr id="2" name="Title 1">
            <a:extLst>
              <a:ext uri="{FF2B5EF4-FFF2-40B4-BE49-F238E27FC236}">
                <a16:creationId xmlns:a16="http://schemas.microsoft.com/office/drawing/2014/main" id="{6830717F-6998-4F21-BE9E-FC17D76EC2C4}"/>
              </a:ext>
            </a:extLst>
          </p:cNvPr>
          <p:cNvSpPr>
            <a:spLocks noGrp="1"/>
          </p:cNvSpPr>
          <p:nvPr>
            <p:ph type="title"/>
          </p:nvPr>
        </p:nvSpPr>
        <p:spPr>
          <a:xfrm>
            <a:off x="839788" y="365125"/>
            <a:ext cx="10515600" cy="1325563"/>
          </a:xfrm>
        </p:spPr>
        <p:txBody>
          <a:bodyPr/>
          <a:lstStyle/>
          <a:p>
            <a:r>
              <a:rPr lang="en-US"/>
              <a:t>Click to edit Master title style</a:t>
            </a:r>
            <a:endParaRPr lang="fr-FR"/>
          </a:p>
        </p:txBody>
      </p:sp>
      <p:sp>
        <p:nvSpPr>
          <p:cNvPr id="3" name="Text Placeholder 2">
            <a:extLst>
              <a:ext uri="{FF2B5EF4-FFF2-40B4-BE49-F238E27FC236}">
                <a16:creationId xmlns:a16="http://schemas.microsoft.com/office/drawing/2014/main" id="{9126C71F-E85D-4DDB-BAE9-1D8CB35708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BBDAAA-D3AD-4C93-A128-122883B365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Text Placeholder 4">
            <a:extLst>
              <a:ext uri="{FF2B5EF4-FFF2-40B4-BE49-F238E27FC236}">
                <a16:creationId xmlns:a16="http://schemas.microsoft.com/office/drawing/2014/main" id="{19080392-16F2-4ECD-861C-A88C7BD4B8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DECC55-6339-4D50-93E3-F1A9EE7EEB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Date Placeholder 6">
            <a:extLst>
              <a:ext uri="{FF2B5EF4-FFF2-40B4-BE49-F238E27FC236}">
                <a16:creationId xmlns:a16="http://schemas.microsoft.com/office/drawing/2014/main" id="{6702674F-F048-419C-9217-C733F56E3379}"/>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8" name="Footer Placeholder 7">
            <a:extLst>
              <a:ext uri="{FF2B5EF4-FFF2-40B4-BE49-F238E27FC236}">
                <a16:creationId xmlns:a16="http://schemas.microsoft.com/office/drawing/2014/main" id="{A1B6E339-5883-4CEF-972B-DAF8C05C42C1}"/>
              </a:ext>
            </a:extLst>
          </p:cNvPr>
          <p:cNvSpPr>
            <a:spLocks noGrp="1"/>
          </p:cNvSpPr>
          <p:nvPr>
            <p:ph type="ftr" sz="quarter" idx="11"/>
          </p:nvPr>
        </p:nvSpPr>
        <p:spPr/>
        <p:txBody>
          <a:bodyPr/>
          <a:lstStyle/>
          <a:p>
            <a:endParaRPr lang="fr-FR"/>
          </a:p>
        </p:txBody>
      </p:sp>
      <p:sp>
        <p:nvSpPr>
          <p:cNvPr id="9" name="Slide Number Placeholder 8">
            <a:extLst>
              <a:ext uri="{FF2B5EF4-FFF2-40B4-BE49-F238E27FC236}">
                <a16:creationId xmlns:a16="http://schemas.microsoft.com/office/drawing/2014/main" id="{EED1D135-9242-4FF8-9BFF-A11F477155B9}"/>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2548708973"/>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Title Only">
    <p:spTree>
      <p:nvGrpSpPr>
        <p:cNvPr id="1" name=""/>
        <p:cNvGrpSpPr/>
        <p:nvPr/>
      </p:nvGrpSpPr>
      <p:grpSpPr>
        <a:xfrm>
          <a:off x="0" y="0"/>
          <a:ext cx="0" cy="0"/>
        </a:xfrm>
      </p:grpSpPr>
      <p:sp>
        <p:nvSpPr>
          <p:cNvPr id="2" name="Title 1">
            <a:extLst>
              <a:ext uri="{FF2B5EF4-FFF2-40B4-BE49-F238E27FC236}">
                <a16:creationId xmlns:a16="http://schemas.microsoft.com/office/drawing/2014/main" id="{42192D41-3DF7-41B1-AABF-3E0F5E31CA17}"/>
              </a:ext>
            </a:extLst>
          </p:cNvPr>
          <p:cNvSpPr>
            <a:spLocks noGrp="1"/>
          </p:cNvSpPr>
          <p:nvPr>
            <p:ph type="title"/>
          </p:nvPr>
        </p:nvSpPr>
        <p:spPr/>
        <p:txBody>
          <a:bodyPr/>
          <a:lstStyle/>
          <a:p>
            <a:r>
              <a:rPr lang="en-US"/>
              <a:t>Click to edit Master title style</a:t>
            </a:r>
            <a:endParaRPr lang="fr-FR"/>
          </a:p>
        </p:txBody>
      </p:sp>
      <p:sp>
        <p:nvSpPr>
          <p:cNvPr id="3" name="Date Placeholder 2">
            <a:extLst>
              <a:ext uri="{FF2B5EF4-FFF2-40B4-BE49-F238E27FC236}">
                <a16:creationId xmlns:a16="http://schemas.microsoft.com/office/drawing/2014/main" id="{B3BA023A-8F3A-4089-B975-563511B286D0}"/>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4" name="Footer Placeholder 3">
            <a:extLst>
              <a:ext uri="{FF2B5EF4-FFF2-40B4-BE49-F238E27FC236}">
                <a16:creationId xmlns:a16="http://schemas.microsoft.com/office/drawing/2014/main" id="{009CF99D-8784-4625-A2E3-32002DD28B7D}"/>
              </a:ext>
            </a:extLst>
          </p:cNvPr>
          <p:cNvSpPr>
            <a:spLocks noGrp="1"/>
          </p:cNvSpPr>
          <p:nvPr>
            <p:ph type="ftr" sz="quarter" idx="11"/>
          </p:nvPr>
        </p:nvSpPr>
        <p:spPr/>
        <p:txBody>
          <a:bodyPr/>
          <a:lstStyle/>
          <a:p>
            <a:endParaRPr lang="fr-FR"/>
          </a:p>
        </p:txBody>
      </p:sp>
      <p:sp>
        <p:nvSpPr>
          <p:cNvPr id="5" name="Slide Number Placeholder 4">
            <a:extLst>
              <a:ext uri="{FF2B5EF4-FFF2-40B4-BE49-F238E27FC236}">
                <a16:creationId xmlns:a16="http://schemas.microsoft.com/office/drawing/2014/main" id="{B6E7D054-F2BA-466F-A51B-0569CDEB248A}"/>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030235097"/>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Blank">
    <p:spTree>
      <p:nvGrpSpPr>
        <p:cNvPr id="1" name=""/>
        <p:cNvGrpSpPr/>
        <p:nvPr/>
      </p:nvGrpSpPr>
      <p:grpSpPr>
        <a:xfrm>
          <a:off x="0" y="0"/>
          <a:ext cx="0" cy="0"/>
        </a:xfrm>
      </p:grpSpPr>
      <p:sp>
        <p:nvSpPr>
          <p:cNvPr id="2" name="Date Placeholder 1">
            <a:extLst>
              <a:ext uri="{FF2B5EF4-FFF2-40B4-BE49-F238E27FC236}">
                <a16:creationId xmlns:a16="http://schemas.microsoft.com/office/drawing/2014/main" id="{397398B6-36CF-4D47-A32C-03317BAD5E6F}"/>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3" name="Footer Placeholder 2">
            <a:extLst>
              <a:ext uri="{FF2B5EF4-FFF2-40B4-BE49-F238E27FC236}">
                <a16:creationId xmlns:a16="http://schemas.microsoft.com/office/drawing/2014/main" id="{CD1B1F7C-8426-447A-8BFE-FB7C7E573FE7}"/>
              </a:ext>
            </a:extLst>
          </p:cNvPr>
          <p:cNvSpPr>
            <a:spLocks noGrp="1"/>
          </p:cNvSpPr>
          <p:nvPr>
            <p:ph type="ftr" sz="quarter" idx="11"/>
          </p:nvPr>
        </p:nvSpPr>
        <p:spPr/>
        <p:txBody>
          <a:bodyPr/>
          <a:lstStyle/>
          <a:p>
            <a:endParaRPr lang="fr-FR"/>
          </a:p>
        </p:txBody>
      </p:sp>
      <p:sp>
        <p:nvSpPr>
          <p:cNvPr id="4" name="Slide Number Placeholder 3">
            <a:extLst>
              <a:ext uri="{FF2B5EF4-FFF2-40B4-BE49-F238E27FC236}">
                <a16:creationId xmlns:a16="http://schemas.microsoft.com/office/drawing/2014/main" id="{640F1D4E-8A45-474D-B3CD-CEBA34C80AA8}"/>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938590911"/>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Content with Caption">
    <p:spTree>
      <p:nvGrpSpPr>
        <p:cNvPr id="1" name=""/>
        <p:cNvGrpSpPr/>
        <p:nvPr/>
      </p:nvGrpSpPr>
      <p:grpSpPr>
        <a:xfrm>
          <a:off x="0" y="0"/>
          <a:ext cx="0" cy="0"/>
        </a:xfrm>
      </p:grpSpPr>
      <p:sp>
        <p:nvSpPr>
          <p:cNvPr id="2" name="Title 1">
            <a:extLst>
              <a:ext uri="{FF2B5EF4-FFF2-40B4-BE49-F238E27FC236}">
                <a16:creationId xmlns:a16="http://schemas.microsoft.com/office/drawing/2014/main" id="{9A11EED5-C9EB-45E2-BE14-9A5ED7A3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Content Placeholder 2">
            <a:extLst>
              <a:ext uri="{FF2B5EF4-FFF2-40B4-BE49-F238E27FC236}">
                <a16:creationId xmlns:a16="http://schemas.microsoft.com/office/drawing/2014/main" id="{EEA88D27-E5C2-478C-AE1A-4E399CE7CA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Text Placeholder 3">
            <a:extLst>
              <a:ext uri="{FF2B5EF4-FFF2-40B4-BE49-F238E27FC236}">
                <a16:creationId xmlns:a16="http://schemas.microsoft.com/office/drawing/2014/main" id="{4D43EC53-AD3C-4A13-8073-C53D98CE4F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BCAD18-273E-4E79-A83E-90D711CFE1E0}"/>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6" name="Footer Placeholder 5">
            <a:extLst>
              <a:ext uri="{FF2B5EF4-FFF2-40B4-BE49-F238E27FC236}">
                <a16:creationId xmlns:a16="http://schemas.microsoft.com/office/drawing/2014/main" id="{77B5E590-D010-4593-B34F-C938C6C50528}"/>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E971EAF-633C-4A94-A6C8-E80570885998}"/>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555619068"/>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Picture with Caption">
    <p:spTree>
      <p:nvGrpSpPr>
        <p:cNvPr id="1" name=""/>
        <p:cNvGrpSpPr/>
        <p:nvPr/>
      </p:nvGrpSpPr>
      <p:grpSpPr>
        <a:xfrm>
          <a:off x="0" y="0"/>
          <a:ext cx="0" cy="0"/>
        </a:xfrm>
      </p:grpSpPr>
      <p:sp>
        <p:nvSpPr>
          <p:cNvPr id="2" name="Title 1">
            <a:extLst>
              <a:ext uri="{FF2B5EF4-FFF2-40B4-BE49-F238E27FC236}">
                <a16:creationId xmlns:a16="http://schemas.microsoft.com/office/drawing/2014/main" id="{4405CDC9-A438-485D-8C88-EF26DC1680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Picture Placeholder 2">
            <a:extLst>
              <a:ext uri="{FF2B5EF4-FFF2-40B4-BE49-F238E27FC236}">
                <a16:creationId xmlns:a16="http://schemas.microsoft.com/office/drawing/2014/main" id="{344AACAA-5127-41EE-84DC-20C7C0912D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a:extLst>
              <a:ext uri="{FF2B5EF4-FFF2-40B4-BE49-F238E27FC236}">
                <a16:creationId xmlns:a16="http://schemas.microsoft.com/office/drawing/2014/main" id="{706455A9-9186-4D06-B4B0-EE72627138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668AC4-557C-4DEC-9D50-8CF45F4A8B00}"/>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6" name="Footer Placeholder 5">
            <a:extLst>
              <a:ext uri="{FF2B5EF4-FFF2-40B4-BE49-F238E27FC236}">
                <a16:creationId xmlns:a16="http://schemas.microsoft.com/office/drawing/2014/main" id="{E1C119AC-91C2-417C-9635-C019491D3C18}"/>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86534D83-CD79-4338-9F59-F8C849FE43FB}"/>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29892899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Title and Vertical Text">
    <p:spTree>
      <p:nvGrpSpPr>
        <p:cNvPr id="1" name=""/>
        <p:cNvGrpSpPr/>
        <p:nvPr/>
      </p:nvGrpSpPr>
      <p:grpSpPr>
        <a:xfrm>
          <a:off x="0" y="0"/>
          <a:ext cx="0" cy="0"/>
        </a:xfrm>
      </p:grpSpPr>
      <p:sp>
        <p:nvSpPr>
          <p:cNvPr id="2" name="Title 1">
            <a:extLst>
              <a:ext uri="{FF2B5EF4-FFF2-40B4-BE49-F238E27FC236}">
                <a16:creationId xmlns:a16="http://schemas.microsoft.com/office/drawing/2014/main" id="{81C0683A-05B1-48A5-A1BB-D3C07E950AA4}"/>
              </a:ext>
            </a:extLst>
          </p:cNvPr>
          <p:cNvSpPr>
            <a:spLocks noGrp="1"/>
          </p:cNvSpPr>
          <p:nvPr>
            <p:ph type="title"/>
          </p:nvPr>
        </p:nvSpPr>
        <p:spPr/>
        <p:txBody>
          <a:bodyPr/>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DED8F8C4-DA99-45CE-81E5-3D2D088340B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D76D37AA-70E9-4BCC-B0F5-8FF5879C17A4}"/>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F4AEB092-BEAF-4438-BDB0-87F58562CF69}"/>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56EC8AAE-20FA-407D-8919-B10F09687D28}"/>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326024069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a:extLst>
              <a:ext uri="{FF2B5EF4-FFF2-40B4-BE49-F238E27FC236}">
                <a16:creationId xmlns:a16="http://schemas.microsoft.com/office/drawing/2014/main" id="{EFC51F4E-CEAA-42DA-9612-52483BD295E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FB24703A-B4C2-4DAF-918D-9CE8CB441A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1C52C771-FF5A-4B10-89DC-212C2B561A4A}"/>
              </a:ext>
            </a:extLst>
          </p:cNvPr>
          <p:cNvSpPr>
            <a:spLocks noGrp="1"/>
          </p:cNvSpPr>
          <p:nvPr>
            <p:ph type="dt" sz="half" idx="10"/>
          </p:nvPr>
        </p:nvSpPr>
        <p:spPr/>
        <p:txBody>
          <a:body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9D04C892-116C-4588-A964-84CEAF69C3CE}"/>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B71E5C8A-494B-436B-B8D4-28F5AAAFC891}"/>
              </a:ext>
            </a:extLst>
          </p:cNvPr>
          <p:cNvSpPr>
            <a:spLocks noGrp="1"/>
          </p:cNvSpPr>
          <p:nvPr>
            <p:ph type="sldNum" sz="quarter" idx="12"/>
          </p:nvPr>
        </p:nvSpPr>
        <p:spPr/>
        <p:txBody>
          <a:bodyPr/>
          <a:lstStyle/>
          <a:p>
            <a:fld id="{CE9DF12D-48EA-49D1-B31C-CEF3B0B4FAD9}" type="slidenum">
              <a:rPr lang="fr-FR" smtClean="0"/>
              <a:t>‹N°›</a:t>
            </a:fld>
            <a:endParaRPr lang="fr-FR"/>
          </a:p>
        </p:txBody>
      </p:sp>
    </p:spTree>
    <p:extLst>
      <p:ext uri="{BB962C8B-B14F-4D97-AF65-F5344CB8AC3E}">
        <p14:creationId xmlns:p14="http://schemas.microsoft.com/office/powerpoint/2010/main" val="1825441846"/>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a:extLst>
              <a:ext uri="{FF2B5EF4-FFF2-40B4-BE49-F238E27FC236}">
                <a16:creationId xmlns:a16="http://schemas.microsoft.com/office/drawing/2014/main" id="{C3F1E8CD-66D3-40DD-906A-8C4919A716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a:p>
        </p:txBody>
      </p:sp>
      <p:sp>
        <p:nvSpPr>
          <p:cNvPr id="3" name="Text Placeholder 2">
            <a:extLst>
              <a:ext uri="{FF2B5EF4-FFF2-40B4-BE49-F238E27FC236}">
                <a16:creationId xmlns:a16="http://schemas.microsoft.com/office/drawing/2014/main" id="{DAEAA162-E86C-4F3B-8DF5-0E50E5484D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DB0D3825-D009-4C0C-AA5D-C5B1C17683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91190F-233B-4DD3-BB09-AF703189A012}" type="datetimeFigureOut">
              <a:rPr lang="fr-FR" smtClean="0"/>
              <a:t>31/03/2020</a:t>
            </a:fld>
            <a:endParaRPr lang="fr-FR"/>
          </a:p>
        </p:txBody>
      </p:sp>
      <p:sp>
        <p:nvSpPr>
          <p:cNvPr id="5" name="Footer Placeholder 4">
            <a:extLst>
              <a:ext uri="{FF2B5EF4-FFF2-40B4-BE49-F238E27FC236}">
                <a16:creationId xmlns:a16="http://schemas.microsoft.com/office/drawing/2014/main" id="{0A32059E-C815-43A8-A5CA-9481ABDF23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a:extLst>
              <a:ext uri="{FF2B5EF4-FFF2-40B4-BE49-F238E27FC236}">
                <a16:creationId xmlns:a16="http://schemas.microsoft.com/office/drawing/2014/main" id="{45722354-35F6-404D-AFD6-F6D698EA64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9DF12D-48EA-49D1-B31C-CEF3B0B4FAD9}" type="slidenum">
              <a:rPr lang="fr-FR" smtClean="0"/>
              <a:t>‹N°›</a:t>
            </a:fld>
            <a:endParaRPr lang="fr-FR"/>
          </a:p>
        </p:txBody>
      </p:sp>
    </p:spTree>
    <p:extLst>
      <p:ext uri="{BB962C8B-B14F-4D97-AF65-F5344CB8AC3E}">
        <p14:creationId xmlns:p14="http://schemas.microsoft.com/office/powerpoint/2010/main" val="2058467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4.jpeg" /><Relationship Id="rId6" Type="http://schemas.openxmlformats.org/officeDocument/2006/relationships/image" Target="../media/image5.jpeg" /><Relationship Id="rId7" Type="http://schemas.microsoft.com/office/2007/relationships/hdphoto" Target="../media/hdphoto1.wdp" /><Relationship Id="rId8" Type="http://schemas.openxmlformats.org/officeDocument/2006/relationships/image" Target="../media/image6.jpeg" /><Relationship Id="rId9" Type="http://schemas.openxmlformats.org/officeDocument/2006/relationships/image" Target="../media/image7.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 Id="rId3" Type="http://schemas.openxmlformats.org/officeDocument/2006/relationships/image" Target="../media/image9.jpeg" /><Relationship Id="rId4" Type="http://schemas.openxmlformats.org/officeDocument/2006/relationships/image" Target="../media/image7.jpeg" /><Relationship Id="rId5" Type="http://schemas.openxmlformats.org/officeDocument/2006/relationships/image" Target="../media/image3.jpeg" /><Relationship Id="rId6" Type="http://schemas.openxmlformats.org/officeDocument/2006/relationships/image" Target="../media/image2.jpeg" /><Relationship Id="rId7" Type="http://schemas.openxmlformats.org/officeDocument/2006/relationships/image" Target="../media/image1.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5.jpeg" /><Relationship Id="rId6" Type="http://schemas.microsoft.com/office/2007/relationships/hdphoto" Target="../media/hdphoto1.wdp" /><Relationship Id="rId7" Type="http://schemas.openxmlformats.org/officeDocument/2006/relationships/image" Target="../media/image6.jpeg" /><Relationship Id="rId8"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0.jpeg" /><Relationship Id="rId5" Type="http://schemas.openxmlformats.org/officeDocument/2006/relationships/image" Target="../media/image3.jpeg" /><Relationship Id="rId6" Type="http://schemas.openxmlformats.org/officeDocument/2006/relationships/image" Target="../media/image2.jpeg" /><Relationship Id="rId7" Type="http://schemas.openxmlformats.org/officeDocument/2006/relationships/image" Target="../media/image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5.jpeg" /><Relationship Id="rId6" Type="http://schemas.microsoft.com/office/2007/relationships/hdphoto" Target="../media/hdphoto1.wdp" /><Relationship Id="rId7" Type="http://schemas.openxmlformats.org/officeDocument/2006/relationships/image" Target="../media/image6.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 Id="rId3" Type="http://schemas.openxmlformats.org/officeDocument/2006/relationships/image" Target="../media/image14.jpeg" /><Relationship Id="rId4" Type="http://schemas.openxmlformats.org/officeDocument/2006/relationships/image" Target="../media/image3.jpeg" /><Relationship Id="rId5" Type="http://schemas.openxmlformats.org/officeDocument/2006/relationships/image" Target="../media/image2.jpeg" /><Relationship Id="rId6" Type="http://schemas.openxmlformats.org/officeDocument/2006/relationships/image" Target="../media/image1.jpe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OPENING AVANT</a:t>
            </a:r>
          </a:p>
        </p:txBody>
      </p:sp>
    </p:spTree>
    <p:extLst>
      <p:ext uri="{BB962C8B-B14F-4D97-AF65-F5344CB8AC3E}">
        <p14:creationId xmlns:p14="http://schemas.microsoft.com/office/powerpoint/2010/main" val="3716917396"/>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1" name="Rectangle : coins arrondis 30">
            <a:extLst>
              <a:ext uri="{FF2B5EF4-FFF2-40B4-BE49-F238E27FC236}">
                <a16:creationId xmlns:a16="http://schemas.microsoft.com/office/drawing/2014/main" id="{DE72B910-E16F-48AC-A5BF-F2467FB1155C}"/>
              </a:ext>
            </a:extLst>
          </p:cNvPr>
          <p:cNvSpPr/>
          <p:nvPr/>
        </p:nvSpPr>
        <p:spPr>
          <a:xfrm rot="5400000">
            <a:off x="-3159543" y="3751437"/>
            <a:ext cx="6069008" cy="376743"/>
          </a:xfrm>
          <a:prstGeom prst="roundRect">
            <a:avLst/>
          </a:prstGeom>
          <a:solidFill>
            <a:srgbClr val="FFFFCC">
              <a:alpha val="59000"/>
            </a:srgb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5" name="Rectangle : coins arrondis 54">
            <a:extLst>
              <a:ext uri="{FF2B5EF4-FFF2-40B4-BE49-F238E27FC236}">
                <a16:creationId xmlns:a16="http://schemas.microsoft.com/office/drawing/2014/main" id="{94AF9E8F-C730-41BE-A230-14CFAB85AB3A}"/>
              </a:ext>
            </a:extLst>
          </p:cNvPr>
          <p:cNvSpPr/>
          <p:nvPr/>
        </p:nvSpPr>
        <p:spPr>
          <a:xfrm>
            <a:off x="-451628" y="-19757"/>
            <a:ext cx="12993709" cy="1181133"/>
          </a:xfrm>
          <a:prstGeom prst="roundRect">
            <a:avLst/>
          </a:prstGeom>
          <a:gradFill>
            <a:gsLst>
              <a:gs pos="0">
                <a:srgbClr val="5C2A08">
                  <a:alpha val="19000"/>
                </a:srgb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4" name="Rectangle : coins arrondis 53">
            <a:extLst>
              <a:ext uri="{FF2B5EF4-FFF2-40B4-BE49-F238E27FC236}">
                <a16:creationId xmlns:a16="http://schemas.microsoft.com/office/drawing/2014/main" id="{5866471C-BB2C-463E-A3A3-5427D4BDB3EB}"/>
              </a:ext>
            </a:extLst>
          </p:cNvPr>
          <p:cNvSpPr/>
          <p:nvPr/>
        </p:nvSpPr>
        <p:spPr>
          <a:xfrm>
            <a:off x="-226237" y="6840991"/>
            <a:ext cx="12542928" cy="333192"/>
          </a:xfrm>
          <a:prstGeom prst="roundRect">
            <a:avLst/>
          </a:prstGeom>
          <a:gradFill flip="none" rotWithShape="1">
            <a:gsLst>
              <a:gs pos="0">
                <a:schemeClr val="accent6">
                  <a:lumMod val="50000"/>
                </a:schemeClr>
              </a:gs>
              <a:gs pos="100000">
                <a:schemeClr val="tx1"/>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8" name="ZoneTexte 47">
            <a:extLst>
              <a:ext uri="{FF2B5EF4-FFF2-40B4-BE49-F238E27FC236}">
                <a16:creationId xmlns:a16="http://schemas.microsoft.com/office/drawing/2014/main" id="{9580B6E3-9145-46DD-BE60-689208E05366}"/>
              </a:ext>
            </a:extLst>
          </p:cNvPr>
          <p:cNvSpPr txBox="1"/>
          <p:nvPr/>
        </p:nvSpPr>
        <p:spPr>
          <a:xfrm>
            <a:off x="8638682" y="6225607"/>
            <a:ext cx="3466205" cy="276999"/>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GREEM, Bloomberg et subsidiaires d'investisseurs, banques et entreprises, Paris, France</a:t>
            </a:r>
          </a:p>
        </p:txBody>
      </p:sp>
      <p:sp>
        <p:nvSpPr>
          <p:cNvPr id="16" name="Rectangle 15">
            <a:extLst>
              <a:ext uri="{FF2B5EF4-FFF2-40B4-BE49-F238E27FC236}">
                <a16:creationId xmlns:a16="http://schemas.microsoft.com/office/drawing/2014/main" id="{669B691D-ACD8-46EC-A199-820796684F4A}"/>
              </a:ext>
            </a:extLst>
          </p:cNvPr>
          <p:cNvSpPr/>
          <p:nvPr/>
        </p:nvSpPr>
        <p:spPr>
          <a:xfrm>
            <a:off x="12025" y="1505536"/>
            <a:ext cx="5316494" cy="2356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fr-FR" sz="1200">
              <a:solidFill>
                <a:prstClr val="black"/>
              </a:solidFill>
              <a:latin typeface="Bahnschrift Light" panose="020b0502040204020203" pitchFamily="34" charset="0"/>
              <a:cs typeface="Times New Roman" panose="02020603050405020304" pitchFamily="18" charset="0"/>
            </a:endParaRPr>
          </a:p>
        </p:txBody>
      </p:sp>
      <p:sp>
        <p:nvSpPr>
          <p:cNvPr id="18" name="Zone de texte 2">
            <a:extLst>
              <a:ext uri="{FF2B5EF4-FFF2-40B4-BE49-F238E27FC236}">
                <a16:creationId xmlns:a16="http://schemas.microsoft.com/office/drawing/2014/main" id="{56D070C6-E0E9-4E3B-8D89-D012E50FCA60}"/>
              </a:ext>
            </a:extLst>
          </p:cNvPr>
          <p:cNvSpPr txBox="1">
            <a:spLocks noChangeArrowheads="1"/>
          </p:cNvSpPr>
          <p:nvPr/>
        </p:nvSpPr>
        <p:spPr bwMode="auto">
          <a:xfrm>
            <a:off x="5257225" y="59400"/>
            <a:ext cx="3175576" cy="110819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ctr"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b="1" i="0" u="sng" strike="noStrike" kern="1200" cap="none" spc="0" normalizeH="0" baseline="0" noProof="0">
                <a:ln>
                  <a:noFill/>
                </a:ln>
                <a:solidFill>
                  <a:schemeClr val="tx2"/>
                </a:solidFill>
                <a:effectLst>
                  <a:outerShdw blurRad="38100" dist="38100" dir="2700000" algn="tl">
                    <a:srgbClr val="000000">
                      <a:alpha val="43137"/>
                    </a:srgbClr>
                  </a:outerShdw>
                </a:effectLst>
                <a:uLnTx/>
                <a:uFillTx/>
                <a:latin typeface="Lato" panose="020f0502020204030203" pitchFamily="34" charset="0"/>
                <a:ea typeface="Calibri" panose="020f0502020204030204" pitchFamily="34" charset="0"/>
                <a:cs typeface="Times New Roman" panose="02020603050405020304" pitchFamily="18" charset="0"/>
              </a:rPr>
              <a:t>Chiffre du jour:</a:t>
            </a:r>
          </a:p>
          <a:p>
            <a:pPr lvl="0" algn="ctr">
              <a:lnSpc>
                <a:spcPct val="107000"/>
              </a:lnSpc>
              <a:defRPr/>
            </a:pPr>
            <a:r>
              <a:rPr lang="fr-FR" sz="1400" b="1">
                <a:solidFill>
                  <a:srgbClr val="00B050"/>
                </a:solidFill>
                <a:latin typeface="Lato" panose="020f0502020204030203" pitchFamily="34" charset="0"/>
                <a:ea typeface="Calibri" panose="020f0502020204030204" pitchFamily="34" charset="0"/>
                <a:cs typeface="Times New Roman" panose="02020603050405020304" pitchFamily="18" charset="0"/>
              </a:rPr>
              <a:t>3,8%</a:t>
            </a:r>
            <a:endParaRPr kumimoji="0" lang="fr-FR" sz="1400" b="1" i="0" u="none" strike="noStrike" kern="1200" cap="none" spc="0" normalizeH="0" baseline="0" noProof="0">
              <a:ln>
                <a:noFill/>
              </a:ln>
              <a:solidFill>
                <a:srgbClr val="00B050"/>
              </a:solidFill>
              <a:effectLst/>
              <a:uLnTx/>
              <a:uFillTx/>
              <a:latin typeface="Lato" panose="020f0502020204030203" pitchFamily="34" charset="0"/>
              <a:ea typeface="Calibri" panose="020f0502020204030204" pitchFamily="34" charset="0"/>
              <a:cs typeface="Times New Roman" panose="02020603050405020304" pitchFamily="18" charset="0"/>
            </a:endParaRPr>
          </a:p>
          <a:p>
            <a:pPr lvl="0" algn="ctr">
              <a:lnSpc>
                <a:spcPct val="107000"/>
              </a:lnSpc>
              <a:defRPr/>
            </a:pPr>
            <a:r>
              <a:rPr lang="fr-FR" sz="1200">
                <a:solidFill>
                  <a:schemeClr val="tx2"/>
                </a:solidFill>
                <a:latin typeface="Lato Light" panose="020f0302020204030203" pitchFamily="34" charset="0"/>
                <a:ea typeface="Calibri" panose="020f0502020204030204" pitchFamily="34" charset="0"/>
                <a:cs typeface="Times New Roman" panose="02020603050405020304" pitchFamily="18" charset="0"/>
              </a:rPr>
              <a:t>Taux de chomage aux États-Unis pour le mois de Fevrier  (Précédent: 4%)</a:t>
            </a:r>
          </a:p>
          <a:p>
            <a:pPr lvl="0" algn="ctr">
              <a:lnSpc>
                <a:spcPct val="107000"/>
              </a:lnSpc>
              <a:defRPr/>
            </a:pPr>
            <a:endParaRPr lang="fr-FR" sz="1200">
              <a:solidFill>
                <a:schemeClr val="tx2"/>
              </a:solidFill>
              <a:latin typeface="Lato Light" panose="020f0302020204030203" pitchFamily="34" charset="0"/>
              <a:ea typeface="Calibri" panose="020f0502020204030204" pitchFamily="34" charset="0"/>
              <a:cs typeface="Times New Roman" panose="02020603050405020304" pitchFamily="18" charset="0"/>
            </a:endParaRPr>
          </a:p>
        </p:txBody>
      </p:sp>
      <p:sp>
        <p:nvSpPr>
          <p:cNvPr id="22" name="Rectangle : coins arrondis 21">
            <a:extLst>
              <a:ext uri="{FF2B5EF4-FFF2-40B4-BE49-F238E27FC236}">
                <a16:creationId xmlns:a16="http://schemas.microsoft.com/office/drawing/2014/main" id="{6E6CC16E-45EC-4F20-A0CD-26DFCC279048}"/>
              </a:ext>
            </a:extLst>
          </p:cNvPr>
          <p:cNvSpPr/>
          <p:nvPr/>
        </p:nvSpPr>
        <p:spPr>
          <a:xfrm>
            <a:off x="1588310" y="42962"/>
            <a:ext cx="3740210" cy="1100112"/>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ct val="0"/>
              </a:spcBef>
              <a:spcAft>
                <a:spcPts val="800"/>
              </a:spcAft>
              <a:buClrTx/>
              <a:buSzTx/>
              <a:buFontTx/>
              <a:buNone/>
              <a:defRPr/>
            </a:pPr>
            <a:r>
              <a:rPr lang="fr-FR" sz="2800">
                <a:ln>
                  <a:solidFill>
                    <a:srgbClr val="5C2A08"/>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11.03.19</a:t>
            </a:r>
          </a:p>
          <a:p>
            <a:pPr lvl="0" algn="ctr">
              <a:lnSpc>
                <a:spcPct val="107000"/>
              </a:lnSpc>
              <a:spcAft>
                <a:spcPts val="800"/>
              </a:spcAft>
              <a:defRPr/>
            </a:pPr>
            <a:r>
              <a:rPr kumimoji="0" lang="fr-FR" sz="1400" b="1" i="0" u="none" strike="noStrike" kern="1200" cap="none" spc="0" normalizeH="0" baseline="0" noProof="0">
                <a:ln>
                  <a:noFill/>
                </a:ln>
                <a:solidFill>
                  <a:srgbClr val="462006"/>
                </a:solidFill>
                <a:effectLst>
                  <a:outerShdw blurRad="38100" dist="38100" dir="2700000" algn="tl">
                    <a:srgbClr val="000000">
                      <a:alpha val="43137"/>
                    </a:srgbClr>
                  </a:outerShdw>
                </a:effectLst>
                <a:uLnTx/>
                <a:uFillTx/>
                <a:latin typeface="Arial Black" panose="020b0a04020102020204" pitchFamily="34" charset="0"/>
                <a:ea typeface="Calibri" panose="020f0502020204030204" pitchFamily="34" charset="0"/>
                <a:cs typeface="Aharoni" panose="020b0604020202020204" pitchFamily="2" charset="-79"/>
              </a:rPr>
              <a:t>Les nouvelles en 180 secondes</a:t>
            </a:r>
            <a:r>
              <a:rPr lang="fr-FR" sz="1400" b="1">
                <a:solidFill>
                  <a:srgbClr val="462006"/>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Aharoni" panose="020b0604020202020204" pitchFamily="2" charset="-79"/>
              </a:rPr>
              <a:t>.</a:t>
            </a:r>
            <a:endParaRPr kumimoji="0" lang="fr-FR" sz="1400" b="1" i="0" u="none" strike="noStrike" kern="1200" cap="none" spc="0" normalizeH="0" baseline="0" noProof="0">
              <a:ln>
                <a:noFill/>
              </a:ln>
              <a:solidFill>
                <a:srgbClr val="462006"/>
              </a:solidFill>
              <a:effectLst>
                <a:outerShdw blurRad="38100" dist="38100" dir="2700000" algn="tl">
                  <a:srgbClr val="000000">
                    <a:alpha val="43137"/>
                  </a:srgbClr>
                </a:outerShdw>
              </a:effectLst>
              <a:uLnTx/>
              <a:uFillTx/>
              <a:latin typeface="Arial Black" panose="020b0a04020102020204" pitchFamily="34" charset="0"/>
              <a:ea typeface="Calibri" panose="020f0502020204030204" pitchFamily="34" charset="0"/>
              <a:cs typeface="Aharoni" panose="020b0604020202020204" pitchFamily="2" charset="-79"/>
            </a:endParaRPr>
          </a:p>
        </p:txBody>
      </p:sp>
      <p:graphicFrame>
        <p:nvGraphicFramePr>
          <p:cNvPr id="9" name="Tableau 8">
            <a:extLst>
              <a:ext uri="{FF2B5EF4-FFF2-40B4-BE49-F238E27FC236}">
                <a16:creationId xmlns:a16="http://schemas.microsoft.com/office/drawing/2014/main" id="{9A15A3AF-99A2-4CE5-9D5B-9F8F73A461E0}"/>
              </a:ext>
            </a:extLst>
          </p:cNvPr>
          <p:cNvGraphicFramePr>
            <a:graphicFrameLocks noGrp="1"/>
          </p:cNvGraphicFramePr>
          <p:nvPr/>
        </p:nvGraphicFramePr>
        <p:xfrm>
          <a:off x="5361781" y="2607449"/>
          <a:ext cx="3205210" cy="91569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36912">
                  <a:extLst>
                    <a:ext uri="{9D8B030D-6E8A-4147-A177-3AD203B41FA5}">
                      <a16:colId xmlns:a16="http://schemas.microsoft.com/office/drawing/2014/main" val="3313419658"/>
                    </a:ext>
                  </a:extLst>
                </a:gridCol>
                <a:gridCol w="784149">
                  <a:extLst>
                    <a:ext uri="{9D8B030D-6E8A-4147-A177-3AD203B41FA5}">
                      <a16:colId xmlns:a16="http://schemas.microsoft.com/office/drawing/2014/main" val="4086452854"/>
                    </a:ext>
                  </a:extLst>
                </a:gridCol>
                <a:gridCol w="784149">
                  <a:extLst>
                    <a:ext uri="{9D8B030D-6E8A-4147-A177-3AD203B41FA5}">
                      <a16:colId xmlns:a16="http://schemas.microsoft.com/office/drawing/2014/main" val="3110864044"/>
                    </a:ext>
                  </a:extLst>
                </a:gridCol>
              </a:tblGrid>
              <a:tr h="184175">
                <a:tc gridSpan="3">
                  <a:txBody>
                    <a:bodyPr/>
                    <a:lstStyle/>
                    <a:p>
                      <a:pPr algn="ctr" fontAlgn="ctr"/>
                      <a:r>
                        <a:rPr lang="fr-FR" sz="1100" b="0" i="0" u="none" strike="noStrike">
                          <a:solidFill>
                            <a:schemeClr val="tx1"/>
                          </a:solidFill>
                          <a:effectLst/>
                          <a:latin typeface="Bahnschrift Light" panose="020b0502040204020203" pitchFamily="34" charset="0"/>
                        </a:rPr>
                        <a:t>AMERIQUE</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35744">
                <a:tc>
                  <a:txBody>
                    <a:bodyPr/>
                    <a:lstStyle/>
                    <a:p>
                      <a:pPr algn="ctr" fontAlgn="b"/>
                      <a:r>
                        <a:rPr lang="fr-FR" sz="1100" b="1" u="none" strike="noStrike">
                          <a:effectLst/>
                          <a:latin typeface="Bahnschrift Light" panose="020b0502040204020203" pitchFamily="34" charset="0"/>
                        </a:rPr>
                        <a:t>DOW JONES</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25 450,24</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C00000"/>
                          </a:solidFill>
                          <a:effectLst/>
                          <a:latin typeface="Bahnschrift Light" panose="020b0502040204020203" pitchFamily="34" charset="0"/>
                        </a:rPr>
                        <a:t>-0,09%</a:t>
                      </a:r>
                      <a:endParaRPr lang="fr-FR" sz="1100" b="0" i="0" u="none" strike="noStrike">
                        <a:solidFill>
                          <a:srgbClr val="C0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35744">
                <a:tc>
                  <a:txBody>
                    <a:bodyPr/>
                    <a:lstStyle/>
                    <a:p>
                      <a:pPr algn="ctr" fontAlgn="b"/>
                      <a:r>
                        <a:rPr lang="fr-FR" sz="1100" b="1" u="none" strike="noStrike">
                          <a:effectLst/>
                          <a:latin typeface="Bahnschrift Light" panose="020b0502040204020203" pitchFamily="34" charset="0"/>
                        </a:rPr>
                        <a:t>S&amp;P500</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2 752,12</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+0,27%</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35744">
                <a:tc>
                  <a:txBody>
                    <a:bodyPr/>
                    <a:lstStyle/>
                    <a:p>
                      <a:pPr algn="ctr" fontAlgn="b"/>
                      <a:r>
                        <a:rPr lang="fr-FR" sz="1100" b="1" u="none" strike="noStrike">
                          <a:effectLst/>
                          <a:latin typeface="Bahnschrift Light" panose="020b0502040204020203" pitchFamily="34" charset="0"/>
                        </a:rPr>
                        <a:t>NASDAQ COMPOSITE</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7 015,77</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C00000"/>
                          </a:solidFill>
                          <a:effectLst/>
                          <a:latin typeface="Bahnschrift Light" panose="020b0502040204020203" pitchFamily="34" charset="0"/>
                        </a:rPr>
                        <a:t>-0,16%</a:t>
                      </a:r>
                      <a:endParaRPr lang="fr-FR" sz="1100" b="0" i="0" u="none" strike="noStrike">
                        <a:solidFill>
                          <a:srgbClr val="C0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19" name="Tableau 18">
            <a:extLst>
              <a:ext uri="{FF2B5EF4-FFF2-40B4-BE49-F238E27FC236}">
                <a16:creationId xmlns:a16="http://schemas.microsoft.com/office/drawing/2014/main" id="{BE182C12-C9BA-44C3-AAC1-BEE15A52E27A}"/>
              </a:ext>
            </a:extLst>
          </p:cNvPr>
          <p:cNvGraphicFramePr>
            <a:graphicFrameLocks noGrp="1"/>
          </p:cNvGraphicFramePr>
          <p:nvPr/>
        </p:nvGraphicFramePr>
        <p:xfrm>
          <a:off x="5361781" y="1158932"/>
          <a:ext cx="3205210" cy="140970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36912">
                  <a:extLst>
                    <a:ext uri="{9D8B030D-6E8A-4147-A177-3AD203B41FA5}">
                      <a16:colId xmlns:a16="http://schemas.microsoft.com/office/drawing/2014/main" val="3629255782"/>
                    </a:ext>
                  </a:extLst>
                </a:gridCol>
                <a:gridCol w="784149">
                  <a:extLst>
                    <a:ext uri="{9D8B030D-6E8A-4147-A177-3AD203B41FA5}">
                      <a16:colId xmlns:a16="http://schemas.microsoft.com/office/drawing/2014/main" val="4205819412"/>
                    </a:ext>
                  </a:extLst>
                </a:gridCol>
                <a:gridCol w="784149">
                  <a:extLst>
                    <a:ext uri="{9D8B030D-6E8A-4147-A177-3AD203B41FA5}">
                      <a16:colId xmlns:a16="http://schemas.microsoft.com/office/drawing/2014/main" val="4039984085"/>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EUROPE</a:t>
                      </a:r>
                      <a:endParaRPr lang="fr-FR" sz="1100" b="0" i="0" u="none" strike="noStrike">
                        <a:solidFill>
                          <a:schemeClr val="tx1"/>
                        </a:solidFill>
                        <a:effectLst/>
                        <a:latin typeface="Bahnschrift Light" panose="020b0502040204020203" pitchFamily="34" charset="0"/>
                      </a:endParaRP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190500">
                <a:tc>
                  <a:txBody>
                    <a:bodyPr/>
                    <a:lstStyle/>
                    <a:p>
                      <a:pPr algn="ctr" fontAlgn="b"/>
                      <a:r>
                        <a:rPr lang="fr-FR" sz="1100" b="1" u="none" strike="noStrike">
                          <a:effectLst/>
                          <a:latin typeface="Bahnschrift Light" panose="020b0502040204020203" pitchFamily="34" charset="0"/>
                        </a:rPr>
                        <a:t>UK 100</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a:t>
                      </a:r>
                      <a:r>
                        <a:rPr lang="fr-FR" sz="1100" b="0" i="0" u="none" strike="noStrike" baseline="0">
                          <a:solidFill>
                            <a:schemeClr val="tx1"/>
                          </a:solidFill>
                          <a:effectLst/>
                          <a:latin typeface="Bahnschrift Light" panose="020b0502040204020203" pitchFamily="34" charset="0"/>
                        </a:rPr>
                        <a:t> </a:t>
                      </a:r>
                      <a:r>
                        <a:rPr lang="fr-FR" sz="1100" b="0" i="0" u="none" strike="noStrike">
                          <a:solidFill>
                            <a:schemeClr val="tx1"/>
                          </a:solidFill>
                          <a:effectLst/>
                          <a:latin typeface="Bahnschrift Light" panose="020b0502040204020203" pitchFamily="34" charset="0"/>
                        </a:rPr>
                        <a:t>150,25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+0,16%</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0">
                <a:tc>
                  <a:txBody>
                    <a:bodyPr/>
                    <a:lstStyle/>
                    <a:p>
                      <a:pPr algn="ctr" fontAlgn="b"/>
                      <a:r>
                        <a:rPr lang="fr-FR" sz="1100" b="1" i="0" u="none" strike="noStrike">
                          <a:solidFill>
                            <a:schemeClr val="bg1"/>
                          </a:solidFill>
                          <a:effectLst/>
                          <a:latin typeface="Bahnschrift Light" panose="020b0502040204020203" pitchFamily="34" charset="0"/>
                        </a:rPr>
                        <a:t>DAX</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a:t>
                      </a:r>
                      <a:r>
                        <a:rPr lang="fr-FR" sz="1100" b="0" i="0" u="none" strike="noStrike" baseline="0">
                          <a:solidFill>
                            <a:schemeClr val="tx1"/>
                          </a:solidFill>
                          <a:effectLst/>
                          <a:latin typeface="Bahnschrift Light" panose="020b0502040204020203" pitchFamily="34" charset="0"/>
                        </a:rPr>
                        <a:t> 457,84</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-0,52%</a:t>
                      </a:r>
                      <a:endParaRPr lang="fr-FR" sz="1100" b="0" i="0" u="none" strike="noStrike">
                        <a:solidFill>
                          <a:srgbClr val="FF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r h="190500">
                <a:tc>
                  <a:txBody>
                    <a:bodyPr/>
                    <a:lstStyle/>
                    <a:p>
                      <a:pPr algn="ctr" fontAlgn="b"/>
                      <a:r>
                        <a:rPr lang="fr-FR" sz="1100" b="1" i="0" u="none" strike="noStrike">
                          <a:solidFill>
                            <a:schemeClr val="bg1"/>
                          </a:solidFill>
                          <a:effectLst/>
                          <a:latin typeface="Bahnschrift Light" panose="020b0502040204020203" pitchFamily="34" charset="0"/>
                        </a:rPr>
                        <a:t>CAC 40</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5 231,22</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608306096"/>
                  </a:ext>
                </a:extLst>
              </a:tr>
              <a:tr h="190500">
                <a:tc>
                  <a:txBody>
                    <a:bodyPr/>
                    <a:lstStyle/>
                    <a:p>
                      <a:pPr algn="ctr" fontAlgn="b"/>
                      <a:r>
                        <a:rPr lang="fr-FR" sz="1100" b="1" i="0" u="none" strike="noStrike">
                          <a:solidFill>
                            <a:schemeClr val="bg1"/>
                          </a:solidFill>
                          <a:effectLst/>
                          <a:latin typeface="Bahnschrift Light" panose="020b0502040204020203" pitchFamily="34" charset="0"/>
                        </a:rPr>
                        <a:t>SMI</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9</a:t>
                      </a:r>
                      <a:r>
                        <a:rPr lang="fr-FR" sz="1100" b="0" i="0" u="none" strike="noStrike" baseline="0">
                          <a:solidFill>
                            <a:schemeClr val="tx1"/>
                          </a:solidFill>
                          <a:effectLst/>
                          <a:latin typeface="Bahnschrift Light" panose="020b0502040204020203" pitchFamily="34" charset="0"/>
                        </a:rPr>
                        <a:t> </a:t>
                      </a:r>
                      <a:r>
                        <a:rPr lang="fr-FR" sz="1100" b="0" i="0" u="none" strike="noStrike">
                          <a:solidFill>
                            <a:schemeClr val="tx1"/>
                          </a:solidFill>
                          <a:effectLst/>
                          <a:latin typeface="Bahnschrift Light" panose="020b0502040204020203" pitchFamily="34" charset="0"/>
                        </a:rPr>
                        <a:t>286.36</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-0,60%</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18525219"/>
                  </a:ext>
                </a:extLst>
              </a:tr>
              <a:tr h="190500">
                <a:tc>
                  <a:txBody>
                    <a:bodyPr/>
                    <a:lstStyle/>
                    <a:p>
                      <a:pPr algn="ctr" fontAlgn="b"/>
                      <a:r>
                        <a:rPr lang="fr-FR" sz="1100" b="1" i="0" u="none" strike="noStrike">
                          <a:solidFill>
                            <a:schemeClr val="bg1"/>
                          </a:solidFill>
                          <a:effectLst/>
                          <a:latin typeface="Bahnschrift Light" panose="020b0502040204020203" pitchFamily="34" charset="0"/>
                        </a:rPr>
                        <a:t>DB ITALY 40</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20 580,00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-0,02%</a:t>
                      </a:r>
                      <a:endParaRPr lang="fr-FR" sz="1100" b="0" i="0" u="none" strike="noStrike">
                        <a:solidFill>
                          <a:srgbClr val="FF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01306692"/>
                  </a:ext>
                </a:extLst>
              </a:tr>
            </a:tbl>
          </a:graphicData>
        </a:graphic>
      </p:graphicFrame>
      <p:pic>
        <p:nvPicPr>
          <p:cNvPr id="20" name="Image 19">
            <a:extLst>
              <a:ext uri="{FF2B5EF4-FFF2-40B4-BE49-F238E27FC236}">
                <a16:creationId xmlns:a16="http://schemas.microsoft.com/office/drawing/2014/main" id="{2C220154-003D-48A2-B5E9-A4855DF49946}"/>
              </a:ext>
            </a:extLst>
          </p:cNvPr>
          <p:cNvPicPr/>
          <p:nvPr/>
        </p:nvPicPr>
        <p:blipFill>
          <a:blip r:embed="rId2">
            <a:extLst>
              <a:ext uri="{28A0092B-C50C-407E-A947-70E740481C1C}">
                <a14:useLocalDpi xmlns:a14="http://schemas.microsoft.com/office/drawing/2010/main" val="0"/>
              </a:ext>
            </a:extLst>
          </a:blip>
          <a:stretch>
            <a:fillRect/>
          </a:stretch>
        </p:blipFill>
        <p:spPr>
          <a:xfrm>
            <a:off x="11619004" y="6448249"/>
            <a:ext cx="379730" cy="379730"/>
          </a:xfrm>
          <a:prstGeom prst="parallelogram">
            <a:avLst/>
          </a:prstGeom>
        </p:spPr>
      </p:pic>
      <p:pic>
        <p:nvPicPr>
          <p:cNvPr id="21" name="Image 20">
            <a:extLst>
              <a:ext uri="{FF2B5EF4-FFF2-40B4-BE49-F238E27FC236}">
                <a16:creationId xmlns:a16="http://schemas.microsoft.com/office/drawing/2014/main" id="{2EDBB938-5DBA-4BAF-8620-94C43EB775C7}"/>
              </a:ext>
            </a:extLst>
          </p:cNvPr>
          <p:cNvPicPr/>
          <p:nvPr/>
        </p:nvPicPr>
        <p:blipFill>
          <a:blip r:embed="rId3">
            <a:extLst>
              <a:ext uri="{28A0092B-C50C-407E-A947-70E740481C1C}">
                <a14:useLocalDpi xmlns:a14="http://schemas.microsoft.com/office/drawing/2010/main" val="0"/>
              </a:ext>
            </a:extLst>
          </a:blip>
          <a:stretch>
            <a:fillRect/>
          </a:stretch>
        </p:blipFill>
        <p:spPr>
          <a:xfrm>
            <a:off x="11229508" y="6485079"/>
            <a:ext cx="352425" cy="342900"/>
          </a:xfrm>
          <a:prstGeom prst="parallelogram">
            <a:avLst/>
          </a:prstGeom>
        </p:spPr>
      </p:pic>
      <p:pic>
        <p:nvPicPr>
          <p:cNvPr id="23" name="Image 22">
            <a:extLst>
              <a:ext uri="{FF2B5EF4-FFF2-40B4-BE49-F238E27FC236}">
                <a16:creationId xmlns:a16="http://schemas.microsoft.com/office/drawing/2014/main" id="{33DE109C-9445-4CDF-A8CF-708E61B35CAF}"/>
              </a:ext>
            </a:extLst>
          </p:cNvPr>
          <p:cNvPicPr/>
          <p:nvPr/>
        </p:nvPicPr>
        <p:blipFill>
          <a:blip r:embed="rId4">
            <a:extLst>
              <a:ext uri="{28A0092B-C50C-407E-A947-70E740481C1C}">
                <a14:useLocalDpi xmlns:a14="http://schemas.microsoft.com/office/drawing/2010/main" val="0"/>
              </a:ext>
            </a:extLst>
          </a:blip>
          <a:stretch>
            <a:fillRect/>
          </a:stretch>
        </p:blipFill>
        <p:spPr>
          <a:xfrm>
            <a:off x="10783789" y="6448249"/>
            <a:ext cx="421005" cy="379730"/>
          </a:xfrm>
          <a:prstGeom prst="parallelogram">
            <a:avLst/>
          </a:prstGeom>
        </p:spPr>
      </p:pic>
      <p:sp>
        <p:nvSpPr>
          <p:cNvPr id="35" name="Zone de texte 2">
            <a:extLst>
              <a:ext uri="{FF2B5EF4-FFF2-40B4-BE49-F238E27FC236}">
                <a16:creationId xmlns:a16="http://schemas.microsoft.com/office/drawing/2014/main" id="{37F7DC74-FCC3-452A-92C4-FCC9F30E629D}"/>
              </a:ext>
            </a:extLst>
          </p:cNvPr>
          <p:cNvSpPr txBox="1">
            <a:spLocks noChangeArrowheads="1"/>
          </p:cNvSpPr>
          <p:nvPr/>
        </p:nvSpPr>
        <p:spPr bwMode="auto">
          <a:xfrm>
            <a:off x="8939575" y="6529893"/>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39" name="Rectangle : coins arrondis 38">
            <a:extLst>
              <a:ext uri="{FF2B5EF4-FFF2-40B4-BE49-F238E27FC236}">
                <a16:creationId xmlns:a16="http://schemas.microsoft.com/office/drawing/2014/main" id="{68CD23F5-F59A-4F84-A7D1-AA00D705F206}"/>
              </a:ext>
            </a:extLst>
          </p:cNvPr>
          <p:cNvSpPr/>
          <p:nvPr/>
        </p:nvSpPr>
        <p:spPr>
          <a:xfrm>
            <a:off x="96984" y="1201146"/>
            <a:ext cx="5204154" cy="321615"/>
          </a:xfrm>
          <a:prstGeom prst="roundRect">
            <a:avLst/>
          </a:prstGeom>
          <a:gradFill>
            <a:gsLst>
              <a:gs pos="0">
                <a:schemeClr val="bg1">
                  <a:alpha val="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sz="1600" b="1">
                <a:solidFill>
                  <a:srgbClr val="5C2A08"/>
                </a:solidFill>
                <a:latin typeface="Lato Light" panose="020f0302020204030203" pitchFamily="34" charset="0"/>
                <a:ea typeface="Calibri" panose="020f0502020204030204" pitchFamily="34" charset="0"/>
                <a:cs typeface="Times New Roman" panose="02020603050405020304" pitchFamily="18" charset="0"/>
              </a:rPr>
              <a:t>CALENDRIER ECONOMIQUE </a:t>
            </a:r>
            <a:endParaRPr lang="fr-FR" sz="1050">
              <a:solidFill>
                <a:srgbClr val="5C2A08"/>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Zone de texte 2">
            <a:extLst>
              <a:ext uri="{FF2B5EF4-FFF2-40B4-BE49-F238E27FC236}">
                <a16:creationId xmlns:a16="http://schemas.microsoft.com/office/drawing/2014/main" id="{6AA227D0-E397-404A-A524-8C9B61F13D28}"/>
              </a:ext>
            </a:extLst>
          </p:cNvPr>
          <p:cNvSpPr txBox="1">
            <a:spLocks noChangeArrowheads="1"/>
          </p:cNvSpPr>
          <p:nvPr/>
        </p:nvSpPr>
        <p:spPr bwMode="auto">
          <a:xfrm>
            <a:off x="8308672" y="48179"/>
            <a:ext cx="3846448" cy="1137101"/>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ctr" anchorCtr="0">
            <a:noAutofit/>
          </a:bodyPr>
          <a:lstStyle/>
          <a:p>
            <a:pPr lvl="0" algn="ctr">
              <a:lnSpc>
                <a:spcPct val="107000"/>
              </a:lnSpc>
              <a:defRPr/>
            </a:pPr>
            <a:r>
              <a:rPr lang="en-US" sz="1000" b="1" i="1">
                <a:gradFill flip="none" rotWithShape="1">
                  <a:gsLst>
                    <a:gs pos="0">
                      <a:schemeClr val="accent6">
                        <a:lumMod val="50000"/>
                      </a:schemeClr>
                    </a:gs>
                    <a:gs pos="23000">
                      <a:schemeClr val="accent6">
                        <a:lumMod val="75000"/>
                      </a:schemeClr>
                    </a:gs>
                    <a:gs pos="69000">
                      <a:schemeClr val="accent6">
                        <a:lumMod val="60000"/>
                        <a:lumOff val="40000"/>
                      </a:schemeClr>
                    </a:gs>
                    <a:gs pos="97000">
                      <a:schemeClr val="accent6"/>
                    </a:gs>
                  </a:gsLst>
                  <a:path path="circle">
                    <a:fillToRect r="100000" b="100000"/>
                  </a:path>
                  <a:tileRect l="-100000" t="-100000"/>
                </a:gra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 CENTRE DE RECHERCHE - </a:t>
            </a:r>
            <a:r>
              <a:rPr lang="en-US" sz="1000" b="1" i="1">
                <a:gradFill flip="none" rotWithShape="1">
                  <a:gsLst>
                    <a:gs pos="0">
                      <a:schemeClr val="accent6">
                        <a:lumMod val="50000"/>
                      </a:schemeClr>
                    </a:gs>
                    <a:gs pos="23000">
                      <a:schemeClr val="accent6">
                        <a:lumMod val="75000"/>
                      </a:schemeClr>
                    </a:gs>
                    <a:gs pos="69000">
                      <a:srgbClr val="92D050"/>
                    </a:gs>
                    <a:gs pos="97000">
                      <a:schemeClr val="accent6"/>
                    </a:gs>
                  </a:gsLst>
                  <a:path path="circle">
                    <a:fillToRect r="100000" b="100000"/>
                  </a:path>
                  <a:tileRect l="-100000" t="-100000"/>
                </a:gra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FINANCIAL</a:t>
            </a:r>
            <a:r>
              <a:rPr lang="en-US" sz="1000" b="1" i="1">
                <a:gradFill flip="none" rotWithShape="1">
                  <a:gsLst>
                    <a:gs pos="0">
                      <a:schemeClr val="accent6">
                        <a:lumMod val="50000"/>
                      </a:schemeClr>
                    </a:gs>
                    <a:gs pos="23000">
                      <a:schemeClr val="accent6">
                        <a:lumMod val="75000"/>
                      </a:schemeClr>
                    </a:gs>
                    <a:gs pos="69000">
                      <a:schemeClr val="accent6">
                        <a:lumMod val="60000"/>
                        <a:lumOff val="40000"/>
                      </a:schemeClr>
                    </a:gs>
                    <a:gs pos="97000">
                      <a:schemeClr val="accent6"/>
                    </a:gs>
                  </a:gsLst>
                  <a:path path="circle">
                    <a:fillToRect r="100000" b="100000"/>
                  </a:path>
                  <a:tileRect l="-100000" t="-100000"/>
                </a:gra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 SHARED BRAINS</a:t>
            </a:r>
            <a:endParaRPr lang="fr-FR" sz="1000" b="1" i="1">
              <a:gradFill flip="none" rotWithShape="1">
                <a:gsLst>
                  <a:gs pos="0">
                    <a:schemeClr val="accent6">
                      <a:lumMod val="50000"/>
                    </a:schemeClr>
                  </a:gs>
                  <a:gs pos="23000">
                    <a:schemeClr val="accent6">
                      <a:lumMod val="75000"/>
                    </a:schemeClr>
                  </a:gs>
                  <a:gs pos="69000">
                    <a:schemeClr val="accent6">
                      <a:lumMod val="60000"/>
                      <a:lumOff val="40000"/>
                    </a:schemeClr>
                  </a:gs>
                  <a:gs pos="97000">
                    <a:schemeClr val="accent6"/>
                  </a:gs>
                </a:gsLst>
                <a:path path="circle">
                  <a:fillToRect r="100000" b="100000"/>
                </a:path>
                <a:tileRect l="-100000" t="-100000"/>
              </a:gra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a:p>
            <a:pPr lvl="0" algn="ctr">
              <a:lnSpc>
                <a:spcPct val="107000"/>
              </a:lnSpc>
              <a:defRPr/>
            </a:pPr>
            <a:r>
              <a:rPr lang="fr-FR" sz="4400" b="1" i="1">
                <a:gradFill flip="none" rotWithShape="1">
                  <a:gsLst>
                    <a:gs pos="0">
                      <a:schemeClr val="accent6">
                        <a:lumMod val="50000"/>
                      </a:schemeClr>
                    </a:gs>
                    <a:gs pos="23000">
                      <a:schemeClr val="accent6">
                        <a:lumMod val="75000"/>
                      </a:schemeClr>
                    </a:gs>
                    <a:gs pos="69000">
                      <a:srgbClr val="92D050"/>
                    </a:gs>
                    <a:gs pos="97000">
                      <a:schemeClr val="accent6"/>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rPr>
              <a:t>OUVERTURE</a:t>
            </a:r>
            <a:endParaRPr lang="fr-FR" sz="4400" i="1">
              <a:gradFill flip="none" rotWithShape="1">
                <a:gsLst>
                  <a:gs pos="0">
                    <a:schemeClr val="accent6">
                      <a:lumMod val="50000"/>
                    </a:schemeClr>
                  </a:gs>
                  <a:gs pos="23000">
                    <a:schemeClr val="accent6">
                      <a:lumMod val="75000"/>
                    </a:schemeClr>
                  </a:gs>
                  <a:gs pos="69000">
                    <a:srgbClr val="92D050"/>
                  </a:gs>
                  <a:gs pos="97000">
                    <a:schemeClr val="accent6"/>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cxnSp>
        <p:nvCxnSpPr>
          <p:cNvPr id="6" name="Connecteur droit 5">
            <a:extLst>
              <a:ext uri="{FF2B5EF4-FFF2-40B4-BE49-F238E27FC236}">
                <a16:creationId xmlns:a16="http://schemas.microsoft.com/office/drawing/2014/main" id="{9CE57C13-097C-465D-AB7D-39F43C68257A}"/>
              </a:ext>
            </a:extLst>
          </p:cNvPr>
          <p:cNvCxnSpPr/>
          <p:nvPr/>
        </p:nvCxnSpPr>
        <p:spPr>
          <a:xfrm>
            <a:off x="8638682" y="6240931"/>
            <a:ext cx="35159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50" name="Picture 8">
            <a:extLst>
              <a:ext uri="{FF2B5EF4-FFF2-40B4-BE49-F238E27FC236}">
                <a16:creationId xmlns:a16="http://schemas.microsoft.com/office/drawing/2014/main" id="{1E2F083A-B398-4612-BC2E-16A14CD86263}"/>
              </a:ext>
            </a:extLst>
          </p:cNvPr>
          <p:cNvPicPr/>
          <p:nvPr/>
        </p:nvPicPr>
        <p:blipFill>
          <a:blip r:embed="rId5">
            <a:lum bright="70000" contrast="-70000"/>
            <a:extLst>
              <a:ext uri="{28A0092B-C50C-407E-A947-70E740481C1C}">
                <a14:useLocalDpi xmlns:a14="http://schemas.microsoft.com/office/drawing/2010/main" val="0"/>
              </a:ext>
            </a:extLst>
          </a:blip>
          <a:srcRect b="16981"/>
          <a:stretch>
            <a:fillRect/>
          </a:stretch>
        </p:blipFill>
        <p:spPr bwMode="auto">
          <a:xfrm>
            <a:off x="468982" y="4002757"/>
            <a:ext cx="337389" cy="228795"/>
          </a:xfrm>
          <a:prstGeom prst="rect">
            <a:avLst/>
          </a:prstGeom>
          <a:ln>
            <a:noFill/>
          </a:ln>
          <a:extLst>
            <a:ext uri="{53640926-AAD7-44D8-BBD7-CCE9431645EC}">
              <a14:shadowObscured xmlns:a14="http://schemas.microsoft.com/office/drawing/2010/main"/>
            </a:ext>
          </a:extLst>
        </p:spPr>
      </p:pic>
      <p:graphicFrame>
        <p:nvGraphicFramePr>
          <p:cNvPr id="38" name="Tableau 37">
            <a:extLst>
              <a:ext uri="{FF2B5EF4-FFF2-40B4-BE49-F238E27FC236}">
                <a16:creationId xmlns:a16="http://schemas.microsoft.com/office/drawing/2014/main" id="{1544FB3A-697D-421F-9F29-8C40DBD576E1}"/>
              </a:ext>
            </a:extLst>
          </p:cNvPr>
          <p:cNvGraphicFramePr>
            <a:graphicFrameLocks noGrp="1"/>
          </p:cNvGraphicFramePr>
          <p:nvPr/>
        </p:nvGraphicFramePr>
        <p:xfrm>
          <a:off x="5382060" y="3544077"/>
          <a:ext cx="3205210" cy="9086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36912">
                  <a:extLst>
                    <a:ext uri="{9D8B030D-6E8A-4147-A177-3AD203B41FA5}">
                      <a16:colId xmlns:a16="http://schemas.microsoft.com/office/drawing/2014/main" val="3313419658"/>
                    </a:ext>
                  </a:extLst>
                </a:gridCol>
                <a:gridCol w="784149">
                  <a:extLst>
                    <a:ext uri="{9D8B030D-6E8A-4147-A177-3AD203B41FA5}">
                      <a16:colId xmlns:a16="http://schemas.microsoft.com/office/drawing/2014/main" val="4086452854"/>
                    </a:ext>
                  </a:extLst>
                </a:gridCol>
                <a:gridCol w="784149">
                  <a:extLst>
                    <a:ext uri="{9D8B030D-6E8A-4147-A177-3AD203B41FA5}">
                      <a16:colId xmlns:a16="http://schemas.microsoft.com/office/drawing/2014/main" val="3110864044"/>
                    </a:ext>
                  </a:extLst>
                </a:gridCol>
              </a:tblGrid>
              <a:tr h="0">
                <a:tc gridSpan="3">
                  <a:txBody>
                    <a:bodyPr/>
                    <a:lstStyle/>
                    <a:p>
                      <a:pPr algn="ctr" fontAlgn="ctr"/>
                      <a:r>
                        <a:rPr lang="fr-FR" sz="1100" b="0" i="0" u="none" strike="noStrike">
                          <a:solidFill>
                            <a:schemeClr val="tx1"/>
                          </a:solidFill>
                          <a:effectLst/>
                          <a:latin typeface="Bahnschrift Light" panose="020b0502040204020203" pitchFamily="34" charset="0"/>
                        </a:rPr>
                        <a:t>ASIE</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197539">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u="none" strike="noStrike">
                          <a:solidFill>
                            <a:srgbClr val="00B050"/>
                          </a:solidFill>
                          <a:effectLst/>
                          <a:latin typeface="Bahnschrift Light" panose="020b0502040204020203" pitchFamily="34" charset="0"/>
                        </a:rPr>
                        <a:t>28 472,92</a:t>
                      </a:r>
                      <a:endParaRPr lang="fr-FR" sz="1100" b="0" i="0" u="none" strike="noStrike">
                        <a:solidFill>
                          <a:srgbClr val="00B050"/>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+0,86%</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197539">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21 025,56</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C00000"/>
                          </a:solidFill>
                          <a:effectLst/>
                          <a:latin typeface="Bahnschrift Light" panose="020b0502040204020203" pitchFamily="34" charset="0"/>
                        </a:rPr>
                        <a:t>-2,01%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197539">
                <a:tc>
                  <a:txBody>
                    <a:bodyPr/>
                    <a:lstStyle/>
                    <a:p>
                      <a:pPr algn="ctr" fontAlgn="b"/>
                      <a:r>
                        <a:rPr lang="fr-FR" sz="1100" b="1" u="none" strike="noStrike">
                          <a:effectLst/>
                          <a:latin typeface="Bahnschrift Light" panose="020b0502040204020203" pitchFamily="34" charset="0"/>
                        </a:rPr>
                        <a:t>SSE  COMPOSITE</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3</a:t>
                      </a:r>
                      <a:r>
                        <a:rPr lang="fr-FR" sz="1100" b="0" i="0" u="none" strike="noStrike" baseline="0">
                          <a:solidFill>
                            <a:schemeClr val="tx1"/>
                          </a:solidFill>
                          <a:effectLst/>
                          <a:latin typeface="Bahnschrift Light" panose="020b0502040204020203" pitchFamily="34" charset="0"/>
                        </a:rPr>
                        <a:t> 026,99</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+1.92</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41" name="Tableau 40">
            <a:extLst>
              <a:ext uri="{FF2B5EF4-FFF2-40B4-BE49-F238E27FC236}">
                <a16:creationId xmlns:a16="http://schemas.microsoft.com/office/drawing/2014/main" id="{85D3EEC1-46EC-4CB8-A430-38AD41255E70}"/>
              </a:ext>
            </a:extLst>
          </p:cNvPr>
          <p:cNvGraphicFramePr>
            <a:graphicFrameLocks noGrp="1"/>
          </p:cNvGraphicFramePr>
          <p:nvPr/>
        </p:nvGraphicFramePr>
        <p:xfrm>
          <a:off x="5405694" y="4442924"/>
          <a:ext cx="3181601" cy="67818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4855">
                  <a:extLst>
                    <a:ext uri="{9D8B030D-6E8A-4147-A177-3AD203B41FA5}">
                      <a16:colId xmlns:a16="http://schemas.microsoft.com/office/drawing/2014/main" val="3954752173"/>
                    </a:ext>
                  </a:extLst>
                </a:gridCol>
                <a:gridCol w="778373">
                  <a:extLst>
                    <a:ext uri="{9D8B030D-6E8A-4147-A177-3AD203B41FA5}">
                      <a16:colId xmlns:a16="http://schemas.microsoft.com/office/drawing/2014/main" val="1386741390"/>
                    </a:ext>
                  </a:extLst>
                </a:gridCol>
                <a:gridCol w="778373">
                  <a:extLst>
                    <a:ext uri="{9D8B030D-6E8A-4147-A177-3AD203B41FA5}">
                      <a16:colId xmlns:a16="http://schemas.microsoft.com/office/drawing/2014/main" val="3193569772"/>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PETROLE</a:t>
                      </a:r>
                      <a:endParaRPr lang="fr-FR" sz="1100" b="0" i="0" u="none" strike="noStrike">
                        <a:solidFill>
                          <a:schemeClr val="tx1"/>
                        </a:solidFill>
                        <a:effectLst/>
                        <a:latin typeface="Bahnschrift Light" panose="020b0502040204020203" pitchFamily="34" charset="0"/>
                      </a:endParaRP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WTI</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56,43</a:t>
                      </a:r>
                      <a:endParaRPr lang="fr-FR" sz="1100" b="0" i="0" u="none" strike="noStrike">
                        <a:solidFill>
                          <a:schemeClr val="tx1"/>
                        </a:solidFill>
                        <a:effectLst/>
                        <a:latin typeface="Bahnschrift Light" panose="020b0502040204020203" pitchFamily="34" charset="0"/>
                      </a:endParaRP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+0,53%</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190500">
                <a:tc>
                  <a:txBody>
                    <a:bodyPr/>
                    <a:lstStyle/>
                    <a:p>
                      <a:pPr algn="ctr" fontAlgn="b"/>
                      <a:r>
                        <a:rPr lang="fr-FR" sz="1100" b="1" u="none" strike="noStrike">
                          <a:effectLst/>
                          <a:latin typeface="Bahnschrift Light" panose="020b0502040204020203" pitchFamily="34" charset="0"/>
                        </a:rPr>
                        <a:t>BRENT </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66,09</a:t>
                      </a:r>
                      <a:endParaRPr lang="fr-FR" sz="1100" b="0" i="0" u="none" strike="noStrike">
                        <a:solidFill>
                          <a:schemeClr val="tx1"/>
                        </a:solidFill>
                        <a:effectLst/>
                        <a:latin typeface="Bahnschrift Light" panose="020b0502040204020203" pitchFamily="34" charset="0"/>
                      </a:endParaRP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+0,42%</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116772702"/>
                  </a:ext>
                </a:extLst>
              </a:tr>
            </a:tbl>
          </a:graphicData>
        </a:graphic>
      </p:graphicFrame>
      <p:sp>
        <p:nvSpPr>
          <p:cNvPr id="36" name="Rectangle : coins arrondis 35">
            <a:extLst>
              <a:ext uri="{FF2B5EF4-FFF2-40B4-BE49-F238E27FC236}">
                <a16:creationId xmlns:a16="http://schemas.microsoft.com/office/drawing/2014/main" id="{02C39E57-842F-4C85-A2D5-EC89AAE21C81}"/>
              </a:ext>
            </a:extLst>
          </p:cNvPr>
          <p:cNvSpPr/>
          <p:nvPr/>
        </p:nvSpPr>
        <p:spPr>
          <a:xfrm>
            <a:off x="84952" y="3936902"/>
            <a:ext cx="5204154" cy="321615"/>
          </a:xfrm>
          <a:prstGeom prst="roundRect">
            <a:avLst/>
          </a:prstGeom>
          <a:gradFill>
            <a:gsLst>
              <a:gs pos="0">
                <a:schemeClr val="bg1">
                  <a:alpha val="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sz="1600" b="1">
                <a:solidFill>
                  <a:schemeClr val="accent6">
                    <a:lumMod val="50000"/>
                  </a:schemeClr>
                </a:solidFill>
                <a:latin typeface="Lato Light" panose="020f0302020204030203" pitchFamily="34" charset="0"/>
                <a:ea typeface="Calibri" panose="020f0502020204030204" pitchFamily="34" charset="0"/>
                <a:cs typeface="Times New Roman" panose="02020603050405020304" pitchFamily="18" charset="0"/>
              </a:rPr>
              <a:t>RESULTATS DES ENTREPRISES</a:t>
            </a:r>
            <a:endParaRPr lang="fr-FR" sz="105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9" name="Rectangle : coins arrondis 48">
            <a:extLst>
              <a:ext uri="{FF2B5EF4-FFF2-40B4-BE49-F238E27FC236}">
                <a16:creationId xmlns:a16="http://schemas.microsoft.com/office/drawing/2014/main" id="{690CE281-CF14-4ACE-B6BC-907681788DA8}"/>
              </a:ext>
            </a:extLst>
          </p:cNvPr>
          <p:cNvSpPr/>
          <p:nvPr/>
        </p:nvSpPr>
        <p:spPr>
          <a:xfrm>
            <a:off x="8630382" y="1206856"/>
            <a:ext cx="3482802" cy="321615"/>
          </a:xfrm>
          <a:prstGeom prst="roundRect">
            <a:avLst/>
          </a:prstGeom>
          <a:gradFill>
            <a:gsLst>
              <a:gs pos="0">
                <a:schemeClr val="bg1">
                  <a:alpha val="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sz="1600" b="1">
                <a:solidFill>
                  <a:srgbClr val="002060"/>
                </a:solidFill>
                <a:latin typeface="Lato Light" panose="020f0302020204030203" pitchFamily="34" charset="0"/>
                <a:ea typeface="Calibri" panose="020f0502020204030204" pitchFamily="34" charset="0"/>
                <a:cs typeface="Times New Roman" panose="02020603050405020304" pitchFamily="18" charset="0"/>
              </a:rPr>
              <a:t>ACTUALITES TENDANCES</a:t>
            </a:r>
            <a:endParaRPr lang="fr-FR" sz="105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8" name="Image 27">
            <a:extLst>
              <a:ext uri="{FF2B5EF4-FFF2-40B4-BE49-F238E27FC236}">
                <a16:creationId xmlns:a16="http://schemas.microsoft.com/office/drawing/2014/main" id="{D23BB9F3-0842-4267-BE58-8CF3639C2FE3}"/>
              </a:ext>
            </a:extLst>
          </p:cNvPr>
          <p:cNvPicPr>
            <a:picLocks noChangeAspect="1"/>
          </p:cNvPicPr>
          <p:nvPr/>
        </p:nvPicPr>
        <p:blipFill>
          <a:blip r:embed="rId6">
            <a:biLevel thresh="75000"/>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t="76060" b="9382"/>
          <a:stretch>
            <a:fillRect/>
          </a:stretch>
        </p:blipFill>
        <p:spPr>
          <a:xfrm>
            <a:off x="-131008" y="900540"/>
            <a:ext cx="2120138" cy="308644"/>
          </a:xfrm>
          <a:prstGeom prst="rect">
            <a:avLst/>
          </a:prstGeom>
        </p:spPr>
      </p:pic>
      <p:pic>
        <p:nvPicPr>
          <p:cNvPr id="30" name="Image 29">
            <a:extLst>
              <a:ext uri="{FF2B5EF4-FFF2-40B4-BE49-F238E27FC236}">
                <a16:creationId xmlns:a16="http://schemas.microsoft.com/office/drawing/2014/main" id="{64012EC5-E46E-4EF2-A4A5-BA48AE5AA72D}"/>
              </a:ext>
            </a:extLst>
          </p:cNvPr>
          <p:cNvPicPr>
            <a:picLocks noChangeAspect="1"/>
          </p:cNvPicPr>
          <p:nvPr/>
        </p:nvPicPr>
        <p:blipFill>
          <a:blip r:embed="rId8">
            <a:extLst>
              <a:ext uri="{28A0092B-C50C-407E-A947-70E740481C1C}">
                <a14:useLocalDpi xmlns:a14="http://schemas.microsoft.com/office/drawing/2010/main" val="0"/>
              </a:ext>
            </a:extLst>
          </a:blip>
          <a:srcRect l="20501" t="20589" r="15130" b="23184"/>
          <a:stretch>
            <a:fillRect/>
          </a:stretch>
        </p:blipFill>
        <p:spPr>
          <a:xfrm>
            <a:off x="295362" y="-72864"/>
            <a:ext cx="1292947" cy="1129407"/>
          </a:xfrm>
          <a:prstGeom prst="rect">
            <a:avLst/>
          </a:prstGeom>
        </p:spPr>
      </p:pic>
      <p:sp>
        <p:nvSpPr>
          <p:cNvPr id="45" name="Rectangle 44">
            <a:extLst>
              <a:ext uri="{FF2B5EF4-FFF2-40B4-BE49-F238E27FC236}">
                <a16:creationId xmlns:a16="http://schemas.microsoft.com/office/drawing/2014/main" id="{28E420EF-C1A4-4F4D-9E83-010D2DE841F8}"/>
              </a:ext>
            </a:extLst>
          </p:cNvPr>
          <p:cNvSpPr/>
          <p:nvPr/>
        </p:nvSpPr>
        <p:spPr>
          <a:xfrm>
            <a:off x="8571492" y="1683320"/>
            <a:ext cx="3466205" cy="23058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fr-FR" sz="1200" b="1">
              <a:solidFill>
                <a:prstClr val="black"/>
              </a:solidFill>
              <a:latin typeface="Bahnschrift Light" panose="020b0502040204020203" pitchFamily="34" charset="0"/>
              <a:cs typeface="Times New Roman" panose="02020603050405020304" pitchFamily="18" charset="0"/>
            </a:endParaRPr>
          </a:p>
          <a:p>
            <a:pPr marL="171450" lvl="0" indent="-171450" algn="just">
              <a:buFont typeface="Arial" panose="020b0604020202020204" pitchFamily="34" charset="0"/>
              <a:buChar char="•"/>
            </a:pPr>
            <a:endParaRPr lang="fr-FR" sz="1200" b="1">
              <a:solidFill>
                <a:prstClr val="black"/>
              </a:solidFill>
              <a:latin typeface="Bahnschrift Light" panose="020b0502040204020203" pitchFamily="34" charset="0"/>
              <a:cs typeface="Times New Roman" panose="02020603050405020304" pitchFamily="18" charset="0"/>
            </a:endParaRPr>
          </a:p>
        </p:txBody>
      </p:sp>
      <p:graphicFrame>
        <p:nvGraphicFramePr>
          <p:cNvPr id="42" name="Tableau 41">
            <a:extLst>
              <a:ext uri="{FF2B5EF4-FFF2-40B4-BE49-F238E27FC236}">
                <a16:creationId xmlns:a16="http://schemas.microsoft.com/office/drawing/2014/main" id="{A330F225-CB29-4AD1-B2E4-81A392F83A0A}"/>
              </a:ext>
            </a:extLst>
          </p:cNvPr>
          <p:cNvGraphicFramePr>
            <a:graphicFrameLocks noGrp="1"/>
          </p:cNvGraphicFramePr>
          <p:nvPr/>
        </p:nvGraphicFramePr>
        <p:xfrm>
          <a:off x="5393865" y="5152643"/>
          <a:ext cx="3181601" cy="165354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4855">
                  <a:extLst>
                    <a:ext uri="{9D8B030D-6E8A-4147-A177-3AD203B41FA5}">
                      <a16:colId xmlns:a16="http://schemas.microsoft.com/office/drawing/2014/main" val="3954752173"/>
                    </a:ext>
                  </a:extLst>
                </a:gridCol>
                <a:gridCol w="778373">
                  <a:extLst>
                    <a:ext uri="{9D8B030D-6E8A-4147-A177-3AD203B41FA5}">
                      <a16:colId xmlns:a16="http://schemas.microsoft.com/office/drawing/2014/main" val="1386741390"/>
                    </a:ext>
                  </a:extLst>
                </a:gridCol>
                <a:gridCol w="778373">
                  <a:extLst>
                    <a:ext uri="{9D8B030D-6E8A-4147-A177-3AD203B41FA5}">
                      <a16:colId xmlns:a16="http://schemas.microsoft.com/office/drawing/2014/main" val="3193569772"/>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CHANGES &amp; CRYPTOMONNAIES</a:t>
                      </a:r>
                      <a:endParaRPr lang="fr-FR" sz="1100" b="0" i="0" u="none" strike="noStrike">
                        <a:solidFill>
                          <a:schemeClr val="tx1"/>
                        </a:solidFill>
                        <a:effectLst/>
                        <a:latin typeface="Bahnschrift Light" panose="020b0502040204020203" pitchFamily="34" charset="0"/>
                      </a:endParaRP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EUR/USD</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1,12488</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+0,15%</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190500">
                <a:tc>
                  <a:txBody>
                    <a:bodyPr/>
                    <a:lstStyle/>
                    <a:p>
                      <a:pPr algn="ctr" fontAlgn="b"/>
                      <a:r>
                        <a:rPr lang="fr-FR" sz="1100" b="1" i="0" u="none" strike="noStrike">
                          <a:solidFill>
                            <a:schemeClr val="bg1"/>
                          </a:solidFill>
                          <a:effectLst/>
                          <a:latin typeface="Bahnschrift Light" panose="020b0502040204020203" pitchFamily="34" charset="0"/>
                        </a:rPr>
                        <a:t>USD/JPY</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111,2635</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017308447"/>
                  </a:ext>
                </a:extLst>
              </a:tr>
              <a:tr h="190500">
                <a:tc>
                  <a:txBody>
                    <a:bodyPr/>
                    <a:lstStyle/>
                    <a:p>
                      <a:pPr algn="ctr" fontAlgn="b"/>
                      <a:r>
                        <a:rPr lang="fr-FR" sz="1100" b="1" i="0" u="none" strike="noStrike">
                          <a:solidFill>
                            <a:schemeClr val="bg1"/>
                          </a:solidFill>
                          <a:effectLst/>
                          <a:latin typeface="Bahnschrift Light" panose="020b0502040204020203" pitchFamily="34" charset="0"/>
                        </a:rPr>
                        <a:t>EUR/GBP</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0,8643</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58302898"/>
                  </a:ext>
                </a:extLst>
              </a:tr>
              <a:tr h="190500">
                <a:tc>
                  <a:txBody>
                    <a:bodyPr/>
                    <a:lstStyle/>
                    <a:p>
                      <a:pPr algn="ctr" fontAlgn="b"/>
                      <a:r>
                        <a:rPr lang="fr-FR" sz="1100" b="1" i="0" u="none" strike="noStrike">
                          <a:solidFill>
                            <a:schemeClr val="bg1"/>
                          </a:solidFill>
                          <a:effectLst/>
                          <a:latin typeface="Bahnschrift Light" panose="020b0502040204020203" pitchFamily="34" charset="0"/>
                        </a:rPr>
                        <a:t>GBP/USD</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1,3013</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+0,01%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53893063"/>
                  </a:ext>
                </a:extLst>
              </a:tr>
              <a:tr h="190500">
                <a:tc>
                  <a:txBody>
                    <a:bodyPr/>
                    <a:lstStyle/>
                    <a:p>
                      <a:pPr marL="0" marR="0" lvl="0" indent="0" algn="ctr" defTabSz="914400" rtl="0" eaLnBrk="1" fontAlgn="b" latinLnBrk="0" hangingPunct="1">
                        <a:lnSpc>
                          <a:spcPct val="100000"/>
                        </a:lnSpc>
                        <a:spcBef>
                          <a:spcPct val="0"/>
                        </a:spcBef>
                        <a:spcAft>
                          <a:spcPct val="0"/>
                        </a:spcAft>
                        <a:buClrTx/>
                        <a:buSzTx/>
                        <a:buFontTx/>
                        <a:buNone/>
                        <a:defRPr/>
                      </a:pPr>
                      <a:r>
                        <a:rPr lang="fr-FR" sz="1100" b="1" i="0" u="none" strike="noStrike">
                          <a:solidFill>
                            <a:schemeClr val="bg1"/>
                          </a:solidFill>
                          <a:effectLst/>
                          <a:latin typeface="Bahnschrift Light" panose="020b0502040204020203" pitchFamily="34" charset="0"/>
                        </a:rPr>
                        <a:t>BITCOI N</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FFC000">
                            <a:lumMod val="7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3</a:t>
                      </a:r>
                      <a:r>
                        <a:rPr lang="fr-FR" sz="1100" b="0" i="0" u="none" strike="noStrike" baseline="0">
                          <a:solidFill>
                            <a:schemeClr val="tx1"/>
                          </a:solidFill>
                          <a:effectLst/>
                          <a:latin typeface="Bahnschrift Light" panose="020b0502040204020203" pitchFamily="34" charset="0"/>
                        </a:rPr>
                        <a:t> </a:t>
                      </a:r>
                      <a:r>
                        <a:rPr lang="fr-FR" sz="1100" b="0" i="0" u="none" strike="noStrike">
                          <a:solidFill>
                            <a:schemeClr val="tx1"/>
                          </a:solidFill>
                          <a:effectLst/>
                          <a:latin typeface="Bahnschrift Light" panose="020b0502040204020203" pitchFamily="34" charset="0"/>
                        </a:rPr>
                        <a:t>864,33</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-0,58%</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405396999"/>
                  </a:ext>
                </a:extLst>
              </a:tr>
              <a:tr h="190500">
                <a:tc>
                  <a:txBody>
                    <a:bodyPr/>
                    <a:lstStyle/>
                    <a:p>
                      <a:pPr marL="0" marR="0" lvl="0" indent="0" algn="ctr" defTabSz="914400" rtl="0" eaLnBrk="1" fontAlgn="b" latinLnBrk="0" hangingPunct="1">
                        <a:lnSpc>
                          <a:spcPct val="100000"/>
                        </a:lnSpc>
                        <a:spcBef>
                          <a:spcPct val="0"/>
                        </a:spcBef>
                        <a:spcAft>
                          <a:spcPct val="0"/>
                        </a:spcAft>
                        <a:buClrTx/>
                        <a:buSzTx/>
                        <a:buFontTx/>
                        <a:buNone/>
                        <a:defRPr/>
                      </a:pPr>
                      <a:r>
                        <a:rPr lang="fr-FR" sz="1100" b="1" u="none" strike="noStrike">
                          <a:effectLst/>
                          <a:latin typeface="Bahnschrift Light" panose="020b0502040204020203" pitchFamily="34" charset="0"/>
                        </a:rPr>
                        <a:t>ETHEREUM</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FFC000">
                            <a:lumMod val="7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136,52</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-0,84%</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210059270"/>
                  </a:ext>
                </a:extLst>
              </a:tr>
            </a:tbl>
          </a:graphicData>
        </a:graphic>
      </p:graphicFrame>
      <p:sp>
        <p:nvSpPr>
          <p:cNvPr id="47" name="Rectangle : coins arrondis 46">
            <a:extLst>
              <a:ext uri="{FF2B5EF4-FFF2-40B4-BE49-F238E27FC236}">
                <a16:creationId xmlns:a16="http://schemas.microsoft.com/office/drawing/2014/main" id="{CC92270C-B826-4F9B-AC9E-16C12129B549}"/>
              </a:ext>
            </a:extLst>
          </p:cNvPr>
          <p:cNvSpPr/>
          <p:nvPr/>
        </p:nvSpPr>
        <p:spPr>
          <a:xfrm>
            <a:off x="8576997" y="3307767"/>
            <a:ext cx="3482802" cy="321615"/>
          </a:xfrm>
          <a:prstGeom prst="roundRect">
            <a:avLst/>
          </a:prstGeom>
          <a:gradFill>
            <a:gsLst>
              <a:gs pos="0">
                <a:schemeClr val="bg1">
                  <a:alpha val="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fr-FR" sz="1600" b="1">
                <a:solidFill>
                  <a:schemeClr val="bg2">
                    <a:lumMod val="25000"/>
                  </a:schemeClr>
                </a:solidFill>
                <a:latin typeface="Lato Light" panose="020f0302020204030203" pitchFamily="34" charset="0"/>
                <a:ea typeface="Calibri" panose="020f0502020204030204" pitchFamily="34" charset="0"/>
                <a:cs typeface="Times New Roman" panose="02020603050405020304" pitchFamily="18" charset="0"/>
              </a:rPr>
              <a:t>STATISTIQUES DU JOUR</a:t>
            </a:r>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Tableau 3">
            <a:extLst>
              <a:ext uri="{FF2B5EF4-FFF2-40B4-BE49-F238E27FC236}">
                <a16:creationId xmlns:a16="http://schemas.microsoft.com/office/drawing/2014/main" id="{05E1B493-D6DE-4FA0-9CDA-C82EB8FDB5AB}"/>
              </a:ext>
            </a:extLst>
          </p:cNvPr>
          <p:cNvGraphicFramePr>
            <a:graphicFrameLocks noGrp="1"/>
          </p:cNvGraphicFramePr>
          <p:nvPr/>
        </p:nvGraphicFramePr>
        <p:xfrm>
          <a:off x="109734" y="1564484"/>
          <a:ext cx="5138041" cy="2362069"/>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327634">
                  <a:extLst>
                    <a:ext uri="{9D8B030D-6E8A-4147-A177-3AD203B41FA5}">
                      <a16:colId xmlns:a16="http://schemas.microsoft.com/office/drawing/2014/main" val="4210579371"/>
                    </a:ext>
                  </a:extLst>
                </a:gridCol>
                <a:gridCol w="1028700">
                  <a:extLst>
                    <a:ext uri="{9D8B030D-6E8A-4147-A177-3AD203B41FA5}">
                      <a16:colId xmlns:a16="http://schemas.microsoft.com/office/drawing/2014/main" val="297622924"/>
                    </a:ext>
                  </a:extLst>
                </a:gridCol>
                <a:gridCol w="1771772">
                  <a:extLst>
                    <a:ext uri="{9D8B030D-6E8A-4147-A177-3AD203B41FA5}">
                      <a16:colId xmlns:a16="http://schemas.microsoft.com/office/drawing/2014/main" val="2243992738"/>
                    </a:ext>
                  </a:extLst>
                </a:gridCol>
                <a:gridCol w="1009935">
                  <a:extLst>
                    <a:ext uri="{9D8B030D-6E8A-4147-A177-3AD203B41FA5}">
                      <a16:colId xmlns:a16="http://schemas.microsoft.com/office/drawing/2014/main" val="3698007264"/>
                    </a:ext>
                  </a:extLst>
                </a:gridCol>
              </a:tblGrid>
              <a:tr h="468209">
                <a:tc>
                  <a:txBody>
                    <a:bodyPr/>
                    <a:lstStyle/>
                    <a:p>
                      <a:pPr algn="ctr" fontAlgn="b"/>
                      <a:r>
                        <a:rPr lang="fr-FR" sz="1100" b="1" i="0" u="none" strike="noStrike">
                          <a:solidFill>
                            <a:schemeClr val="bg1"/>
                          </a:solidFill>
                          <a:effectLst/>
                          <a:latin typeface="Bahnschrift Light" panose="020b0502040204020203" pitchFamily="34" charset="0"/>
                        </a:rPr>
                        <a:t>HEURE</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bg1"/>
                          </a:solidFill>
                          <a:effectLst/>
                          <a:latin typeface="Bahnschrift Light" panose="020b0502040204020203" pitchFamily="34" charset="0"/>
                        </a:rPr>
                        <a:t>PAYS</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bg1"/>
                          </a:solidFill>
                          <a:effectLst/>
                          <a:latin typeface="Bahnschrift Light" panose="020b0502040204020203" pitchFamily="34" charset="0"/>
                        </a:rPr>
                        <a:t>11.03.19</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u="none" strike="noStrike">
                          <a:solidFill>
                            <a:schemeClr val="bg1"/>
                          </a:solidFill>
                          <a:effectLst/>
                          <a:latin typeface="Bahnschrift Light" panose="020b0502040204020203" pitchFamily="34" charset="0"/>
                        </a:rPr>
                        <a:t>IMPACT</a:t>
                      </a:r>
                      <a:endParaRPr lang="fr-FR" sz="1100" b="1" i="0" u="none" strike="noStrike">
                        <a:solidFill>
                          <a:schemeClr val="bg1"/>
                        </a:solidFill>
                        <a:effectLst/>
                        <a:latin typeface="Bahnschrift Light" panose="020b0502040204020203" pitchFamily="34" charset="0"/>
                      </a:endParaRPr>
                    </a:p>
                  </a:txBody>
                  <a:tcPr marL="9525" marR="9525" marT="38100" marB="38100" anchor="ctr">
                    <a:cell3D prstMaterial="dkEdge">
                      <a:bevel w="25400" h="25400" prst="angle"/>
                      <a:lightRig rig="flood" dir="t"/>
                    </a:cell3D>
                    <a:gradFill>
                      <a:gsLst>
                        <a:gs pos="0">
                          <a:srgbClr val="5C2A08"/>
                        </a:gs>
                        <a:gs pos="100000">
                          <a:schemeClr val="tx1"/>
                        </a:gs>
                      </a:gsLst>
                      <a:lin ang="2700000" scaled="1"/>
                    </a:gradFill>
                  </a:tcPr>
                </a:tc>
                <a:extLst>
                  <a:ext uri="{0D108BD9-81ED-4DB2-BD59-A6C34878D82A}">
                    <a16:rowId xmlns:a16="http://schemas.microsoft.com/office/drawing/2014/main" val="4243744779"/>
                  </a:ext>
                </a:extLst>
              </a:tr>
              <a:tr h="473465">
                <a:tc>
                  <a:txBody>
                    <a:bodyPr/>
                    <a:lstStyle/>
                    <a:p>
                      <a:pPr algn="ctr" fontAlgn="b"/>
                      <a:r>
                        <a:rPr lang="fr-FR" sz="1100" b="1" i="0" u="none" strike="noStrike">
                          <a:solidFill>
                            <a:schemeClr val="bg1"/>
                          </a:solidFill>
                          <a:effectLst/>
                          <a:latin typeface="Bahnschrift Light" panose="020b0502040204020203" pitchFamily="34" charset="0"/>
                        </a:rPr>
                        <a:t>1:30PM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UK</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Budget report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28877496"/>
                  </a:ext>
                </a:extLst>
              </a:tr>
              <a:tr h="473465">
                <a:tc>
                  <a:txBody>
                    <a:bodyPr/>
                    <a:lstStyle/>
                    <a:p>
                      <a:pPr algn="ctr" fontAlgn="b"/>
                      <a:r>
                        <a:rPr lang="fr-FR" sz="1100" b="1" i="0" u="none" strike="noStrike">
                          <a:solidFill>
                            <a:schemeClr val="bg1"/>
                          </a:solidFill>
                          <a:effectLst/>
                          <a:latin typeface="Bahnschrift Light" panose="020b0502040204020203" pitchFamily="34" charset="0"/>
                        </a:rPr>
                        <a:t>1:30PM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USA</a:t>
                      </a:r>
                    </a:p>
                  </a:txBody>
                  <a:tcPr marL="9525" marR="9525" marT="9525" marB="0" anchor="ctr">
                    <a:cell3D prstMaterial="dkEdge">
                      <a:bevel w="25400" h="25400" prst="angle"/>
                      <a:lightRig rig="flood" dir="t"/>
                    </a:cell3D>
                    <a:solidFill>
                      <a:schemeClr val="bg1">
                        <a:alpha val="19000"/>
                      </a:schemeClr>
                    </a:solidFill>
                  </a:tcPr>
                </a:tc>
                <a:tc>
                  <a:txBody>
                    <a:bodyPr/>
                    <a:lstStyle/>
                    <a:p>
                      <a:pPr marL="0" marR="0" indent="0" algn="ctr" defTabSz="914400" rtl="0" eaLnBrk="1" fontAlgn="b" latinLnBrk="0" hangingPunct="1">
                        <a:lnSpc>
                          <a:spcPct val="100000"/>
                        </a:lnSpc>
                        <a:spcBef>
                          <a:spcPct val="0"/>
                        </a:spcBef>
                        <a:spcAft>
                          <a:spcPct val="0"/>
                        </a:spcAft>
                        <a:buClrTx/>
                        <a:buSzTx/>
                        <a:buFontTx/>
                        <a:buNone/>
                        <a:defRPr/>
                      </a:pPr>
                      <a:r>
                        <a:rPr lang="fr-FR" sz="1100" b="0" i="0" u="none" strike="noStrike" err="1">
                          <a:solidFill>
                            <a:schemeClr val="tx1"/>
                          </a:solidFill>
                          <a:effectLst/>
                          <a:latin typeface="Bahnschrift Light" panose="020b0502040204020203" pitchFamily="34" charset="0"/>
                        </a:rPr>
                        <a:t>Nondefense Capital Goods Orders ex Aircraft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625582474"/>
                  </a:ext>
                </a:extLst>
              </a:tr>
              <a:tr h="473465">
                <a:tc>
                  <a:txBody>
                    <a:bodyPr/>
                    <a:lstStyle/>
                    <a:p>
                      <a:pPr algn="ctr" fontAlgn="b"/>
                      <a:r>
                        <a:rPr lang="fr-FR" sz="1100" b="1" i="0" u="none" strike="noStrike">
                          <a:solidFill>
                            <a:schemeClr val="bg1"/>
                          </a:solidFill>
                          <a:effectLst/>
                          <a:latin typeface="Bahnschrift Light" panose="020b0502040204020203" pitchFamily="34" charset="0"/>
                        </a:rPr>
                        <a:t>12:30AM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USA</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Core Retail &amp; Retail Sales</a:t>
                      </a:r>
                      <a:r>
                        <a:rPr lang="fr-FR" sz="1100" b="0" i="0" u="none" strike="noStrike" baseline="0">
                          <a:solidFill>
                            <a:schemeClr val="tx1"/>
                          </a:solidFill>
                          <a:effectLst/>
                          <a:latin typeface="Bahnschrift Light" panose="020b0502040204020203" pitchFamily="34" charset="0"/>
                        </a:rPr>
                        <a:t> (MoM) (Jan)</a:t>
                      </a:r>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846312082"/>
                  </a:ext>
                </a:extLst>
              </a:tr>
              <a:tr h="473465">
                <a:tc>
                  <a:txBody>
                    <a:bodyPr/>
                    <a:lstStyle/>
                    <a:p>
                      <a:pPr algn="ctr" fontAlgn="b"/>
                      <a:r>
                        <a:rPr lang="fr-FR" sz="1100" b="1" i="0" u="none" strike="noStrike">
                          <a:solidFill>
                            <a:schemeClr val="bg1"/>
                          </a:solidFill>
                          <a:effectLst/>
                          <a:latin typeface="Bahnschrift Light" panose="020b0502040204020203" pitchFamily="34" charset="0"/>
                        </a:rPr>
                        <a:t>11:00AM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err="1">
                          <a:solidFill>
                            <a:schemeClr val="tx1"/>
                          </a:solidFill>
                          <a:effectLst/>
                          <a:latin typeface="Bahnschrift Light" panose="020b0502040204020203" pitchFamily="34" charset="0"/>
                        </a:rPr>
                        <a:t>EuroZone</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Industrial Production</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123412311"/>
                  </a:ext>
                </a:extLst>
              </a:tr>
            </a:tbl>
          </a:graphicData>
        </a:graphic>
      </p:graphicFrame>
      <p:sp>
        <p:nvSpPr>
          <p:cNvPr id="33" name="Étoile : 5 branches 32">
            <a:extLst>
              <a:ext uri="{FF2B5EF4-FFF2-40B4-BE49-F238E27FC236}">
                <a16:creationId xmlns:a16="http://schemas.microsoft.com/office/drawing/2014/main" id="{72BB5A12-DDBC-4C8D-9284-B39E414599A4}"/>
              </a:ext>
            </a:extLst>
          </p:cNvPr>
          <p:cNvSpPr/>
          <p:nvPr/>
        </p:nvSpPr>
        <p:spPr>
          <a:xfrm>
            <a:off x="4620476" y="2154065"/>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0" name="Rectangle 39">
            <a:extLst>
              <a:ext uri="{FF2B5EF4-FFF2-40B4-BE49-F238E27FC236}">
                <a16:creationId xmlns:a16="http://schemas.microsoft.com/office/drawing/2014/main" id="{9C14146E-8822-4E40-BF0E-2AC516ECE5ED}"/>
              </a:ext>
            </a:extLst>
          </p:cNvPr>
          <p:cNvSpPr/>
          <p:nvPr/>
        </p:nvSpPr>
        <p:spPr>
          <a:xfrm>
            <a:off x="9400427" y="4880950"/>
            <a:ext cx="1942713" cy="678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fr-FR" sz="1200" b="1">
              <a:solidFill>
                <a:prstClr val="black"/>
              </a:solidFill>
              <a:latin typeface="Bahnschrift Light" panose="020b0502040204020203" pitchFamily="34" charset="0"/>
              <a:cs typeface="Times New Roman" panose="02020603050405020304" pitchFamily="18" charset="0"/>
            </a:endParaRPr>
          </a:p>
        </p:txBody>
      </p:sp>
      <p:graphicFrame>
        <p:nvGraphicFramePr>
          <p:cNvPr id="7" name="Tableau 6">
            <a:extLst>
              <a:ext uri="{FF2B5EF4-FFF2-40B4-BE49-F238E27FC236}">
                <a16:creationId xmlns:a16="http://schemas.microsoft.com/office/drawing/2014/main" id="{C48CE95B-E156-49BB-B1BD-07A37DA0C825}"/>
              </a:ext>
            </a:extLst>
          </p:cNvPr>
          <p:cNvGraphicFramePr>
            <a:graphicFrameLocks noGrp="1"/>
          </p:cNvGraphicFramePr>
          <p:nvPr/>
        </p:nvGraphicFramePr>
        <p:xfrm>
          <a:off x="96984" y="4284011"/>
          <a:ext cx="5160240" cy="236732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720080">
                  <a:extLst>
                    <a:ext uri="{9D8B030D-6E8A-4147-A177-3AD203B41FA5}">
                      <a16:colId xmlns:a16="http://schemas.microsoft.com/office/drawing/2014/main" val="1850142478"/>
                    </a:ext>
                  </a:extLst>
                </a:gridCol>
                <a:gridCol w="1720080">
                  <a:extLst>
                    <a:ext uri="{9D8B030D-6E8A-4147-A177-3AD203B41FA5}">
                      <a16:colId xmlns:a16="http://schemas.microsoft.com/office/drawing/2014/main" val="1939461608"/>
                    </a:ext>
                  </a:extLst>
                </a:gridCol>
                <a:gridCol w="1720080">
                  <a:extLst>
                    <a:ext uri="{9D8B030D-6E8A-4147-A177-3AD203B41FA5}">
                      <a16:colId xmlns:a16="http://schemas.microsoft.com/office/drawing/2014/main" val="3851970695"/>
                    </a:ext>
                  </a:extLst>
                </a:gridCol>
              </a:tblGrid>
              <a:tr h="473465">
                <a:tc>
                  <a:txBody>
                    <a:bodyPr/>
                    <a:lstStyle/>
                    <a:p>
                      <a:pPr algn="ctr" fontAlgn="b"/>
                      <a:r>
                        <a:rPr lang="fr-FR" sz="1100" b="1" i="0" u="none" strike="noStrike">
                          <a:solidFill>
                            <a:schemeClr val="bg1"/>
                          </a:solidFill>
                          <a:effectLst/>
                          <a:latin typeface="Bahnschrift Light" panose="020b0502040204020203" pitchFamily="34" charset="0"/>
                        </a:rPr>
                        <a:t>USA</a:t>
                      </a:r>
                    </a:p>
                  </a:txBody>
                  <a:tcPr marL="9525" marR="9525" marT="9525" marB="0" anchor="ctr">
                    <a:cell3D prstMaterial="dkEdge">
                      <a:bevel w="25400" h="25400" prst="angle"/>
                      <a:lightRig rig="flood" dir="t"/>
                    </a:cell3D>
                    <a:gradFill>
                      <a:gsLst>
                        <a:gs pos="0">
                          <a:schemeClr val="bg1">
                            <a:lumMod val="50000"/>
                          </a:schemeClr>
                        </a:gs>
                        <a:gs pos="100000">
                          <a:schemeClr val="tx1"/>
                        </a:gs>
                      </a:gsLst>
                      <a:lin ang="2700000" scaled="1"/>
                    </a:gradFill>
                  </a:tcPr>
                </a:tc>
                <a:tc>
                  <a:txBody>
                    <a:bodyPr/>
                    <a:lstStyle/>
                    <a:p>
                      <a:pPr algn="ctr" fontAlgn="b"/>
                      <a:r>
                        <a:rPr lang="fr-FR" sz="1100" b="1" i="0" u="none" strike="noStrike">
                          <a:solidFill>
                            <a:schemeClr val="bg1"/>
                          </a:solidFill>
                          <a:effectLst/>
                          <a:latin typeface="Bahnschrift Light" panose="020b0502040204020203" pitchFamily="34" charset="0"/>
                        </a:rPr>
                        <a:t>ASIE</a:t>
                      </a:r>
                    </a:p>
                  </a:txBody>
                  <a:tcPr marL="9525" marR="9525" marT="9525" marB="0" anchor="ctr">
                    <a:cell3D prstMaterial="dkEdge">
                      <a:bevel w="25400" h="25400" prst="angle"/>
                      <a:lightRig rig="flood" dir="t"/>
                    </a:cell3D>
                    <a:gradFill>
                      <a:gsLst>
                        <a:gs pos="0">
                          <a:srgbClr val="FF0000"/>
                        </a:gs>
                        <a:gs pos="100000">
                          <a:schemeClr val="tx1"/>
                        </a:gs>
                      </a:gsLst>
                      <a:lin ang="2700000" scaled="1"/>
                    </a:gradFill>
                  </a:tcPr>
                </a:tc>
                <a:tc>
                  <a:txBody>
                    <a:bodyPr/>
                    <a:lstStyle/>
                    <a:p>
                      <a:pPr algn="ctr" fontAlgn="b"/>
                      <a:r>
                        <a:rPr lang="fr-FR" sz="1100" b="1" u="none" strike="noStrike">
                          <a:solidFill>
                            <a:schemeClr val="bg1"/>
                          </a:solidFill>
                          <a:effectLst/>
                          <a:latin typeface="Bahnschrift Light" panose="020b0502040204020203" pitchFamily="34" charset="0"/>
                        </a:rPr>
                        <a:t>EUROPE</a:t>
                      </a:r>
                      <a:endParaRPr lang="fr-FR" sz="1100" b="1" i="0" u="none" strike="noStrike">
                        <a:solidFill>
                          <a:schemeClr val="bg1"/>
                        </a:solidFill>
                        <a:effectLst/>
                        <a:latin typeface="Bahnschrift Light" panose="020b0502040204020203" pitchFamily="34" charset="0"/>
                      </a:endParaRPr>
                    </a:p>
                  </a:txBody>
                  <a:tcPr marL="9525" marR="9525" marT="38100" marB="38100" anchor="ctr">
                    <a:cell3D prstMaterial="dkEdge">
                      <a:bevel w="25400" h="25400" prst="angle"/>
                      <a:lightRig rig="flood" dir="t"/>
                    </a:cell3D>
                    <a:gradFill>
                      <a:gsLst>
                        <a:gs pos="0">
                          <a:srgbClr val="002060"/>
                        </a:gs>
                        <a:gs pos="100000">
                          <a:schemeClr val="tx1"/>
                        </a:gs>
                      </a:gsLst>
                      <a:lin ang="2700000" scaled="1"/>
                    </a:gradFill>
                  </a:tcPr>
                </a:tc>
                <a:extLst>
                  <a:ext uri="{0D108BD9-81ED-4DB2-BD59-A6C34878D82A}">
                    <a16:rowId xmlns:a16="http://schemas.microsoft.com/office/drawing/2014/main" val="264743761"/>
                  </a:ext>
                </a:extLst>
              </a:tr>
              <a:tr h="473465">
                <a:tc>
                  <a:txBody>
                    <a:bodyPr/>
                    <a:lstStyle/>
                    <a:p>
                      <a:pPr algn="ctr" fontAlgn="b"/>
                      <a:r>
                        <a:rPr lang="fr-FR" sz="1100" b="0" i="0" u="none" strike="noStrike">
                          <a:solidFill>
                            <a:schemeClr val="tx1"/>
                          </a:solidFill>
                          <a:effectLst/>
                          <a:latin typeface="Bahnschrift Light" panose="020b0502040204020203" pitchFamily="34" charset="0"/>
                        </a:rPr>
                        <a:t>Coupa</a:t>
                      </a:r>
                      <a:r>
                        <a:rPr lang="fr-FR" sz="1100" b="0" i="0" u="none" strike="noStrike" baseline="0">
                          <a:solidFill>
                            <a:schemeClr val="tx1"/>
                          </a:solidFill>
                          <a:effectLst/>
                          <a:latin typeface="Bahnschrift Light" panose="020b0502040204020203" pitchFamily="34" charset="0"/>
                        </a:rPr>
                        <a:t> Software Inc</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Linamar Corp. (Switzerland)</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27024116"/>
                  </a:ext>
                </a:extLst>
              </a:tr>
              <a:tr h="473465">
                <a:tc>
                  <a:txBody>
                    <a:bodyPr/>
                    <a:lstStyle/>
                    <a:p>
                      <a:pPr algn="ctr" fontAlgn="b"/>
                      <a:r>
                        <a:rPr lang="fr-FR" sz="1100" b="0" i="0" u="none" strike="noStrike" err="1">
                          <a:solidFill>
                            <a:schemeClr val="tx1"/>
                          </a:solidFill>
                          <a:effectLst/>
                          <a:latin typeface="Bahnschrift Light" panose="020b0502040204020203" pitchFamily="34" charset="0"/>
                        </a:rPr>
                        <a:t>Chemocentryx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Ascopiave SCA</a:t>
                      </a:r>
                      <a:r>
                        <a:rPr lang="fr-FR" sz="1100" b="0" i="0" u="none" strike="noStrike" baseline="0">
                          <a:solidFill>
                            <a:schemeClr val="tx1"/>
                          </a:solidFill>
                          <a:effectLst/>
                          <a:latin typeface="Bahnschrift Light" panose="020b0502040204020203" pitchFamily="34" charset="0"/>
                        </a:rPr>
                        <a:t> (Italy)</a:t>
                      </a:r>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87546258"/>
                  </a:ext>
                </a:extLst>
              </a:tr>
              <a:tr h="473465">
                <a:tc>
                  <a:txBody>
                    <a:bodyPr/>
                    <a:lstStyle/>
                    <a:p>
                      <a:pPr algn="ctr" fontAlgn="b"/>
                      <a:r>
                        <a:rPr lang="fr-FR" sz="1100" b="0" i="0" u="none" strike="noStrike">
                          <a:solidFill>
                            <a:schemeClr val="tx1"/>
                          </a:solidFill>
                          <a:effectLst/>
                          <a:latin typeface="Bahnschrift Light" panose="020b0502040204020203" pitchFamily="34" charset="0"/>
                        </a:rPr>
                        <a:t>Enzo Biochem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Atenor SA (Belgium)</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589174928"/>
                  </a:ext>
                </a:extLst>
              </a:tr>
              <a:tr h="473465">
                <a:tc>
                  <a:txBody>
                    <a:bodyPr/>
                    <a:lstStyle/>
                    <a:p>
                      <a:pPr algn="ctr" fontAlgn="b"/>
                      <a:r>
                        <a:rPr lang="fr-FR" sz="1100" b="0" i="0" u="none" strike="noStrike">
                          <a:solidFill>
                            <a:schemeClr val="tx1"/>
                          </a:solidFill>
                          <a:effectLst/>
                          <a:latin typeface="Bahnschrift Light" panose="020b0502040204020203" pitchFamily="34" charset="0"/>
                        </a:rPr>
                        <a:t>PFENEX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Tornos Holdings (Switzerland)</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147308087"/>
                  </a:ext>
                </a:extLst>
              </a:tr>
            </a:tbl>
          </a:graphicData>
        </a:graphic>
      </p:graphicFrame>
      <p:sp>
        <p:nvSpPr>
          <p:cNvPr id="43" name="Étoile : 5 branches 42">
            <a:extLst>
              <a:ext uri="{FF2B5EF4-FFF2-40B4-BE49-F238E27FC236}">
                <a16:creationId xmlns:a16="http://schemas.microsoft.com/office/drawing/2014/main" id="{3F05C411-F76C-4AC5-8AA0-02232203A238}"/>
              </a:ext>
            </a:extLst>
          </p:cNvPr>
          <p:cNvSpPr/>
          <p:nvPr/>
        </p:nvSpPr>
        <p:spPr>
          <a:xfrm>
            <a:off x="4305952" y="2154065"/>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630382" y="3733234"/>
            <a:ext cx="3523927" cy="2231821"/>
          </a:xfrm>
          <a:prstGeom prst="rect">
            <a:avLst/>
          </a:prstGeom>
          <a:effectLst>
            <a:softEdge rad="12700"/>
          </a:effectLst>
        </p:spPr>
      </p:pic>
      <p:sp>
        <p:nvSpPr>
          <p:cNvPr id="3" name="ZoneTexte 2"/>
          <p:cNvSpPr txBox="1"/>
          <p:nvPr/>
        </p:nvSpPr>
        <p:spPr>
          <a:xfrm>
            <a:off x="8749743" y="1613158"/>
            <a:ext cx="3332158" cy="2123658"/>
          </a:xfrm>
          <a:prstGeom prst="rect">
            <a:avLst/>
          </a:prstGeom>
          <a:noFill/>
        </p:spPr>
        <p:txBody>
          <a:bodyPr wrap="square" rtlCol="0">
            <a:spAutoFit/>
          </a:bodyPr>
          <a:lstStyle/>
          <a:p>
            <a:pPr marL="285750" indent="-285750">
              <a:buFont typeface="Arial"/>
              <a:buChar char="•"/>
            </a:pPr>
            <a:r>
              <a:rPr lang="fr-FR" sz="1200" b="1" err="1"/>
              <a:t>Reuteurs</a:t>
            </a:r>
            <a:r>
              <a:rPr lang="fr-FR" sz="1200"/>
              <a:t>:  In budget, Trump to ask Congress for $8.6 billion for border wall</a:t>
            </a:r>
          </a:p>
          <a:p>
            <a:pPr marL="285750" indent="-285750">
              <a:buFont typeface="Arial"/>
              <a:buChar char="•"/>
            </a:pPr>
            <a:r>
              <a:rPr lang="fr-FR" sz="1200" b="1"/>
              <a:t>Financial Times</a:t>
            </a:r>
            <a:r>
              <a:rPr lang="fr-FR" sz="1200"/>
              <a:t>: US and China haggle over enforcing trade commitments</a:t>
            </a:r>
          </a:p>
          <a:p>
            <a:pPr marL="285750" indent="-285750">
              <a:buFont typeface="Arial"/>
              <a:buChar char="•"/>
            </a:pPr>
            <a:r>
              <a:rPr lang="fr-FR" sz="1200" b="1"/>
              <a:t>CNBC</a:t>
            </a:r>
            <a:r>
              <a:rPr lang="fr-FR" sz="1200"/>
              <a:t>: Nvidia nears deal to acquire Mellanox Technologies for more than $7 billion, source says</a:t>
            </a:r>
          </a:p>
          <a:p>
            <a:pPr marL="285750" indent="-285750">
              <a:buFont typeface="Arial"/>
              <a:buChar char="•"/>
            </a:pPr>
            <a:r>
              <a:rPr lang="fr-FR" sz="1200" b="1"/>
              <a:t>Bloomberg: </a:t>
            </a:r>
            <a:r>
              <a:rPr lang="fr-FR" sz="1200" err="1"/>
              <a:t>Ethiopian Airlines Plane Crash</a:t>
            </a:r>
            <a:br>
              <a:rPr lang="fr-FR" sz="1200" err="1"/>
            </a:br>
            <a:br>
              <a:rPr lang="fr-FR"/>
            </a:br>
          </a:p>
        </p:txBody>
      </p:sp>
      <p:sp>
        <p:nvSpPr>
          <p:cNvPr id="37" name="Étoile : 5 branches 32">
            <a:extLst>
              <a:ext uri="{FF2B5EF4-FFF2-40B4-BE49-F238E27FC236}">
                <a16:creationId xmlns:a16="http://schemas.microsoft.com/office/drawing/2014/main" id="{72BB5A12-DDBC-4C8D-9284-B39E414599A4}"/>
              </a:ext>
            </a:extLst>
          </p:cNvPr>
          <p:cNvSpPr/>
          <p:nvPr/>
        </p:nvSpPr>
        <p:spPr>
          <a:xfrm>
            <a:off x="4932536" y="2160474"/>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Étoile : 5 branches 42">
            <a:extLst>
              <a:ext uri="{FF2B5EF4-FFF2-40B4-BE49-F238E27FC236}">
                <a16:creationId xmlns:a16="http://schemas.microsoft.com/office/drawing/2014/main" id="{3F05C411-F76C-4AC5-8AA0-02232203A238}"/>
              </a:ext>
            </a:extLst>
          </p:cNvPr>
          <p:cNvSpPr/>
          <p:nvPr/>
        </p:nvSpPr>
        <p:spPr>
          <a:xfrm>
            <a:off x="4305951" y="2608041"/>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6" name="Étoile : 5 branches 42">
            <a:extLst>
              <a:ext uri="{FF2B5EF4-FFF2-40B4-BE49-F238E27FC236}">
                <a16:creationId xmlns:a16="http://schemas.microsoft.com/office/drawing/2014/main" id="{3F05C411-F76C-4AC5-8AA0-02232203A238}"/>
              </a:ext>
            </a:extLst>
          </p:cNvPr>
          <p:cNvSpPr/>
          <p:nvPr/>
        </p:nvSpPr>
        <p:spPr>
          <a:xfrm>
            <a:off x="4619101" y="2597715"/>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1" name="Étoile : 5 branches 42">
            <a:extLst>
              <a:ext uri="{FF2B5EF4-FFF2-40B4-BE49-F238E27FC236}">
                <a16:creationId xmlns:a16="http://schemas.microsoft.com/office/drawing/2014/main" id="{3F05C411-F76C-4AC5-8AA0-02232203A238}"/>
              </a:ext>
            </a:extLst>
          </p:cNvPr>
          <p:cNvSpPr/>
          <p:nvPr/>
        </p:nvSpPr>
        <p:spPr>
          <a:xfrm>
            <a:off x="4938047" y="2597715"/>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3" name="Étoile : 5 branches 42">
            <a:extLst>
              <a:ext uri="{FF2B5EF4-FFF2-40B4-BE49-F238E27FC236}">
                <a16:creationId xmlns:a16="http://schemas.microsoft.com/office/drawing/2014/main" id="{3F05C411-F76C-4AC5-8AA0-02232203A238}"/>
              </a:ext>
            </a:extLst>
          </p:cNvPr>
          <p:cNvSpPr/>
          <p:nvPr/>
        </p:nvSpPr>
        <p:spPr>
          <a:xfrm>
            <a:off x="4619101" y="3573489"/>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7" name="Étoile : 5 branches 42">
            <a:extLst>
              <a:ext uri="{FF2B5EF4-FFF2-40B4-BE49-F238E27FC236}">
                <a16:creationId xmlns:a16="http://schemas.microsoft.com/office/drawing/2014/main" id="{3F05C411-F76C-4AC5-8AA0-02232203A238}"/>
              </a:ext>
            </a:extLst>
          </p:cNvPr>
          <p:cNvSpPr/>
          <p:nvPr/>
        </p:nvSpPr>
        <p:spPr>
          <a:xfrm>
            <a:off x="4305950" y="3578884"/>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8" name="Étoile : 5 branches 42">
            <a:extLst>
              <a:ext uri="{FF2B5EF4-FFF2-40B4-BE49-F238E27FC236}">
                <a16:creationId xmlns:a16="http://schemas.microsoft.com/office/drawing/2014/main" id="{3F05C411-F76C-4AC5-8AA0-02232203A238}"/>
              </a:ext>
            </a:extLst>
          </p:cNvPr>
          <p:cNvSpPr/>
          <p:nvPr/>
        </p:nvSpPr>
        <p:spPr>
          <a:xfrm>
            <a:off x="4305951" y="3069829"/>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0" name="Étoile : 5 branches 42">
            <a:extLst>
              <a:ext uri="{FF2B5EF4-FFF2-40B4-BE49-F238E27FC236}">
                <a16:creationId xmlns:a16="http://schemas.microsoft.com/office/drawing/2014/main" id="{3F05C411-F76C-4AC5-8AA0-02232203A238}"/>
              </a:ext>
            </a:extLst>
          </p:cNvPr>
          <p:cNvSpPr/>
          <p:nvPr/>
        </p:nvSpPr>
        <p:spPr>
          <a:xfrm>
            <a:off x="4624982" y="3069829"/>
            <a:ext cx="261815" cy="237938"/>
          </a:xfrm>
          <a:prstGeom prst="star5">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1" name="Étoile : 5 branches 42">
            <a:extLst>
              <a:ext uri="{FF2B5EF4-FFF2-40B4-BE49-F238E27FC236}">
                <a16:creationId xmlns:a16="http://schemas.microsoft.com/office/drawing/2014/main" id="{3F05C411-F76C-4AC5-8AA0-02232203A238}"/>
              </a:ext>
            </a:extLst>
          </p:cNvPr>
          <p:cNvSpPr/>
          <p:nvPr/>
        </p:nvSpPr>
        <p:spPr>
          <a:xfrm>
            <a:off x="4938046" y="3065297"/>
            <a:ext cx="261815" cy="237938"/>
          </a:xfrm>
          <a:prstGeom prst="star5">
            <a:avLst>
              <a:gd name="adj" fmla="val 16339"/>
              <a:gd name="hf" fmla="val 105146"/>
              <a:gd name="vf" fmla="val 110557"/>
            </a:avLst>
          </a:prstGeom>
          <a:solidFill>
            <a:srgbClr val="00206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93839748"/>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OPENING APRES</a:t>
            </a:r>
          </a:p>
        </p:txBody>
      </p:sp>
    </p:spTree>
    <p:extLst>
      <p:ext uri="{BB962C8B-B14F-4D97-AF65-F5344CB8AC3E}">
        <p14:creationId xmlns:p14="http://schemas.microsoft.com/office/powerpoint/2010/main" val="1667800375"/>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 name="Image 4">
            <a:extLst>
              <a:ext uri="{FF2B5EF4-FFF2-40B4-BE49-F238E27FC236}">
                <a16:creationId xmlns:a16="http://schemas.microsoft.com/office/drawing/2014/main" id="{9F417AE2-D752-4A37-A2A2-C01CB5ED0F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
            <a:ext cx="12192000" cy="6857143"/>
          </a:xfrm>
          <a:prstGeom prst="rect">
            <a:avLst/>
          </a:prstGeom>
        </p:spPr>
      </p:pic>
      <p:graphicFrame>
        <p:nvGraphicFramePr>
          <p:cNvPr id="6" name="Tableau 5">
            <a:extLst>
              <a:ext uri="{FF2B5EF4-FFF2-40B4-BE49-F238E27FC236}">
                <a16:creationId xmlns:a16="http://schemas.microsoft.com/office/drawing/2014/main" id="{9472FD40-ADE3-426A-BF64-F4C4C3A17EE4}"/>
              </a:ext>
            </a:extLst>
          </p:cNvPr>
          <p:cNvGraphicFramePr>
            <a:graphicFrameLocks noGrp="1"/>
          </p:cNvGraphicFramePr>
          <p:nvPr>
            <p:extLst>
              <p:ext uri="{D42A27DB-BD31-4B8C-83A1-F6EECF244321}">
                <p14:modId xmlns:p14="http://schemas.microsoft.com/office/powerpoint/2010/main" val="290597163"/>
              </p:ext>
            </p:extLst>
          </p:nvPr>
        </p:nvGraphicFramePr>
        <p:xfrm>
          <a:off x="308472" y="4327892"/>
          <a:ext cx="5075877" cy="2362069"/>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211856">
                  <a:extLst>
                    <a:ext uri="{9D8B030D-6E8A-4147-A177-3AD203B41FA5}">
                      <a16:colId xmlns:a16="http://schemas.microsoft.com/office/drawing/2014/main" val="4210579371"/>
                    </a:ext>
                  </a:extLst>
                </a:gridCol>
                <a:gridCol w="1200838">
                  <a:extLst>
                    <a:ext uri="{9D8B030D-6E8A-4147-A177-3AD203B41FA5}">
                      <a16:colId xmlns:a16="http://schemas.microsoft.com/office/drawing/2014/main" val="297622924"/>
                    </a:ext>
                  </a:extLst>
                </a:gridCol>
                <a:gridCol w="2663183">
                  <a:extLst>
                    <a:ext uri="{9D8B030D-6E8A-4147-A177-3AD203B41FA5}">
                      <a16:colId xmlns:a16="http://schemas.microsoft.com/office/drawing/2014/main" val="2243992738"/>
                    </a:ext>
                  </a:extLst>
                </a:gridCol>
              </a:tblGrid>
              <a:tr h="468209">
                <a:tc>
                  <a:txBody>
                    <a:bodyPr/>
                    <a:lstStyle/>
                    <a:p>
                      <a:pPr algn="ctr" fontAlgn="b"/>
                      <a:r>
                        <a:rPr lang="fr-FR" sz="1100" b="1" i="0" u="none" strike="noStrike">
                          <a:solidFill>
                            <a:schemeClr val="bg1"/>
                          </a:solidFill>
                          <a:effectLst/>
                          <a:latin typeface="Bahnschrift Light" panose="020b0502040204020203" pitchFamily="34" charset="0"/>
                        </a:rPr>
                        <a:t>HEURE</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bg1"/>
                          </a:solidFill>
                          <a:effectLst/>
                          <a:latin typeface="Bahnschrift Light" panose="020b0502040204020203" pitchFamily="34" charset="0"/>
                        </a:rPr>
                        <a:t>PAYS</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bg1"/>
                          </a:solidFill>
                          <a:effectLst/>
                          <a:latin typeface="Bahnschrift Light" panose="020b0502040204020203" pitchFamily="34" charset="0"/>
                        </a:rPr>
                        <a:t>11.03.19</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extLst>
                  <a:ext uri="{0D108BD9-81ED-4DB2-BD59-A6C34878D82A}">
                    <a16:rowId xmlns:a16="http://schemas.microsoft.com/office/drawing/2014/main" val="4243744779"/>
                  </a:ext>
                </a:extLst>
              </a:tr>
              <a:tr h="473465">
                <a:tc>
                  <a:txBody>
                    <a:bodyPr/>
                    <a:lstStyle/>
                    <a:p>
                      <a:pPr algn="ctr" fontAlgn="b"/>
                      <a:r>
                        <a:rPr lang="fr-FR" sz="1100" b="1" i="0" u="none" strike="noStrike">
                          <a:solidFill>
                            <a:schemeClr val="bg1"/>
                          </a:solidFill>
                          <a:effectLst/>
                          <a:latin typeface="Bahnschrift Light" panose="020b0502040204020203" pitchFamily="34" charset="0"/>
                        </a:rPr>
                        <a:t>1:30PM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UK</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Budget report</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28877496"/>
                  </a:ext>
                </a:extLst>
              </a:tr>
              <a:tr h="473465">
                <a:tc>
                  <a:txBody>
                    <a:bodyPr/>
                    <a:lstStyle/>
                    <a:p>
                      <a:pPr algn="ctr" fontAlgn="b"/>
                      <a:r>
                        <a:rPr lang="fr-FR" sz="1100" b="1" i="0" u="none" strike="noStrike">
                          <a:solidFill>
                            <a:schemeClr val="bg1"/>
                          </a:solidFill>
                          <a:effectLst/>
                          <a:latin typeface="Bahnschrift Light" panose="020b0502040204020203" pitchFamily="34" charset="0"/>
                        </a:rPr>
                        <a:t>1:30PM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USA</a:t>
                      </a:r>
                    </a:p>
                  </a:txBody>
                  <a:tcPr marL="9525" marR="9525" marT="9525" marB="0" anchor="ctr">
                    <a:cell3D prstMaterial="dkEdge">
                      <a:bevel w="25400" h="25400" prst="angle"/>
                      <a:lightRig rig="flood" dir="t"/>
                    </a:cell3D>
                    <a:solidFill>
                      <a:schemeClr val="bg1">
                        <a:alpha val="19000"/>
                      </a:schemeClr>
                    </a:solidFill>
                  </a:tcPr>
                </a:tc>
                <a:tc>
                  <a:txBody>
                    <a:bodyPr/>
                    <a:lstStyle/>
                    <a:p>
                      <a:pPr marL="0" marR="0" indent="0" algn="ctr" defTabSz="914400" rtl="0" eaLnBrk="1" fontAlgn="b" latinLnBrk="0" hangingPunct="1">
                        <a:lnSpc>
                          <a:spcPct val="100000"/>
                        </a:lnSpc>
                        <a:spcBef>
                          <a:spcPct val="0"/>
                        </a:spcBef>
                        <a:spcAft>
                          <a:spcPct val="0"/>
                        </a:spcAft>
                        <a:buClrTx/>
                        <a:buSzTx/>
                        <a:buFontTx/>
                        <a:buNone/>
                        <a:defRPr/>
                      </a:pPr>
                      <a:r>
                        <a:rPr lang="fr-FR" sz="1100" b="0" i="0" u="none" strike="noStrike" err="1">
                          <a:solidFill>
                            <a:schemeClr val="tx1"/>
                          </a:solidFill>
                          <a:effectLst/>
                          <a:latin typeface="Bahnschrift Light" panose="020b0502040204020203" pitchFamily="34" charset="0"/>
                        </a:rPr>
                        <a:t>Nondefense Capital Goods Orders ex Aircraft</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625582474"/>
                  </a:ext>
                </a:extLst>
              </a:tr>
              <a:tr h="473465">
                <a:tc>
                  <a:txBody>
                    <a:bodyPr/>
                    <a:lstStyle/>
                    <a:p>
                      <a:pPr algn="ctr" fontAlgn="b"/>
                      <a:r>
                        <a:rPr lang="fr-FR" sz="1100" b="1" i="0" u="none" strike="noStrike">
                          <a:solidFill>
                            <a:schemeClr val="bg1"/>
                          </a:solidFill>
                          <a:effectLst/>
                          <a:latin typeface="Bahnschrift Light" panose="020b0502040204020203" pitchFamily="34" charset="0"/>
                        </a:rPr>
                        <a:t>12:30AM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a:solidFill>
                            <a:schemeClr val="tx1"/>
                          </a:solidFill>
                          <a:effectLst/>
                          <a:latin typeface="Bahnschrift Light" panose="020b0502040204020203" pitchFamily="34" charset="0"/>
                        </a:rPr>
                        <a:t>USA</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Core Retail &amp; Retail Sales</a:t>
                      </a:r>
                      <a:r>
                        <a:rPr lang="fr-FR" sz="1100" b="0" i="0" u="none" strike="noStrike" baseline="0">
                          <a:solidFill>
                            <a:schemeClr val="tx1"/>
                          </a:solidFill>
                          <a:effectLst/>
                          <a:latin typeface="Bahnschrift Light" panose="020b0502040204020203" pitchFamily="34" charset="0"/>
                        </a:rPr>
                        <a:t> (MoM) (Jan)</a:t>
                      </a:r>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846312082"/>
                  </a:ext>
                </a:extLst>
              </a:tr>
              <a:tr h="473465">
                <a:tc>
                  <a:txBody>
                    <a:bodyPr/>
                    <a:lstStyle/>
                    <a:p>
                      <a:pPr algn="ctr" fontAlgn="b"/>
                      <a:r>
                        <a:rPr lang="fr-FR" sz="1100" b="1" i="0" u="none" strike="noStrike">
                          <a:solidFill>
                            <a:schemeClr val="bg1"/>
                          </a:solidFill>
                          <a:effectLst/>
                          <a:latin typeface="Bahnschrift Light" panose="020b0502040204020203" pitchFamily="34" charset="0"/>
                        </a:rPr>
                        <a:t>11:00AM</a:t>
                      </a:r>
                    </a:p>
                  </a:txBody>
                  <a:tcPr marL="9525" marR="9525" marT="9525" marB="0" anchor="ctr">
                    <a:cell3D prstMaterial="dkEdge">
                      <a:bevel w="25400" h="25400" prst="angle"/>
                      <a:lightRig rig="flood" dir="t"/>
                    </a:cell3D>
                    <a:gradFill>
                      <a:gsLst>
                        <a:gs pos="0">
                          <a:srgbClr val="5C2A08"/>
                        </a:gs>
                        <a:gs pos="100000">
                          <a:schemeClr val="tx1"/>
                        </a:gs>
                      </a:gsLst>
                      <a:lin ang="2700000" scaled="1"/>
                    </a:gradFill>
                  </a:tcPr>
                </a:tc>
                <a:tc>
                  <a:txBody>
                    <a:bodyPr/>
                    <a:lstStyle/>
                    <a:p>
                      <a:pPr algn="ctr" fontAlgn="b"/>
                      <a:r>
                        <a:rPr lang="fr-FR" sz="1100" b="1" i="0" u="none" strike="noStrike" err="1">
                          <a:solidFill>
                            <a:schemeClr val="tx1"/>
                          </a:solidFill>
                          <a:effectLst/>
                          <a:latin typeface="Bahnschrift Light" panose="020b0502040204020203" pitchFamily="34" charset="0"/>
                        </a:rPr>
                        <a:t>EuroZone</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err="1">
                          <a:solidFill>
                            <a:schemeClr val="tx1"/>
                          </a:solidFill>
                          <a:effectLst/>
                          <a:latin typeface="Bahnschrift Light" panose="020b0502040204020203" pitchFamily="34" charset="0"/>
                        </a:rPr>
                        <a:t>Industrial Production</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123412311"/>
                  </a:ext>
                </a:extLst>
              </a:tr>
            </a:tbl>
          </a:graphicData>
        </a:graphic>
      </p:graphicFrame>
      <p:pic>
        <p:nvPicPr>
          <p:cNvPr id="10" name="Image 9">
            <a:extLst>
              <a:ext uri="{FF2B5EF4-FFF2-40B4-BE49-F238E27FC236}">
                <a16:creationId xmlns:a16="http://schemas.microsoft.com/office/drawing/2014/main" id="{459B7AE5-2CBE-4129-927E-5102D9D1A9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069" y="4209014"/>
            <a:ext cx="5261829" cy="45785"/>
          </a:xfrm>
          <a:prstGeom prst="rect">
            <a:avLst/>
          </a:prstGeom>
        </p:spPr>
      </p:pic>
      <p:sp>
        <p:nvSpPr>
          <p:cNvPr id="11" name="Zone de texte 2">
            <a:extLst>
              <a:ext uri="{FF2B5EF4-FFF2-40B4-BE49-F238E27FC236}">
                <a16:creationId xmlns:a16="http://schemas.microsoft.com/office/drawing/2014/main" id="{ECA806B0-3DCB-438D-89D0-B73976472117}"/>
              </a:ext>
            </a:extLst>
          </p:cNvPr>
          <p:cNvSpPr txBox="1">
            <a:spLocks noChangeArrowheads="1"/>
          </p:cNvSpPr>
          <p:nvPr/>
        </p:nvSpPr>
        <p:spPr bwMode="auto">
          <a:xfrm>
            <a:off x="165792" y="3971159"/>
            <a:ext cx="5308653" cy="12268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accent2">
                    <a:lumMod val="50000"/>
                  </a:schemeClr>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ECONOMIC CALENDAR</a:t>
            </a:r>
            <a:endParaRPr lang="fr-FR" sz="7200" i="1">
              <a:solidFill>
                <a:schemeClr val="accent2">
                  <a:lumMod val="50000"/>
                </a:schemeClr>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pic>
        <p:nvPicPr>
          <p:cNvPr id="12" name="Image 11">
            <a:extLst>
              <a:ext uri="{FF2B5EF4-FFF2-40B4-BE49-F238E27FC236}">
                <a16:creationId xmlns:a16="http://schemas.microsoft.com/office/drawing/2014/main" id="{8A090A58-26FB-45AD-B743-6A5EE78892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2989" y="1498784"/>
            <a:ext cx="5254257" cy="2530969"/>
          </a:xfrm>
          <a:prstGeom prst="rect">
            <a:avLst/>
          </a:prstGeom>
          <a:effectLst>
            <a:softEdge rad="12700"/>
          </a:effectLst>
        </p:spPr>
      </p:pic>
      <p:sp>
        <p:nvSpPr>
          <p:cNvPr id="13" name="Zone de texte 2">
            <a:extLst>
              <a:ext uri="{FF2B5EF4-FFF2-40B4-BE49-F238E27FC236}">
                <a16:creationId xmlns:a16="http://schemas.microsoft.com/office/drawing/2014/main" id="{D920936F-863F-42AE-AAD7-B872A13178F0}"/>
              </a:ext>
            </a:extLst>
          </p:cNvPr>
          <p:cNvSpPr txBox="1">
            <a:spLocks noChangeArrowheads="1"/>
          </p:cNvSpPr>
          <p:nvPr/>
        </p:nvSpPr>
        <p:spPr bwMode="auto">
          <a:xfrm>
            <a:off x="191070" y="1223731"/>
            <a:ext cx="5283376" cy="170897"/>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accent2">
                    <a:lumMod val="50000"/>
                  </a:schemeClr>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TITRE DU GRAPHE DU JOUR</a:t>
            </a:r>
            <a:endParaRPr lang="fr-FR" sz="7200" i="1">
              <a:solidFill>
                <a:schemeClr val="accent2">
                  <a:lumMod val="50000"/>
                </a:schemeClr>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14" name="Rectangle : coins arrondis 13">
            <a:extLst>
              <a:ext uri="{FF2B5EF4-FFF2-40B4-BE49-F238E27FC236}">
                <a16:creationId xmlns:a16="http://schemas.microsoft.com/office/drawing/2014/main" id="{B7A9F080-C08D-485F-B318-E3D429955225}"/>
              </a:ext>
            </a:extLst>
          </p:cNvPr>
          <p:cNvSpPr/>
          <p:nvPr/>
        </p:nvSpPr>
        <p:spPr>
          <a:xfrm>
            <a:off x="1732373" y="416336"/>
            <a:ext cx="3898162" cy="754260"/>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nSpc>
                <a:spcPct val="107000"/>
              </a:lnSpc>
              <a:defRPr/>
            </a:pPr>
            <a:r>
              <a:rPr lang="en-US" sz="1400" b="1" i="1">
                <a:solidFill>
                  <a:schemeClr val="bg1"/>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NEWS IN 180 SECONDS !</a:t>
            </a:r>
            <a:endParaRPr lang="fr-FR" sz="1400" b="1" i="1">
              <a:solidFill>
                <a:schemeClr val="bg1"/>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sp>
        <p:nvSpPr>
          <p:cNvPr id="15" name="Rectangle : coins arrondis 14">
            <a:extLst>
              <a:ext uri="{FF2B5EF4-FFF2-40B4-BE49-F238E27FC236}">
                <a16:creationId xmlns:a16="http://schemas.microsoft.com/office/drawing/2014/main" id="{91D44708-41BC-4AD9-BB7A-1D95621FB9F4}"/>
              </a:ext>
            </a:extLst>
          </p:cNvPr>
          <p:cNvSpPr/>
          <p:nvPr/>
        </p:nvSpPr>
        <p:spPr>
          <a:xfrm>
            <a:off x="1732373" y="0"/>
            <a:ext cx="1896652" cy="504825"/>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defTabSz="914400" rtl="0" eaLnBrk="1" fontAlgn="auto" latinLnBrk="0" hangingPunct="1">
              <a:lnSpc>
                <a:spcPct val="107000"/>
              </a:lnSpc>
              <a:spcBef>
                <a:spcPct val="0"/>
              </a:spcBef>
              <a:spcAft>
                <a:spcPts val="800"/>
              </a:spcAft>
              <a:buClrTx/>
              <a:buSzTx/>
              <a:buFontTx/>
              <a:buNone/>
              <a:defRPr/>
            </a:pPr>
            <a:r>
              <a:rPr lang="fr-FR" sz="2800">
                <a:ln>
                  <a:solidFill>
                    <a:srgbClr val="5C2A08"/>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11.03.2019</a:t>
            </a:r>
          </a:p>
        </p:txBody>
      </p:sp>
      <p:pic>
        <p:nvPicPr>
          <p:cNvPr id="17" name="Image 16">
            <a:extLst>
              <a:ext uri="{FF2B5EF4-FFF2-40B4-BE49-F238E27FC236}">
                <a16:creationId xmlns:a16="http://schemas.microsoft.com/office/drawing/2014/main" id="{2A360DD3-E3FD-4EF7-8F14-BE14DA043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481" y="1455643"/>
            <a:ext cx="5261330" cy="45780"/>
          </a:xfrm>
          <a:prstGeom prst="rect">
            <a:avLst/>
          </a:prstGeom>
        </p:spPr>
      </p:pic>
      <p:graphicFrame>
        <p:nvGraphicFramePr>
          <p:cNvPr id="19" name="Tableau 18">
            <a:extLst>
              <a:ext uri="{FF2B5EF4-FFF2-40B4-BE49-F238E27FC236}">
                <a16:creationId xmlns:a16="http://schemas.microsoft.com/office/drawing/2014/main" id="{F821CA8D-A449-4D54-A62D-EEA50C454915}"/>
              </a:ext>
            </a:extLst>
          </p:cNvPr>
          <p:cNvGraphicFramePr>
            <a:graphicFrameLocks noGrp="1"/>
          </p:cNvGraphicFramePr>
          <p:nvPr>
            <p:extLst>
              <p:ext uri="{D42A27DB-BD31-4B8C-83A1-F6EECF244321}">
                <p14:modId xmlns:p14="http://schemas.microsoft.com/office/powerpoint/2010/main" val="3565521468"/>
              </p:ext>
            </p:extLst>
          </p:nvPr>
        </p:nvGraphicFramePr>
        <p:xfrm>
          <a:off x="8699499" y="1570733"/>
          <a:ext cx="3290948" cy="2412309"/>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822737">
                  <a:extLst>
                    <a:ext uri="{9D8B030D-6E8A-4147-A177-3AD203B41FA5}">
                      <a16:colId xmlns:a16="http://schemas.microsoft.com/office/drawing/2014/main" val="1850142478"/>
                    </a:ext>
                  </a:extLst>
                </a:gridCol>
                <a:gridCol w="822737">
                  <a:extLst>
                    <a:ext uri="{9D8B030D-6E8A-4147-A177-3AD203B41FA5}">
                      <a16:colId xmlns:a16="http://schemas.microsoft.com/office/drawing/2014/main" val="974498233"/>
                    </a:ext>
                  </a:extLst>
                </a:gridCol>
                <a:gridCol w="822737">
                  <a:extLst>
                    <a:ext uri="{9D8B030D-6E8A-4147-A177-3AD203B41FA5}">
                      <a16:colId xmlns:a16="http://schemas.microsoft.com/office/drawing/2014/main" val="1939461608"/>
                    </a:ext>
                  </a:extLst>
                </a:gridCol>
                <a:gridCol w="822737">
                  <a:extLst>
                    <a:ext uri="{9D8B030D-6E8A-4147-A177-3AD203B41FA5}">
                      <a16:colId xmlns:a16="http://schemas.microsoft.com/office/drawing/2014/main" val="3309953470"/>
                    </a:ext>
                  </a:extLst>
                </a:gridCol>
              </a:tblGrid>
              <a:tr h="462473">
                <a:tc gridSpan="2">
                  <a:txBody>
                    <a:bodyPr/>
                    <a:lstStyle/>
                    <a:p>
                      <a:pPr algn="ctr" fontAlgn="b"/>
                      <a:r>
                        <a:rPr lang="fr-FR" sz="1100" b="1" i="0" u="none" strike="noStrike">
                          <a:solidFill>
                            <a:schemeClr val="bg1"/>
                          </a:solidFill>
                          <a:effectLst/>
                          <a:latin typeface="Bahnschrift Light" panose="020b0502040204020203" pitchFamily="34" charset="0"/>
                        </a:rPr>
                        <a:t>WINERS</a:t>
                      </a:r>
                    </a:p>
                  </a:txBody>
                  <a:tcPr marL="9525" marR="9525" marT="9525" marB="0" anchor="ctr">
                    <a:cell3D prstMaterial="dkEdge">
                      <a:bevel w="25400" h="25400" prst="angle"/>
                      <a:lightRig rig="flood" dir="t"/>
                    </a:cell3D>
                    <a:gradFill>
                      <a:gsLst>
                        <a:gs pos="0">
                          <a:schemeClr val="accent6"/>
                        </a:gs>
                        <a:gs pos="100000">
                          <a:schemeClr val="accent6">
                            <a:lumMod val="50000"/>
                          </a:schemeClr>
                        </a:gs>
                      </a:gsLst>
                      <a:lin ang="2700000" scaled="1"/>
                    </a:gradFill>
                  </a:tcPr>
                </a:tc>
                <a:tc hMerge="1">
                  <a:txBody>
                    <a:bodyPr/>
                    <a:lstStyle/>
                    <a:p>
                      <a:endParaRPr lang="fr-FR"/>
                    </a:p>
                  </a:txBody>
                  <a:tcPr/>
                </a:tc>
                <a:tc gridSpan="2">
                  <a:txBody>
                    <a:bodyPr/>
                    <a:lstStyle/>
                    <a:p>
                      <a:pPr algn="ctr" fontAlgn="b"/>
                      <a:r>
                        <a:rPr lang="fr-FR" sz="1100" b="1" i="0" u="none" strike="noStrike">
                          <a:solidFill>
                            <a:schemeClr val="bg1"/>
                          </a:solidFill>
                          <a:effectLst/>
                          <a:latin typeface="Bahnschrift Light" panose="020b0502040204020203" pitchFamily="34" charset="0"/>
                        </a:rPr>
                        <a:t>LOSERS</a:t>
                      </a:r>
                    </a:p>
                  </a:txBody>
                  <a:tcPr marL="9525" marR="9525" marT="9525" marB="0" anchor="ctr">
                    <a:cell3D prstMaterial="dkEdge">
                      <a:bevel w="25400" h="25400" prst="angle"/>
                      <a:lightRig rig="flood" dir="t"/>
                    </a:cell3D>
                    <a:gradFill>
                      <a:gsLst>
                        <a:gs pos="0">
                          <a:srgbClr val="FF0000"/>
                        </a:gs>
                        <a:gs pos="100000">
                          <a:schemeClr val="tx1"/>
                        </a:gs>
                      </a:gsLst>
                      <a:lin ang="2700000" scaled="1"/>
                    </a:gradFill>
                  </a:tcPr>
                </a:tc>
                <a:tc hMerge="1">
                  <a:txBody>
                    <a:bodyPr/>
                    <a:lstStyle/>
                    <a:p>
                      <a:endParaRPr lang="fr-FR"/>
                    </a:p>
                  </a:txBody>
                  <a:tcPr/>
                </a:tc>
                <a:extLst>
                  <a:ext uri="{0D108BD9-81ED-4DB2-BD59-A6C34878D82A}">
                    <a16:rowId xmlns:a16="http://schemas.microsoft.com/office/drawing/2014/main" val="264743761"/>
                  </a:ext>
                </a:extLst>
              </a:tr>
              <a:tr h="462473">
                <a:tc>
                  <a:txBody>
                    <a:bodyPr/>
                    <a:lstStyle/>
                    <a:p>
                      <a:pPr algn="ctr" fontAlgn="b"/>
                      <a:r>
                        <a:rPr lang="fr-FR" sz="1100" b="0" i="0" u="none" strike="noStrike">
                          <a:solidFill>
                            <a:schemeClr val="tx1"/>
                          </a:solidFill>
                          <a:effectLst/>
                          <a:latin typeface="Bahnschrift Light" panose="020b0502040204020203" pitchFamily="34" charset="0"/>
                        </a:rPr>
                        <a:t>Coupa</a:t>
                      </a:r>
                      <a:r>
                        <a:rPr lang="fr-FR" sz="1100" b="0" i="0" u="none" strike="noStrike" baseline="0">
                          <a:solidFill>
                            <a:schemeClr val="tx1"/>
                          </a:solidFill>
                          <a:effectLst/>
                          <a:latin typeface="Bahnschrift Light" panose="020b0502040204020203" pitchFamily="34" charset="0"/>
                        </a:rPr>
                        <a:t> Software Inc</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-5,20%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27024116"/>
                  </a:ext>
                </a:extLst>
              </a:tr>
              <a:tr h="462473">
                <a:tc>
                  <a:txBody>
                    <a:bodyPr/>
                    <a:lstStyle/>
                    <a:p>
                      <a:pPr algn="ctr" fontAlgn="b"/>
                      <a:r>
                        <a:rPr lang="fr-FR" sz="1100" b="0" i="0" u="none" strike="noStrike" err="1">
                          <a:solidFill>
                            <a:schemeClr val="tx1"/>
                          </a:solidFill>
                          <a:effectLst/>
                          <a:latin typeface="Bahnschrift Light" panose="020b0502040204020203" pitchFamily="34" charset="0"/>
                        </a:rPr>
                        <a:t>Chemocentryx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87546258"/>
                  </a:ext>
                </a:extLst>
              </a:tr>
              <a:tr h="462473">
                <a:tc>
                  <a:txBody>
                    <a:bodyPr/>
                    <a:lstStyle/>
                    <a:p>
                      <a:pPr algn="ctr" fontAlgn="b"/>
                      <a:r>
                        <a:rPr lang="fr-FR" sz="1100" b="0" i="0" u="none" strike="noStrike">
                          <a:solidFill>
                            <a:schemeClr val="tx1"/>
                          </a:solidFill>
                          <a:effectLst/>
                          <a:latin typeface="Bahnschrift Light" panose="020b0502040204020203" pitchFamily="34" charset="0"/>
                        </a:rPr>
                        <a:t>Enzo Biochem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589174928"/>
                  </a:ext>
                </a:extLst>
              </a:tr>
              <a:tr h="462473">
                <a:tc>
                  <a:txBody>
                    <a:bodyPr/>
                    <a:lstStyle/>
                    <a:p>
                      <a:pPr algn="ctr" fontAlgn="b"/>
                      <a:r>
                        <a:rPr lang="fr-FR" sz="1100" b="0" i="0" u="none" strike="noStrike">
                          <a:solidFill>
                            <a:schemeClr val="tx1"/>
                          </a:solidFill>
                          <a:effectLst/>
                          <a:latin typeface="Bahnschrift Light" panose="020b0502040204020203" pitchFamily="34" charset="0"/>
                        </a:rPr>
                        <a:t>PFENEX Inc</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chemeClr val="tx1"/>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tc>
                  <a:txBody>
                    <a:bodyPr/>
                    <a:lstStyle/>
                    <a:p>
                      <a:pPr algn="ctr" fontAlgn="b"/>
                      <a:endParaRPr lang="fr-FR" sz="1100" b="0" i="0" u="none" strike="noStrike">
                        <a:solidFill>
                          <a:schemeClr val="tx1"/>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147308087"/>
                  </a:ext>
                </a:extLst>
              </a:tr>
            </a:tbl>
          </a:graphicData>
        </a:graphic>
      </p:graphicFrame>
      <p:sp>
        <p:nvSpPr>
          <p:cNvPr id="20" name="Zone de texte 2">
            <a:extLst>
              <a:ext uri="{FF2B5EF4-FFF2-40B4-BE49-F238E27FC236}">
                <a16:creationId xmlns:a16="http://schemas.microsoft.com/office/drawing/2014/main" id="{619B1FCC-EC63-44E8-8929-88804848F52B}"/>
              </a:ext>
            </a:extLst>
          </p:cNvPr>
          <p:cNvSpPr txBox="1">
            <a:spLocks noChangeArrowheads="1"/>
          </p:cNvSpPr>
          <p:nvPr/>
        </p:nvSpPr>
        <p:spPr bwMode="auto">
          <a:xfrm>
            <a:off x="8640849" y="1230832"/>
            <a:ext cx="3392052" cy="19490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accent2">
                    <a:lumMod val="50000"/>
                  </a:schemeClr>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PALMARES INDEX OF THE DAY</a:t>
            </a:r>
            <a:endParaRPr lang="fr-FR" sz="7200" i="1">
              <a:solidFill>
                <a:schemeClr val="accent2">
                  <a:lumMod val="50000"/>
                </a:schemeClr>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21" name="Zone de texte 2">
            <a:extLst>
              <a:ext uri="{FF2B5EF4-FFF2-40B4-BE49-F238E27FC236}">
                <a16:creationId xmlns:a16="http://schemas.microsoft.com/office/drawing/2014/main" id="{4D66FDCA-A90D-45F2-87EC-B0E53AF6BBFA}"/>
              </a:ext>
            </a:extLst>
          </p:cNvPr>
          <p:cNvSpPr txBox="1">
            <a:spLocks noChangeArrowheads="1"/>
          </p:cNvSpPr>
          <p:nvPr/>
        </p:nvSpPr>
        <p:spPr bwMode="auto">
          <a:xfrm>
            <a:off x="9245660" y="4280939"/>
            <a:ext cx="2198627" cy="19490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accent2">
                    <a:lumMod val="50000"/>
                  </a:schemeClr>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STATS OF TTHE DAY</a:t>
            </a:r>
            <a:endParaRPr lang="fr-FR" sz="7200" i="1">
              <a:solidFill>
                <a:schemeClr val="accent2">
                  <a:lumMod val="50000"/>
                </a:schemeClr>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pic>
        <p:nvPicPr>
          <p:cNvPr id="22" name="Image 21">
            <a:extLst>
              <a:ext uri="{FF2B5EF4-FFF2-40B4-BE49-F238E27FC236}">
                <a16:creationId xmlns:a16="http://schemas.microsoft.com/office/drawing/2014/main" id="{CEBFC01D-B0F3-4001-B00D-9FF84B073B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4157" y="4228450"/>
            <a:ext cx="3398744" cy="2171908"/>
          </a:xfrm>
          <a:prstGeom prst="rect">
            <a:avLst/>
          </a:prstGeom>
          <a:effectLst>
            <a:softEdge rad="12700"/>
          </a:effectLst>
        </p:spPr>
      </p:pic>
      <p:graphicFrame>
        <p:nvGraphicFramePr>
          <p:cNvPr id="23" name="Tableau 22">
            <a:extLst>
              <a:ext uri="{FF2B5EF4-FFF2-40B4-BE49-F238E27FC236}">
                <a16:creationId xmlns:a16="http://schemas.microsoft.com/office/drawing/2014/main" id="{FED7430B-5FE7-4DE8-8746-450E46D78165}"/>
              </a:ext>
            </a:extLst>
          </p:cNvPr>
          <p:cNvGraphicFramePr>
            <a:graphicFrameLocks noGrp="1"/>
          </p:cNvGraphicFramePr>
          <p:nvPr>
            <p:extLst>
              <p:ext uri="{D42A27DB-BD31-4B8C-83A1-F6EECF244321}">
                <p14:modId xmlns:p14="http://schemas.microsoft.com/office/powerpoint/2010/main" val="1181759364"/>
              </p:ext>
            </p:extLst>
          </p:nvPr>
        </p:nvGraphicFramePr>
        <p:xfrm>
          <a:off x="5543448" y="1265734"/>
          <a:ext cx="3009762" cy="140970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460252">
                  <a:extLst>
                    <a:ext uri="{9D8B030D-6E8A-4147-A177-3AD203B41FA5}">
                      <a16:colId xmlns:a16="http://schemas.microsoft.com/office/drawing/2014/main" val="3629255782"/>
                    </a:ext>
                  </a:extLst>
                </a:gridCol>
                <a:gridCol w="900455">
                  <a:extLst>
                    <a:ext uri="{9D8B030D-6E8A-4147-A177-3AD203B41FA5}">
                      <a16:colId xmlns:a16="http://schemas.microsoft.com/office/drawing/2014/main" val="4205819412"/>
                    </a:ext>
                  </a:extLst>
                </a:gridCol>
                <a:gridCol w="649055">
                  <a:extLst>
                    <a:ext uri="{9D8B030D-6E8A-4147-A177-3AD203B41FA5}">
                      <a16:colId xmlns:a16="http://schemas.microsoft.com/office/drawing/2014/main" val="4039984085"/>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EUROPE</a:t>
                      </a:r>
                      <a:endParaRPr lang="fr-FR" sz="1100" b="0" i="0" u="none" strike="noStrike">
                        <a:solidFill>
                          <a:schemeClr val="tx1"/>
                        </a:solidFill>
                        <a:effectLst/>
                        <a:latin typeface="Bahnschrift Light" panose="020b0502040204020203" pitchFamily="34" charset="0"/>
                      </a:endParaRP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190500">
                <a:tc>
                  <a:txBody>
                    <a:bodyPr/>
                    <a:lstStyle/>
                    <a:p>
                      <a:pPr algn="ctr" fontAlgn="b"/>
                      <a:r>
                        <a:rPr lang="fr-FR" sz="1100" b="1" u="none" strike="noStrike">
                          <a:effectLst/>
                          <a:latin typeface="Bahnschrift Light" panose="020b0502040204020203" pitchFamily="34" charset="0"/>
                        </a:rPr>
                        <a:t>UK 100</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a:t>
                      </a:r>
                      <a:r>
                        <a:rPr lang="fr-FR" sz="1100" b="0" i="0" u="none" strike="noStrike" baseline="0">
                          <a:solidFill>
                            <a:schemeClr val="tx1"/>
                          </a:solidFill>
                          <a:effectLst/>
                          <a:latin typeface="Bahnschrift Light" panose="020b0502040204020203" pitchFamily="34" charset="0"/>
                        </a:rPr>
                        <a:t> </a:t>
                      </a:r>
                      <a:r>
                        <a:rPr lang="fr-FR" sz="1100" b="0" i="0" u="none" strike="noStrike">
                          <a:solidFill>
                            <a:schemeClr val="tx1"/>
                          </a:solidFill>
                          <a:effectLst/>
                          <a:latin typeface="Bahnschrift Light" panose="020b0502040204020203" pitchFamily="34" charset="0"/>
                        </a:rPr>
                        <a:t>150,25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+0,16%</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0">
                <a:tc>
                  <a:txBody>
                    <a:bodyPr/>
                    <a:lstStyle/>
                    <a:p>
                      <a:pPr algn="ctr" fontAlgn="b"/>
                      <a:r>
                        <a:rPr lang="fr-FR" sz="1100" b="1" i="0" u="none" strike="noStrike">
                          <a:solidFill>
                            <a:schemeClr val="bg1"/>
                          </a:solidFill>
                          <a:effectLst/>
                          <a:latin typeface="Bahnschrift Light" panose="020b0502040204020203" pitchFamily="34" charset="0"/>
                        </a:rPr>
                        <a:t>DAX</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a:t>
                      </a:r>
                      <a:r>
                        <a:rPr lang="fr-FR" sz="1100" b="0" i="0" u="none" strike="noStrike" baseline="0">
                          <a:solidFill>
                            <a:schemeClr val="tx1"/>
                          </a:solidFill>
                          <a:effectLst/>
                          <a:latin typeface="Bahnschrift Light" panose="020b0502040204020203" pitchFamily="34" charset="0"/>
                        </a:rPr>
                        <a:t> 457,84</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-0,52%</a:t>
                      </a:r>
                      <a:endParaRPr lang="fr-FR" sz="1100" b="0" i="0" u="none" strike="noStrike">
                        <a:solidFill>
                          <a:srgbClr val="FF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r h="122135">
                <a:tc>
                  <a:txBody>
                    <a:bodyPr/>
                    <a:lstStyle/>
                    <a:p>
                      <a:pPr algn="ctr" fontAlgn="b"/>
                      <a:r>
                        <a:rPr lang="fr-FR" sz="1100" b="1" i="0" u="none" strike="noStrike">
                          <a:solidFill>
                            <a:schemeClr val="bg1"/>
                          </a:solidFill>
                          <a:effectLst/>
                          <a:latin typeface="Bahnschrift Light" panose="020b0502040204020203" pitchFamily="34" charset="0"/>
                        </a:rPr>
                        <a:t>CAC 40</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5 231,22</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608306096"/>
                  </a:ext>
                </a:extLst>
              </a:tr>
              <a:tr h="0">
                <a:tc>
                  <a:txBody>
                    <a:bodyPr/>
                    <a:lstStyle/>
                    <a:p>
                      <a:pPr algn="ctr" fontAlgn="b"/>
                      <a:r>
                        <a:rPr lang="fr-FR" sz="1100" b="1" i="0" u="none" strike="noStrike">
                          <a:solidFill>
                            <a:schemeClr val="bg1"/>
                          </a:solidFill>
                          <a:effectLst/>
                          <a:latin typeface="Bahnschrift Light" panose="020b0502040204020203" pitchFamily="34" charset="0"/>
                        </a:rPr>
                        <a:t>SMI</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9</a:t>
                      </a:r>
                      <a:r>
                        <a:rPr lang="fr-FR" sz="1100" b="0" i="0" u="none" strike="noStrike" baseline="0">
                          <a:solidFill>
                            <a:schemeClr val="tx1"/>
                          </a:solidFill>
                          <a:effectLst/>
                          <a:latin typeface="Bahnschrift Light" panose="020b0502040204020203" pitchFamily="34" charset="0"/>
                        </a:rPr>
                        <a:t> </a:t>
                      </a:r>
                      <a:r>
                        <a:rPr lang="fr-FR" sz="1100" b="0" i="0" u="none" strike="noStrike">
                          <a:solidFill>
                            <a:schemeClr val="tx1"/>
                          </a:solidFill>
                          <a:effectLst/>
                          <a:latin typeface="Bahnschrift Light" panose="020b0502040204020203" pitchFamily="34" charset="0"/>
                        </a:rPr>
                        <a:t>286.36</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-0,60%</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18525219"/>
                  </a:ext>
                </a:extLst>
              </a:tr>
              <a:tr h="0">
                <a:tc>
                  <a:txBody>
                    <a:bodyPr/>
                    <a:lstStyle/>
                    <a:p>
                      <a:pPr algn="ctr" fontAlgn="b"/>
                      <a:r>
                        <a:rPr lang="fr-FR" sz="1100" b="1" i="0" u="none" strike="noStrike">
                          <a:solidFill>
                            <a:schemeClr val="bg1"/>
                          </a:solidFill>
                          <a:effectLst/>
                          <a:latin typeface="Bahnschrift Light" panose="020b0502040204020203" pitchFamily="34" charset="0"/>
                        </a:rPr>
                        <a:t>DB ITALY 40</a:t>
                      </a:r>
                    </a:p>
                  </a:txBody>
                  <a:tcPr marL="9525" marR="9525" marT="9525" marB="0" anchor="ctr">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20 580,00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-0,02%</a:t>
                      </a:r>
                      <a:endParaRPr lang="fr-FR" sz="1100" b="0" i="0" u="none" strike="noStrike">
                        <a:solidFill>
                          <a:srgbClr val="FF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01306692"/>
                  </a:ext>
                </a:extLst>
              </a:tr>
            </a:tbl>
          </a:graphicData>
        </a:graphic>
      </p:graphicFrame>
      <p:graphicFrame>
        <p:nvGraphicFramePr>
          <p:cNvPr id="24" name="Tableau 23">
            <a:extLst>
              <a:ext uri="{FF2B5EF4-FFF2-40B4-BE49-F238E27FC236}">
                <a16:creationId xmlns:a16="http://schemas.microsoft.com/office/drawing/2014/main" id="{F6470A9A-F821-4C85-98EB-9DBFA11B1377}"/>
              </a:ext>
            </a:extLst>
          </p:cNvPr>
          <p:cNvGraphicFramePr>
            <a:graphicFrameLocks noGrp="1"/>
          </p:cNvGraphicFramePr>
          <p:nvPr>
            <p:extLst>
              <p:ext uri="{D42A27DB-BD31-4B8C-83A1-F6EECF244321}">
                <p14:modId xmlns:p14="http://schemas.microsoft.com/office/powerpoint/2010/main" val="2315778258"/>
              </p:ext>
            </p:extLst>
          </p:nvPr>
        </p:nvGraphicFramePr>
        <p:xfrm>
          <a:off x="5547209" y="2677735"/>
          <a:ext cx="3009762" cy="101666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37096">
                  <a:extLst>
                    <a:ext uri="{9D8B030D-6E8A-4147-A177-3AD203B41FA5}">
                      <a16:colId xmlns:a16="http://schemas.microsoft.com/office/drawing/2014/main" val="3313419658"/>
                    </a:ext>
                  </a:extLst>
                </a:gridCol>
                <a:gridCol w="736333">
                  <a:extLst>
                    <a:ext uri="{9D8B030D-6E8A-4147-A177-3AD203B41FA5}">
                      <a16:colId xmlns:a16="http://schemas.microsoft.com/office/drawing/2014/main" val="4086452854"/>
                    </a:ext>
                  </a:extLst>
                </a:gridCol>
                <a:gridCol w="736333">
                  <a:extLst>
                    <a:ext uri="{9D8B030D-6E8A-4147-A177-3AD203B41FA5}">
                      <a16:colId xmlns:a16="http://schemas.microsoft.com/office/drawing/2014/main" val="3110864044"/>
                    </a:ext>
                  </a:extLst>
                </a:gridCol>
              </a:tblGrid>
              <a:tr h="184175">
                <a:tc gridSpan="3">
                  <a:txBody>
                    <a:bodyPr/>
                    <a:lstStyle/>
                    <a:p>
                      <a:pPr marL="0" marR="0" lvl="0" indent="0" algn="ctr" defTabSz="914400" rtl="0" eaLnBrk="1" fontAlgn="ctr" latinLnBrk="0" hangingPunct="1">
                        <a:lnSpc>
                          <a:spcPct val="100000"/>
                        </a:lnSpc>
                        <a:spcBef>
                          <a:spcPct val="0"/>
                        </a:spcBef>
                        <a:spcAft>
                          <a:spcPct val="0"/>
                        </a:spcAft>
                        <a:buClrTx/>
                        <a:buSzTx/>
                        <a:buFontTx/>
                        <a:buNone/>
                        <a:defRPr/>
                      </a:pPr>
                      <a:r>
                        <a:rPr lang="fr-FR" sz="1100" b="0" i="0" u="none" strike="noStrike">
                          <a:solidFill>
                            <a:schemeClr val="tx1"/>
                          </a:solidFill>
                          <a:effectLst/>
                          <a:latin typeface="Bahnschrift Light" panose="020b0502040204020203" pitchFamily="34" charset="0"/>
                        </a:rPr>
                        <a:t>US</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35744">
                <a:tc>
                  <a:txBody>
                    <a:bodyPr/>
                    <a:lstStyle/>
                    <a:p>
                      <a:pPr algn="ctr" fontAlgn="b"/>
                      <a:r>
                        <a:rPr lang="fr-FR" sz="1100" b="1" u="none" strike="noStrike">
                          <a:effectLst/>
                          <a:latin typeface="Bahnschrift Light" panose="020b0502040204020203" pitchFamily="34" charset="0"/>
                        </a:rPr>
                        <a:t>DOW JONES</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25 450,24</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C00000"/>
                          </a:solidFill>
                          <a:effectLst/>
                          <a:latin typeface="Bahnschrift Light" panose="020b0502040204020203" pitchFamily="34" charset="0"/>
                        </a:rPr>
                        <a:t>-0,09%</a:t>
                      </a:r>
                      <a:endParaRPr lang="fr-FR" sz="1100" b="0" i="0" u="none" strike="noStrike">
                        <a:solidFill>
                          <a:srgbClr val="C0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35744">
                <a:tc>
                  <a:txBody>
                    <a:bodyPr/>
                    <a:lstStyle/>
                    <a:p>
                      <a:pPr algn="ctr" fontAlgn="b"/>
                      <a:r>
                        <a:rPr lang="fr-FR" sz="1100" b="1" u="none" strike="noStrike">
                          <a:effectLst/>
                          <a:latin typeface="Bahnschrift Light" panose="020b0502040204020203" pitchFamily="34" charset="0"/>
                        </a:rPr>
                        <a:t>S&amp;P500</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2 752,12</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+0,27%</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35744">
                <a:tc>
                  <a:txBody>
                    <a:bodyPr/>
                    <a:lstStyle/>
                    <a:p>
                      <a:pPr algn="ctr" fontAlgn="b"/>
                      <a:r>
                        <a:rPr lang="fr-FR" sz="1100" b="1" u="none" strike="noStrike">
                          <a:effectLst/>
                          <a:latin typeface="Bahnschrift Light" panose="020b0502040204020203" pitchFamily="34" charset="0"/>
                        </a:rPr>
                        <a:t>NASDAQ COMPOSITE</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7 015,77</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C00000"/>
                          </a:solidFill>
                          <a:effectLst/>
                          <a:latin typeface="Bahnschrift Light" panose="020b0502040204020203" pitchFamily="34" charset="0"/>
                        </a:rPr>
                        <a:t>-0,16%</a:t>
                      </a:r>
                      <a:endParaRPr lang="fr-FR" sz="1100" b="0" i="0" u="none" strike="noStrike">
                        <a:solidFill>
                          <a:srgbClr val="C0000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25" name="Tableau 24">
            <a:extLst>
              <a:ext uri="{FF2B5EF4-FFF2-40B4-BE49-F238E27FC236}">
                <a16:creationId xmlns:a16="http://schemas.microsoft.com/office/drawing/2014/main" id="{EB483FE8-EAEE-4DA9-AE99-85789BE5D67F}"/>
              </a:ext>
            </a:extLst>
          </p:cNvPr>
          <p:cNvGraphicFramePr>
            <a:graphicFrameLocks noGrp="1"/>
          </p:cNvGraphicFramePr>
          <p:nvPr>
            <p:extLst>
              <p:ext uri="{D42A27DB-BD31-4B8C-83A1-F6EECF244321}">
                <p14:modId xmlns:p14="http://schemas.microsoft.com/office/powerpoint/2010/main" val="3109699855"/>
              </p:ext>
            </p:extLst>
          </p:nvPr>
        </p:nvGraphicFramePr>
        <p:xfrm>
          <a:off x="5535028" y="3598221"/>
          <a:ext cx="3030552" cy="9086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47714">
                  <a:extLst>
                    <a:ext uri="{9D8B030D-6E8A-4147-A177-3AD203B41FA5}">
                      <a16:colId xmlns:a16="http://schemas.microsoft.com/office/drawing/2014/main" val="3313419658"/>
                    </a:ext>
                  </a:extLst>
                </a:gridCol>
                <a:gridCol w="741419">
                  <a:extLst>
                    <a:ext uri="{9D8B030D-6E8A-4147-A177-3AD203B41FA5}">
                      <a16:colId xmlns:a16="http://schemas.microsoft.com/office/drawing/2014/main" val="4086452854"/>
                    </a:ext>
                  </a:extLst>
                </a:gridCol>
                <a:gridCol w="741419">
                  <a:extLst>
                    <a:ext uri="{9D8B030D-6E8A-4147-A177-3AD203B41FA5}">
                      <a16:colId xmlns:a16="http://schemas.microsoft.com/office/drawing/2014/main" val="3110864044"/>
                    </a:ext>
                  </a:extLst>
                </a:gridCol>
              </a:tblGrid>
              <a:tr h="0">
                <a:tc gridSpan="3">
                  <a:txBody>
                    <a:bodyPr/>
                    <a:lstStyle/>
                    <a:p>
                      <a:pPr algn="ctr" fontAlgn="ctr"/>
                      <a:r>
                        <a:rPr lang="fr-FR" sz="1100" b="0" i="0" u="none" strike="noStrike">
                          <a:solidFill>
                            <a:schemeClr val="tx1"/>
                          </a:solidFill>
                          <a:effectLst/>
                          <a:latin typeface="Bahnschrift Light" panose="020b0502040204020203" pitchFamily="34" charset="0"/>
                        </a:rPr>
                        <a:t>ASIA</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197539">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u="none" strike="noStrike">
                          <a:solidFill>
                            <a:srgbClr val="00B050"/>
                          </a:solidFill>
                          <a:effectLst/>
                          <a:latin typeface="Bahnschrift Light" panose="020b0502040204020203" pitchFamily="34" charset="0"/>
                        </a:rPr>
                        <a:t>28 472,92</a:t>
                      </a:r>
                      <a:endParaRPr lang="fr-FR" sz="1100" b="0" i="0" u="none" strike="noStrike">
                        <a:solidFill>
                          <a:srgbClr val="00B050"/>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+0,86%</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197539">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21 025,56</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C00000"/>
                          </a:solidFill>
                          <a:effectLst/>
                          <a:latin typeface="Bahnschrift Light" panose="020b0502040204020203" pitchFamily="34" charset="0"/>
                        </a:rPr>
                        <a:t>-2,01%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197539">
                <a:tc>
                  <a:txBody>
                    <a:bodyPr/>
                    <a:lstStyle/>
                    <a:p>
                      <a:pPr algn="ctr" fontAlgn="b"/>
                      <a:r>
                        <a:rPr lang="fr-FR" sz="1100" b="1" u="none" strike="noStrike">
                          <a:effectLst/>
                          <a:latin typeface="Bahnschrift Light" panose="020b0502040204020203" pitchFamily="34" charset="0"/>
                        </a:rPr>
                        <a:t>SSE  COMPOSITE</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3</a:t>
                      </a:r>
                      <a:r>
                        <a:rPr lang="fr-FR" sz="1100" b="0" i="0" u="none" strike="noStrike" baseline="0">
                          <a:solidFill>
                            <a:schemeClr val="tx1"/>
                          </a:solidFill>
                          <a:effectLst/>
                          <a:latin typeface="Bahnschrift Light" panose="020b0502040204020203" pitchFamily="34" charset="0"/>
                        </a:rPr>
                        <a:t> 026,99</a:t>
                      </a:r>
                      <a:endParaRPr lang="fr-FR" sz="1100" b="0" i="0" u="none" strike="noStrike">
                        <a:solidFill>
                          <a:schemeClr val="tx1"/>
                        </a:solidFill>
                        <a:effectLst/>
                        <a:latin typeface="Bahnschrift Light" panose="020b0502040204020203" pitchFamily="34" charset="0"/>
                      </a:endParaRP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+1.92</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26" name="Tableau 25">
            <a:extLst>
              <a:ext uri="{FF2B5EF4-FFF2-40B4-BE49-F238E27FC236}">
                <a16:creationId xmlns:a16="http://schemas.microsoft.com/office/drawing/2014/main" id="{126894A4-7D97-4395-AB8D-DA1AA3CBFB19}"/>
              </a:ext>
            </a:extLst>
          </p:cNvPr>
          <p:cNvGraphicFramePr>
            <a:graphicFrameLocks noGrp="1"/>
          </p:cNvGraphicFramePr>
          <p:nvPr>
            <p:extLst>
              <p:ext uri="{D42A27DB-BD31-4B8C-83A1-F6EECF244321}">
                <p14:modId xmlns:p14="http://schemas.microsoft.com/office/powerpoint/2010/main" val="3064352981"/>
              </p:ext>
            </p:extLst>
          </p:nvPr>
        </p:nvGraphicFramePr>
        <p:xfrm>
          <a:off x="5529726" y="4513898"/>
          <a:ext cx="3032018" cy="67818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48462">
                  <a:extLst>
                    <a:ext uri="{9D8B030D-6E8A-4147-A177-3AD203B41FA5}">
                      <a16:colId xmlns:a16="http://schemas.microsoft.com/office/drawing/2014/main" val="3954752173"/>
                    </a:ext>
                  </a:extLst>
                </a:gridCol>
                <a:gridCol w="741778">
                  <a:extLst>
                    <a:ext uri="{9D8B030D-6E8A-4147-A177-3AD203B41FA5}">
                      <a16:colId xmlns:a16="http://schemas.microsoft.com/office/drawing/2014/main" val="1386741390"/>
                    </a:ext>
                  </a:extLst>
                </a:gridCol>
                <a:gridCol w="741778">
                  <a:extLst>
                    <a:ext uri="{9D8B030D-6E8A-4147-A177-3AD203B41FA5}">
                      <a16:colId xmlns:a16="http://schemas.microsoft.com/office/drawing/2014/main" val="3193569772"/>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COMMODITIES</a:t>
                      </a:r>
                      <a:endParaRPr lang="fr-FR" sz="1100" b="0" i="0" u="none" strike="noStrike">
                        <a:solidFill>
                          <a:schemeClr val="tx1"/>
                        </a:solidFill>
                        <a:effectLst/>
                        <a:latin typeface="Bahnschrift Light" panose="020b0502040204020203" pitchFamily="34" charset="0"/>
                      </a:endParaRP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WTI</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56,43</a:t>
                      </a:r>
                      <a:endParaRPr lang="fr-FR" sz="1100" b="0" i="0" u="none" strike="noStrike">
                        <a:solidFill>
                          <a:schemeClr val="tx1"/>
                        </a:solidFill>
                        <a:effectLst/>
                        <a:latin typeface="Bahnschrift Light" panose="020b0502040204020203" pitchFamily="34" charset="0"/>
                      </a:endParaRP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+0,53%</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190500">
                <a:tc>
                  <a:txBody>
                    <a:bodyPr/>
                    <a:lstStyle/>
                    <a:p>
                      <a:pPr algn="ctr" fontAlgn="b"/>
                      <a:r>
                        <a:rPr lang="fr-FR" sz="1100" b="1" u="none" strike="noStrike">
                          <a:effectLst/>
                          <a:latin typeface="Bahnschrift Light" panose="020b0502040204020203" pitchFamily="34" charset="0"/>
                        </a:rPr>
                        <a:t>BRENT </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66,09</a:t>
                      </a:r>
                      <a:endParaRPr lang="fr-FR" sz="1100" b="0" i="0" u="none" strike="noStrike">
                        <a:solidFill>
                          <a:schemeClr val="tx1"/>
                        </a:solidFill>
                        <a:effectLst/>
                        <a:latin typeface="Bahnschrift Light" panose="020b0502040204020203" pitchFamily="34" charset="0"/>
                      </a:endParaRP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+0,42%</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116772702"/>
                  </a:ext>
                </a:extLst>
              </a:tr>
            </a:tbl>
          </a:graphicData>
        </a:graphic>
      </p:graphicFrame>
      <p:graphicFrame>
        <p:nvGraphicFramePr>
          <p:cNvPr id="27" name="Tableau 26">
            <a:extLst>
              <a:ext uri="{FF2B5EF4-FFF2-40B4-BE49-F238E27FC236}">
                <a16:creationId xmlns:a16="http://schemas.microsoft.com/office/drawing/2014/main" id="{F19BF48A-DA4E-466F-8297-73E4000F9D9B}"/>
              </a:ext>
            </a:extLst>
          </p:cNvPr>
          <p:cNvGraphicFramePr>
            <a:graphicFrameLocks noGrp="1"/>
          </p:cNvGraphicFramePr>
          <p:nvPr>
            <p:extLst>
              <p:ext uri="{D42A27DB-BD31-4B8C-83A1-F6EECF244321}">
                <p14:modId xmlns:p14="http://schemas.microsoft.com/office/powerpoint/2010/main" val="621734708"/>
              </p:ext>
            </p:extLst>
          </p:nvPr>
        </p:nvGraphicFramePr>
        <p:xfrm>
          <a:off x="5529726" y="5196698"/>
          <a:ext cx="3032018" cy="116586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48462">
                  <a:extLst>
                    <a:ext uri="{9D8B030D-6E8A-4147-A177-3AD203B41FA5}">
                      <a16:colId xmlns:a16="http://schemas.microsoft.com/office/drawing/2014/main" val="3954752173"/>
                    </a:ext>
                  </a:extLst>
                </a:gridCol>
                <a:gridCol w="741778">
                  <a:extLst>
                    <a:ext uri="{9D8B030D-6E8A-4147-A177-3AD203B41FA5}">
                      <a16:colId xmlns:a16="http://schemas.microsoft.com/office/drawing/2014/main" val="1386741390"/>
                    </a:ext>
                  </a:extLst>
                </a:gridCol>
                <a:gridCol w="741778">
                  <a:extLst>
                    <a:ext uri="{9D8B030D-6E8A-4147-A177-3AD203B41FA5}">
                      <a16:colId xmlns:a16="http://schemas.microsoft.com/office/drawing/2014/main" val="3193569772"/>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CHANGES</a:t>
                      </a:r>
                      <a:endParaRPr lang="fr-FR" sz="1100" b="0" i="0" u="none" strike="noStrike">
                        <a:solidFill>
                          <a:schemeClr val="tx1"/>
                        </a:solidFill>
                        <a:effectLst/>
                        <a:latin typeface="Bahnschrift Light" panose="020b0502040204020203" pitchFamily="34" charset="0"/>
                      </a:endParaRP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EUR/USD</a:t>
                      </a:r>
                      <a:endParaRPr lang="fr-FR" sz="1100" b="1" i="0" u="none" strike="noStrike">
                        <a:solidFill>
                          <a:srgbClr val="000000"/>
                        </a:solidFill>
                        <a:effectLst/>
                        <a:latin typeface="Bahnschrift Light" panose="020b0502040204020203" pitchFamily="34" charset="0"/>
                      </a:endParaRPr>
                    </a:p>
                  </a:txBody>
                  <a:tcPr marL="9525" marR="9525" marT="9525" marB="0" anchor="ctr">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1,12488</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+0,15%</a:t>
                      </a:r>
                      <a:endParaRPr lang="fr-FR" sz="1100" b="0" i="0" u="none" strike="noStrike">
                        <a:solidFill>
                          <a:srgbClr val="00B050"/>
                        </a:solidFill>
                        <a:effectLst/>
                        <a:latin typeface="Bahnschrift Light" panose="020b0502040204020203" pitchFamily="34" charset="0"/>
                      </a:endParaRP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190500">
                <a:tc>
                  <a:txBody>
                    <a:bodyPr/>
                    <a:lstStyle/>
                    <a:p>
                      <a:pPr algn="ctr" fontAlgn="b"/>
                      <a:r>
                        <a:rPr lang="fr-FR" sz="1100" b="1" i="0" u="none" strike="noStrike">
                          <a:solidFill>
                            <a:schemeClr val="bg1"/>
                          </a:solidFill>
                          <a:effectLst/>
                          <a:latin typeface="Bahnschrift Light" panose="020b0502040204020203" pitchFamily="34" charset="0"/>
                        </a:rPr>
                        <a:t>USD/JPY</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111,2635</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017308447"/>
                  </a:ext>
                </a:extLst>
              </a:tr>
              <a:tr h="190500">
                <a:tc>
                  <a:txBody>
                    <a:bodyPr/>
                    <a:lstStyle/>
                    <a:p>
                      <a:pPr algn="ctr" fontAlgn="b"/>
                      <a:r>
                        <a:rPr lang="fr-FR" sz="1100" b="1" i="0" u="none" strike="noStrike">
                          <a:solidFill>
                            <a:schemeClr val="bg1"/>
                          </a:solidFill>
                          <a:effectLst/>
                          <a:latin typeface="Bahnschrift Light" panose="020b0502040204020203" pitchFamily="34" charset="0"/>
                        </a:rPr>
                        <a:t>EUR/GBP</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0,8643</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+0,13%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58302898"/>
                  </a:ext>
                </a:extLst>
              </a:tr>
              <a:tr h="190500">
                <a:tc>
                  <a:txBody>
                    <a:bodyPr/>
                    <a:lstStyle/>
                    <a:p>
                      <a:pPr algn="ctr" fontAlgn="b"/>
                      <a:r>
                        <a:rPr lang="fr-FR" sz="1100" b="1" i="0" u="none" strike="noStrike">
                          <a:solidFill>
                            <a:schemeClr val="bg1"/>
                          </a:solidFill>
                          <a:effectLst/>
                          <a:latin typeface="Bahnschrift Light" panose="020b0502040204020203" pitchFamily="34" charset="0"/>
                        </a:rPr>
                        <a:t>GBP/USD</a:t>
                      </a:r>
                    </a:p>
                  </a:txBody>
                  <a:tcPr marL="9525" marR="9525" marT="9525" marB="0" anchor="ctr">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1,3013</a:t>
                      </a:r>
                    </a:p>
                  </a:txBody>
                  <a:tcPr marL="9525" marR="9525" marT="9525" marB="0" anchor="ctr">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+0,01%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53893063"/>
                  </a:ext>
                </a:extLst>
              </a:tr>
            </a:tbl>
          </a:graphicData>
        </a:graphic>
      </p:graphicFrame>
      <p:pic>
        <p:nvPicPr>
          <p:cNvPr id="28" name="Image 27">
            <a:extLst>
              <a:ext uri="{FF2B5EF4-FFF2-40B4-BE49-F238E27FC236}">
                <a16:creationId xmlns:a16="http://schemas.microsoft.com/office/drawing/2014/main" id="{8AE296CC-D682-458B-B8EF-E85E16882B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V="1">
            <a:off x="8647541" y="1452320"/>
            <a:ext cx="3392052" cy="47412"/>
          </a:xfrm>
          <a:prstGeom prst="rect">
            <a:avLst/>
          </a:prstGeom>
        </p:spPr>
      </p:pic>
      <p:sp>
        <p:nvSpPr>
          <p:cNvPr id="29" name="Zone de texte 2">
            <a:extLst>
              <a:ext uri="{FF2B5EF4-FFF2-40B4-BE49-F238E27FC236}">
                <a16:creationId xmlns:a16="http://schemas.microsoft.com/office/drawing/2014/main" id="{D1EDE8F7-BCFD-44EB-9928-DAF94DCAB35F}"/>
              </a:ext>
            </a:extLst>
          </p:cNvPr>
          <p:cNvSpPr txBox="1">
            <a:spLocks noChangeArrowheads="1"/>
          </p:cNvSpPr>
          <p:nvPr/>
        </p:nvSpPr>
        <p:spPr bwMode="auto">
          <a:xfrm>
            <a:off x="5455811" y="856"/>
            <a:ext cx="3122570" cy="1151909"/>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sng" strike="noStrike" kern="1200" cap="none" spc="0" normalizeH="0" baseline="0" noProof="0">
                <a:ln>
                  <a:noFill/>
                </a:ln>
                <a:solidFill>
                  <a:schemeClr val="bg1"/>
                </a:solidFill>
                <a:effectLst>
                  <a:outerShdw blurRad="38100" dist="38100" dir="2700000" algn="tl">
                    <a:srgbClr val="000000">
                      <a:alpha val="45000"/>
                    </a:srgbClr>
                  </a:outerShdw>
                </a:effectLst>
                <a:uLnTx/>
                <a:uFillTx/>
                <a:latin typeface="Lato" panose="020f0502020204030203" pitchFamily="34" charset="0"/>
                <a:ea typeface="Calibri" panose="020f0502020204030204" pitchFamily="34" charset="0"/>
                <a:cs typeface="Times New Roman" panose="02020603050405020304" pitchFamily="18" charset="0"/>
              </a:rPr>
              <a:t>Financial Tips :</a:t>
            </a:r>
            <a:endParaRPr kumimoji="0" lang="fr-FR" sz="1400" b="1" i="0" u="none" strike="noStrike" kern="1200" cap="none" spc="0" normalizeH="0" baseline="0" noProof="0">
              <a:ln>
                <a:noFill/>
              </a:ln>
              <a:solidFill>
                <a:schemeClr val="bg1"/>
              </a:solidFill>
              <a:effectLst/>
              <a:uLnTx/>
              <a:uFillTx/>
              <a:latin typeface="Lato" panose="020f0502020204030203" pitchFamily="34" charset="0"/>
              <a:ea typeface="Calibri" panose="020f0502020204030204" pitchFamily="34" charset="0"/>
              <a:cs typeface="Times New Roman" panose="02020603050405020304" pitchFamily="18" charset="0"/>
            </a:endParaRPr>
          </a:p>
          <a:p>
            <a:pPr lvl="0" algn="ctr">
              <a:lnSpc>
                <a:spcPct val="107000"/>
              </a:lnSpc>
              <a:defRPr/>
            </a:pPr>
            <a:r>
              <a:rPr lang="fr-FR" sz="1600" b="1">
                <a:solidFill>
                  <a:srgbClr val="92D050"/>
                </a:solidFill>
                <a:latin typeface="Lato Light" panose="020f0302020204030203" pitchFamily="34" charset="0"/>
                <a:ea typeface="Calibri" panose="020f0502020204030204" pitchFamily="34" charset="0"/>
                <a:cs typeface="Times New Roman" panose="02020603050405020304" pitchFamily="18" charset="0"/>
              </a:rPr>
              <a:t>10%</a:t>
            </a:r>
          </a:p>
          <a:p>
            <a:pPr lvl="0" algn="ctr">
              <a:lnSpc>
                <a:spcPct val="107000"/>
              </a:lnSpc>
              <a:defRPr/>
            </a:pPr>
            <a:r>
              <a:rPr lang="fr-FR" sz="1200" b="1">
                <a:solidFill>
                  <a:schemeClr val="bg1"/>
                </a:solidFill>
                <a:latin typeface="Lato Light" panose="020f0302020204030203" pitchFamily="34" charset="0"/>
                <a:ea typeface="Calibri" panose="020f0502020204030204" pitchFamily="34" charset="0"/>
                <a:cs typeface="Times New Roman" panose="02020603050405020304" pitchFamily="18" charset="0"/>
              </a:rPr>
              <a:t>Apple raises its iPhone 11 production by 10%</a:t>
            </a:r>
          </a:p>
        </p:txBody>
      </p:sp>
      <p:pic>
        <p:nvPicPr>
          <p:cNvPr id="31" name="Image 30">
            <a:extLst>
              <a:ext uri="{FF2B5EF4-FFF2-40B4-BE49-F238E27FC236}">
                <a16:creationId xmlns:a16="http://schemas.microsoft.com/office/drawing/2014/main" id="{8284F6F2-6592-4A01-9AAF-5DA08D3CB3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V="1">
            <a:off x="8640849" y="4098102"/>
            <a:ext cx="3392052" cy="47412"/>
          </a:xfrm>
          <a:prstGeom prst="rect">
            <a:avLst/>
          </a:prstGeom>
        </p:spPr>
      </p:pic>
      <p:sp>
        <p:nvSpPr>
          <p:cNvPr id="32" name="Zone de texte 2">
            <a:extLst>
              <a:ext uri="{FF2B5EF4-FFF2-40B4-BE49-F238E27FC236}">
                <a16:creationId xmlns:a16="http://schemas.microsoft.com/office/drawing/2014/main" id="{64E3D03F-E51B-42D6-9032-E9BD55FF00A7}"/>
              </a:ext>
            </a:extLst>
          </p:cNvPr>
          <p:cNvSpPr txBox="1">
            <a:spLocks noChangeArrowheads="1"/>
          </p:cNvSpPr>
          <p:nvPr/>
        </p:nvSpPr>
        <p:spPr bwMode="auto">
          <a:xfrm>
            <a:off x="8634157" y="3864332"/>
            <a:ext cx="3398744" cy="19490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accent2">
                    <a:lumMod val="50000"/>
                  </a:schemeClr>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STATISTICS OF THE DAY</a:t>
            </a:r>
            <a:endParaRPr lang="fr-FR" sz="7200" i="1">
              <a:solidFill>
                <a:schemeClr val="accent2">
                  <a:lumMod val="50000"/>
                </a:schemeClr>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33" name="Rectangle 32">
            <a:extLst>
              <a:ext uri="{FF2B5EF4-FFF2-40B4-BE49-F238E27FC236}">
                <a16:creationId xmlns:a16="http://schemas.microsoft.com/office/drawing/2014/main" id="{208B7B39-AE66-462A-A013-C6B214A56413}"/>
              </a:ext>
            </a:extLst>
          </p:cNvPr>
          <p:cNvSpPr/>
          <p:nvPr/>
        </p:nvSpPr>
        <p:spPr>
          <a:xfrm>
            <a:off x="8640849" y="6350333"/>
            <a:ext cx="3398744" cy="4129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fr-FR" sz="1200" b="1">
                <a:solidFill>
                  <a:prstClr val="black"/>
                </a:solidFill>
                <a:latin typeface="Bahnschrift Light" panose="020b0502040204020203" pitchFamily="34" charset="0"/>
                <a:cs typeface="Times New Roman" panose="02020603050405020304" pitchFamily="18" charset="0"/>
              </a:rPr>
              <a:t>Short explainations of the statistics selected.</a:t>
            </a:r>
          </a:p>
        </p:txBody>
      </p:sp>
      <p:sp>
        <p:nvSpPr>
          <p:cNvPr id="34" name="Zone de texte 2">
            <a:extLst>
              <a:ext uri="{FF2B5EF4-FFF2-40B4-BE49-F238E27FC236}">
                <a16:creationId xmlns:a16="http://schemas.microsoft.com/office/drawing/2014/main" id="{0C82598D-F9B2-40C7-8C37-7DDA9EEFA135}"/>
              </a:ext>
            </a:extLst>
          </p:cNvPr>
          <p:cNvSpPr txBox="1">
            <a:spLocks noChangeArrowheads="1"/>
          </p:cNvSpPr>
          <p:nvPr/>
        </p:nvSpPr>
        <p:spPr bwMode="auto">
          <a:xfrm>
            <a:off x="5384349" y="6437127"/>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35" name="Image 34">
            <a:extLst>
              <a:ext uri="{FF2B5EF4-FFF2-40B4-BE49-F238E27FC236}">
                <a16:creationId xmlns:a16="http://schemas.microsoft.com/office/drawing/2014/main" id="{737C9284-20F1-493E-AF26-F8814D1FBDD9}"/>
              </a:ext>
            </a:extLst>
          </p:cNvPr>
          <p:cNvPicPr/>
          <p:nvPr/>
        </p:nvPicPr>
        <p:blipFill>
          <a:blip r:embed="rId5">
            <a:extLst>
              <a:ext uri="{28A0092B-C50C-407E-A947-70E740481C1C}">
                <a14:useLocalDpi xmlns:a14="http://schemas.microsoft.com/office/drawing/2010/main" val="0"/>
              </a:ext>
            </a:extLst>
          </a:blip>
          <a:stretch>
            <a:fillRect/>
          </a:stretch>
        </p:blipFill>
        <p:spPr>
          <a:xfrm>
            <a:off x="7059458" y="6390703"/>
            <a:ext cx="421005" cy="379730"/>
          </a:xfrm>
          <a:prstGeom prst="parallelogram">
            <a:avLst/>
          </a:prstGeom>
        </p:spPr>
      </p:pic>
      <p:pic>
        <p:nvPicPr>
          <p:cNvPr id="36" name="Image 35">
            <a:extLst>
              <a:ext uri="{FF2B5EF4-FFF2-40B4-BE49-F238E27FC236}">
                <a16:creationId xmlns:a16="http://schemas.microsoft.com/office/drawing/2014/main" id="{2A719B87-62BB-477E-BB9A-EF0A9BFE2EAF}"/>
              </a:ext>
            </a:extLst>
          </p:cNvPr>
          <p:cNvPicPr/>
          <p:nvPr/>
        </p:nvPicPr>
        <p:blipFill>
          <a:blip r:embed="rId6">
            <a:extLst>
              <a:ext uri="{28A0092B-C50C-407E-A947-70E740481C1C}">
                <a14:useLocalDpi xmlns:a14="http://schemas.microsoft.com/office/drawing/2010/main" val="0"/>
              </a:ext>
            </a:extLst>
          </a:blip>
          <a:stretch>
            <a:fillRect/>
          </a:stretch>
        </p:blipFill>
        <p:spPr>
          <a:xfrm>
            <a:off x="7593306" y="6414469"/>
            <a:ext cx="352425" cy="342900"/>
          </a:xfrm>
          <a:prstGeom prst="parallelogram">
            <a:avLst/>
          </a:prstGeom>
        </p:spPr>
      </p:pic>
      <p:pic>
        <p:nvPicPr>
          <p:cNvPr id="37" name="Image 36">
            <a:extLst>
              <a:ext uri="{FF2B5EF4-FFF2-40B4-BE49-F238E27FC236}">
                <a16:creationId xmlns:a16="http://schemas.microsoft.com/office/drawing/2014/main" id="{1D084E67-831F-4BF4-93C3-32F223DA4D87}"/>
              </a:ext>
            </a:extLst>
          </p:cNvPr>
          <p:cNvPicPr/>
          <p:nvPr/>
        </p:nvPicPr>
        <p:blipFill>
          <a:blip r:embed="rId7">
            <a:extLst>
              <a:ext uri="{28A0092B-C50C-407E-A947-70E740481C1C}">
                <a14:useLocalDpi xmlns:a14="http://schemas.microsoft.com/office/drawing/2010/main" val="0"/>
              </a:ext>
            </a:extLst>
          </a:blip>
          <a:stretch>
            <a:fillRect/>
          </a:stretch>
        </p:blipFill>
        <p:spPr>
          <a:xfrm>
            <a:off x="8061216" y="6383563"/>
            <a:ext cx="379730" cy="379730"/>
          </a:xfrm>
          <a:prstGeom prst="parallelogram">
            <a:avLst/>
          </a:prstGeom>
        </p:spPr>
      </p:pic>
      <p:sp>
        <p:nvSpPr>
          <p:cNvPr id="38" name="ZoneTexte 37">
            <a:extLst>
              <a:ext uri="{FF2B5EF4-FFF2-40B4-BE49-F238E27FC236}">
                <a16:creationId xmlns:a16="http://schemas.microsoft.com/office/drawing/2014/main" id="{AD8451DD-AA93-48F3-A2A6-50807325FBDC}"/>
              </a:ext>
            </a:extLst>
          </p:cNvPr>
          <p:cNvSpPr txBox="1"/>
          <p:nvPr/>
        </p:nvSpPr>
        <p:spPr>
          <a:xfrm>
            <a:off x="128128" y="6707270"/>
            <a:ext cx="12063872" cy="184666"/>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Bloomberg et subsidiaires d'investisseurs, banques et entreprises, Paris, France </a:t>
            </a:r>
          </a:p>
        </p:txBody>
      </p:sp>
    </p:spTree>
    <p:extLst>
      <p:ext uri="{BB962C8B-B14F-4D97-AF65-F5344CB8AC3E}">
        <p14:creationId xmlns:p14="http://schemas.microsoft.com/office/powerpoint/2010/main" val="2752649308"/>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MID DAY AVANT</a:t>
            </a:r>
          </a:p>
        </p:txBody>
      </p:sp>
    </p:spTree>
    <p:extLst>
      <p:ext uri="{BB962C8B-B14F-4D97-AF65-F5344CB8AC3E}">
        <p14:creationId xmlns:p14="http://schemas.microsoft.com/office/powerpoint/2010/main" val="2440115198"/>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1" name="Rectangle : coins arrondis 30">
            <a:extLst>
              <a:ext uri="{FF2B5EF4-FFF2-40B4-BE49-F238E27FC236}">
                <a16:creationId xmlns:a16="http://schemas.microsoft.com/office/drawing/2014/main" id="{DE72B910-E16F-48AC-A5BF-F2467FB1155C}"/>
              </a:ext>
            </a:extLst>
          </p:cNvPr>
          <p:cNvSpPr/>
          <p:nvPr/>
        </p:nvSpPr>
        <p:spPr>
          <a:xfrm rot="5400000">
            <a:off x="-3590475" y="3204196"/>
            <a:ext cx="6930864" cy="376743"/>
          </a:xfrm>
          <a:prstGeom prst="roundRect">
            <a:avLst/>
          </a:prstGeom>
          <a:solidFill>
            <a:schemeClr val="bg1">
              <a:lumMod val="50000"/>
              <a:alpha val="59000"/>
            </a:scheme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5" name="Rectangle : coins arrondis 54">
            <a:extLst>
              <a:ext uri="{FF2B5EF4-FFF2-40B4-BE49-F238E27FC236}">
                <a16:creationId xmlns:a16="http://schemas.microsoft.com/office/drawing/2014/main" id="{94AF9E8F-C730-41BE-A230-14CFAB85AB3A}"/>
              </a:ext>
            </a:extLst>
          </p:cNvPr>
          <p:cNvSpPr/>
          <p:nvPr/>
        </p:nvSpPr>
        <p:spPr>
          <a:xfrm>
            <a:off x="-451628" y="-19757"/>
            <a:ext cx="12993709" cy="1181133"/>
          </a:xfrm>
          <a:prstGeom prst="roundRect">
            <a:avLst/>
          </a:prstGeom>
          <a:gradFill>
            <a:gsLst>
              <a:gs pos="0">
                <a:schemeClr val="accent1">
                  <a:lumMod val="60000"/>
                  <a:lumOff val="40000"/>
                  <a:alpha val="1900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8" name="ZoneTexte 47">
            <a:extLst>
              <a:ext uri="{FF2B5EF4-FFF2-40B4-BE49-F238E27FC236}">
                <a16:creationId xmlns:a16="http://schemas.microsoft.com/office/drawing/2014/main" id="{9580B6E3-9145-46DD-BE60-689208E05366}"/>
              </a:ext>
            </a:extLst>
          </p:cNvPr>
          <p:cNvSpPr txBox="1"/>
          <p:nvPr/>
        </p:nvSpPr>
        <p:spPr>
          <a:xfrm>
            <a:off x="8638682" y="6225607"/>
            <a:ext cx="3466205" cy="276999"/>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GREEM, Bloomberg et subsidiaires d'investisseurs, banques et entreprises, Paris, France </a:t>
            </a:r>
          </a:p>
        </p:txBody>
      </p:sp>
      <p:sp>
        <p:nvSpPr>
          <p:cNvPr id="16" name="Rectangle 15">
            <a:extLst>
              <a:ext uri="{FF2B5EF4-FFF2-40B4-BE49-F238E27FC236}">
                <a16:creationId xmlns:a16="http://schemas.microsoft.com/office/drawing/2014/main" id="{669B691D-ACD8-46EC-A199-820796684F4A}"/>
              </a:ext>
            </a:extLst>
          </p:cNvPr>
          <p:cNvSpPr/>
          <p:nvPr/>
        </p:nvSpPr>
        <p:spPr>
          <a:xfrm>
            <a:off x="18274" y="1504268"/>
            <a:ext cx="4506820" cy="15648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FR" sz="1200" err="1">
                <a:solidFill>
                  <a:schemeClr val="tx1"/>
                </a:solidFill>
                <a:latin typeface="Bahnschrift Light" panose="020b0502040204020203" pitchFamily="34" charset="0"/>
                <a:cs typeface="Times New Roman" panose="02020603050405020304" pitchFamily="18" charset="0"/>
              </a:rPr>
              <a:t>After a challenging week, Asian markets closed in the green. Hang Seng finished the week </a:t>
            </a:r>
            <a:r>
              <a:rPr lang="fr-FR" sz="1200">
                <a:solidFill>
                  <a:srgbClr val="008000"/>
                </a:solidFill>
                <a:latin typeface="Bahnschrift Light" panose="020b0502040204020203" pitchFamily="34" charset="0"/>
                <a:cs typeface="Times New Roman" panose="02020603050405020304" pitchFamily="18" charset="0"/>
              </a:rPr>
              <a:t>1.07%</a:t>
            </a:r>
            <a:r>
              <a:rPr lang="fr-FR" sz="1200">
                <a:solidFill>
                  <a:schemeClr val="tx1"/>
                </a:solidFill>
                <a:latin typeface="Bahnschrift Light" panose="020b0502040204020203" pitchFamily="34" charset="0"/>
                <a:cs typeface="Times New Roman" panose="02020603050405020304" pitchFamily="18" charset="0"/>
              </a:rPr>
              <a:t> higher. SSE climbed by </a:t>
            </a:r>
            <a:r>
              <a:rPr lang="fr-FR" sz="1200">
                <a:solidFill>
                  <a:srgbClr val="008000"/>
                </a:solidFill>
                <a:latin typeface="Bahnschrift Light" panose="020b0502040204020203" pitchFamily="34" charset="0"/>
                <a:cs typeface="Times New Roman" panose="02020603050405020304" pitchFamily="18" charset="0"/>
              </a:rPr>
              <a:t>0.43%.</a:t>
            </a:r>
            <a:r>
              <a:rPr lang="fr-FR" sz="1200">
                <a:solidFill>
                  <a:schemeClr val="tx1"/>
                </a:solidFill>
                <a:latin typeface="Bahnschrift Light" panose="020b0502040204020203" pitchFamily="34" charset="0"/>
                <a:cs typeface="Times New Roman" panose="02020603050405020304" pitchFamily="18" charset="0"/>
              </a:rPr>
              <a:t> Nikkei 225 growth is lower but the index is still up to </a:t>
            </a:r>
            <a:r>
              <a:rPr lang="fr-FR" sz="1200">
                <a:solidFill>
                  <a:srgbClr val="008000"/>
                </a:solidFill>
                <a:latin typeface="Bahnschrift Light" panose="020b0502040204020203" pitchFamily="34" charset="0"/>
                <a:cs typeface="Times New Roman" panose="02020603050405020304" pitchFamily="18" charset="0"/>
              </a:rPr>
              <a:t>+0.23%</a:t>
            </a:r>
            <a:r>
              <a:rPr lang="fr-FR" sz="1200">
                <a:solidFill>
                  <a:schemeClr val="tx1"/>
                </a:solidFill>
                <a:latin typeface="Bahnschrift Light" panose="020b0502040204020203" pitchFamily="34" charset="0"/>
                <a:cs typeface="Times New Roman" panose="02020603050405020304" pitchFamily="18" charset="0"/>
              </a:rPr>
              <a:t>. Japanese Prime Minister launched a $121 billion fiscal stimulus for the country’s economy. This program aims at minimizing the risk of recession on Japan. Kospi increased by </a:t>
            </a:r>
            <a:r>
              <a:rPr lang="fr-FR" sz="1200">
                <a:solidFill>
                  <a:srgbClr val="008000"/>
                </a:solidFill>
                <a:latin typeface="Bahnschrift Light" panose="020b0502040204020203" pitchFamily="34" charset="0"/>
                <a:cs typeface="Times New Roman" panose="02020603050405020304" pitchFamily="18" charset="0"/>
              </a:rPr>
              <a:t>1.02%</a:t>
            </a:r>
            <a:r>
              <a:rPr lang="fr-FR" sz="1200">
                <a:solidFill>
                  <a:schemeClr val="tx1"/>
                </a:solidFill>
                <a:latin typeface="Bahnschrift Light" panose="020b0502040204020203" pitchFamily="34" charset="0"/>
                <a:cs typeface="Times New Roman" panose="02020603050405020304" pitchFamily="18" charset="0"/>
              </a:rPr>
              <a:t>. Trade optimism wasn’t enough to prevent Indian Stock Exchanges from experiencing losses. Nifty 50 lost </a:t>
            </a:r>
            <a:r>
              <a:rPr lang="fr-FR" sz="1200">
                <a:solidFill>
                  <a:srgbClr val="FF0000"/>
                </a:solidFill>
                <a:latin typeface="Bahnschrift Light" panose="020b0502040204020203" pitchFamily="34" charset="0"/>
                <a:cs typeface="Times New Roman" panose="02020603050405020304" pitchFamily="18" charset="0"/>
              </a:rPr>
              <a:t>0.81%</a:t>
            </a:r>
            <a:r>
              <a:rPr lang="fr-FR" sz="1200">
                <a:solidFill>
                  <a:schemeClr val="tx1"/>
                </a:solidFill>
                <a:latin typeface="Bahnschrift Light" panose="020b0502040204020203" pitchFamily="34" charset="0"/>
                <a:cs typeface="Times New Roman" panose="02020603050405020304" pitchFamily="18" charset="0"/>
              </a:rPr>
              <a:t> today.</a:t>
            </a:r>
          </a:p>
        </p:txBody>
      </p:sp>
      <p:sp>
        <p:nvSpPr>
          <p:cNvPr id="18" name="Zone de texte 2">
            <a:extLst>
              <a:ext uri="{FF2B5EF4-FFF2-40B4-BE49-F238E27FC236}">
                <a16:creationId xmlns:a16="http://schemas.microsoft.com/office/drawing/2014/main" id="{56D070C6-E0E9-4E3B-8D89-D012E50FCA60}"/>
              </a:ext>
            </a:extLst>
          </p:cNvPr>
          <p:cNvSpPr txBox="1">
            <a:spLocks noChangeArrowheads="1"/>
          </p:cNvSpPr>
          <p:nvPr/>
        </p:nvSpPr>
        <p:spPr bwMode="auto">
          <a:xfrm>
            <a:off x="5482223" y="128919"/>
            <a:ext cx="3421011" cy="87587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lang="fr-FR" b="1" u="sng">
                <a:solidFill>
                  <a:schemeClr val="tx2"/>
                </a:solidFill>
                <a:effectLst>
                  <a:outerShdw blurRad="38100" dist="38100" dir="2700000" algn="tl">
                    <a:srgbClr val="000000">
                      <a:alpha val="43137"/>
                    </a:srgbClr>
                  </a:outerShdw>
                </a:effectLst>
                <a:latin typeface="Lato" panose="020f0502020204030203" pitchFamily="34" charset="0"/>
                <a:ea typeface="Calibri" panose="020f0502020204030204" pitchFamily="34" charset="0"/>
                <a:cs typeface="Times New Roman" panose="02020603050405020304" pitchFamily="18" charset="0"/>
              </a:rPr>
              <a:t>Number of the day</a:t>
            </a:r>
            <a:r>
              <a:rPr kumimoji="0" lang="fr-FR" b="1" i="0" u="sng" strike="noStrike" kern="1200" cap="none" spc="0" normalizeH="0" baseline="0" noProof="0">
                <a:ln>
                  <a:noFill/>
                </a:ln>
                <a:solidFill>
                  <a:schemeClr val="tx2"/>
                </a:solidFill>
                <a:effectLst>
                  <a:outerShdw blurRad="38100" dist="38100" dir="2700000" algn="tl">
                    <a:srgbClr val="000000">
                      <a:alpha val="43137"/>
                    </a:srgbClr>
                  </a:outerShdw>
                </a:effectLst>
                <a:uLnTx/>
                <a:uFillTx/>
                <a:latin typeface="Lato" panose="020f0502020204030203" pitchFamily="34" charset="0"/>
                <a:ea typeface="Calibri" panose="020f0502020204030204" pitchFamily="34" charset="0"/>
                <a:cs typeface="Times New Roman" panose="02020603050405020304" pitchFamily="18" charset="0"/>
              </a:rPr>
              <a:t>:</a:t>
            </a:r>
            <a:endParaRPr kumimoji="0" lang="fr-FR" sz="1400" b="1" i="0" u="none" strike="noStrike" kern="1200" cap="none" spc="0" normalizeH="0" baseline="0" noProof="0">
              <a:ln>
                <a:noFill/>
              </a:ln>
              <a:solidFill>
                <a:srgbClr val="00B050"/>
              </a:solidFill>
              <a:effectLst/>
              <a:uLnTx/>
              <a:uFillTx/>
              <a:latin typeface="Lato" panose="020f0502020204030203" pitchFamily="34" charset="0"/>
              <a:ea typeface="Calibri" panose="020f0502020204030204" pitchFamily="34" charset="0"/>
              <a:cs typeface="Times New Roman" panose="02020603050405020304" pitchFamily="18" charset="0"/>
            </a:endParaRPr>
          </a:p>
          <a:p>
            <a:pPr lvl="0" algn="ctr">
              <a:lnSpc>
                <a:spcPct val="107000"/>
              </a:lnSpc>
              <a:defRPr/>
            </a:pPr>
            <a:r>
              <a:rPr lang="fr-FR" b="1">
                <a:solidFill>
                  <a:schemeClr val="tx1"/>
                </a:solidFill>
                <a:latin typeface="Lato Light" panose="020f0302020204030203" pitchFamily="34" charset="0"/>
                <a:ea typeface="Calibri" panose="020f0502020204030204" pitchFamily="34" charset="0"/>
                <a:cs typeface="Times New Roman" panose="02020603050405020304" pitchFamily="18" charset="0"/>
              </a:rPr>
              <a:t>500,000</a:t>
            </a:r>
          </a:p>
          <a:p>
            <a:pPr lvl="0" algn="ctr">
              <a:lnSpc>
                <a:spcPct val="107000"/>
              </a:lnSpc>
              <a:defRPr/>
            </a:pPr>
            <a:r>
              <a:rPr lang="fr-FR" sz="1200" b="1">
                <a:solidFill>
                  <a:schemeClr val="tx1"/>
                </a:solidFill>
                <a:latin typeface="Lato Light" panose="020f0302020204030203" pitchFamily="34" charset="0"/>
                <a:ea typeface="Calibri" panose="020f0502020204030204" pitchFamily="34" charset="0"/>
                <a:cs typeface="Times New Roman" panose="02020603050405020304" pitchFamily="18" charset="0"/>
              </a:rPr>
              <a:t>OPEC cuts are up to 500,000 bpd</a:t>
            </a:r>
          </a:p>
        </p:txBody>
      </p:sp>
      <p:sp>
        <p:nvSpPr>
          <p:cNvPr id="22" name="Rectangle : coins arrondis 21">
            <a:extLst>
              <a:ext uri="{FF2B5EF4-FFF2-40B4-BE49-F238E27FC236}">
                <a16:creationId xmlns:a16="http://schemas.microsoft.com/office/drawing/2014/main" id="{6E6CC16E-45EC-4F20-A0CD-26DFCC279048}"/>
              </a:ext>
            </a:extLst>
          </p:cNvPr>
          <p:cNvSpPr/>
          <p:nvPr/>
        </p:nvSpPr>
        <p:spPr>
          <a:xfrm>
            <a:off x="1588309" y="18496"/>
            <a:ext cx="4109462" cy="1100112"/>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ct val="0"/>
              </a:spcBef>
              <a:buClrTx/>
              <a:buSzTx/>
              <a:buFontTx/>
              <a:buNone/>
              <a:defRPr/>
            </a:pPr>
            <a:r>
              <a:rPr lang="fr-FR" sz="2800">
                <a:ln>
                  <a:solidFill>
                    <a:schemeClr val="bg2">
                      <a:lumMod val="25000"/>
                    </a:schemeClr>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06.12.2019</a:t>
            </a:r>
          </a:p>
          <a:p>
            <a:pPr lvl="0" algn="ctr">
              <a:lnSpc>
                <a:spcPct val="107000"/>
              </a:lnSpc>
              <a:spcAft>
                <a:spcPts val="800"/>
              </a:spcAft>
              <a:defRPr/>
            </a:pPr>
            <a:r>
              <a:rPr lang="en-US" sz="1400" b="1"/>
              <a:t>How are the markets at Mid Day?</a:t>
            </a:r>
            <a:endParaRPr lang="fr-FR" sz="1400" b="1">
              <a:ln>
                <a:solidFill>
                  <a:schemeClr val="bg2">
                    <a:lumMod val="25000"/>
                  </a:schemeClr>
                </a:solidFill>
              </a:ln>
              <a:solidFill>
                <a:schemeClr val="bg1"/>
              </a:solidFill>
              <a:effectLst>
                <a:outerShdw blurRad="50800" dist="50800" dir="5400000" algn="ctr" rotWithShape="0">
                  <a:srgbClr val="000000">
                    <a:alpha val="80000"/>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pic>
        <p:nvPicPr>
          <p:cNvPr id="20" name="Image 19">
            <a:extLst>
              <a:ext uri="{FF2B5EF4-FFF2-40B4-BE49-F238E27FC236}">
                <a16:creationId xmlns:a16="http://schemas.microsoft.com/office/drawing/2014/main" id="{2C220154-003D-48A2-B5E9-A4855DF49946}"/>
              </a:ext>
            </a:extLst>
          </p:cNvPr>
          <p:cNvPicPr/>
          <p:nvPr/>
        </p:nvPicPr>
        <p:blipFill>
          <a:blip r:embed="rId2">
            <a:extLst>
              <a:ext uri="{28A0092B-C50C-407E-A947-70E740481C1C}">
                <a14:useLocalDpi xmlns:a14="http://schemas.microsoft.com/office/drawing/2010/main" val="0"/>
              </a:ext>
            </a:extLst>
          </a:blip>
          <a:stretch>
            <a:fillRect/>
          </a:stretch>
        </p:blipFill>
        <p:spPr>
          <a:xfrm>
            <a:off x="11619004" y="6448249"/>
            <a:ext cx="379730" cy="379730"/>
          </a:xfrm>
          <a:prstGeom prst="parallelogram">
            <a:avLst/>
          </a:prstGeom>
        </p:spPr>
      </p:pic>
      <p:pic>
        <p:nvPicPr>
          <p:cNvPr id="21" name="Image 20">
            <a:extLst>
              <a:ext uri="{FF2B5EF4-FFF2-40B4-BE49-F238E27FC236}">
                <a16:creationId xmlns:a16="http://schemas.microsoft.com/office/drawing/2014/main" id="{2EDBB938-5DBA-4BAF-8620-94C43EB775C7}"/>
              </a:ext>
            </a:extLst>
          </p:cNvPr>
          <p:cNvPicPr/>
          <p:nvPr/>
        </p:nvPicPr>
        <p:blipFill>
          <a:blip r:embed="rId3">
            <a:extLst>
              <a:ext uri="{28A0092B-C50C-407E-A947-70E740481C1C}">
                <a14:useLocalDpi xmlns:a14="http://schemas.microsoft.com/office/drawing/2010/main" val="0"/>
              </a:ext>
            </a:extLst>
          </a:blip>
          <a:stretch>
            <a:fillRect/>
          </a:stretch>
        </p:blipFill>
        <p:spPr>
          <a:xfrm>
            <a:off x="11229508" y="6485079"/>
            <a:ext cx="352425" cy="342900"/>
          </a:xfrm>
          <a:prstGeom prst="parallelogram">
            <a:avLst/>
          </a:prstGeom>
        </p:spPr>
      </p:pic>
      <p:pic>
        <p:nvPicPr>
          <p:cNvPr id="23" name="Image 22">
            <a:extLst>
              <a:ext uri="{FF2B5EF4-FFF2-40B4-BE49-F238E27FC236}">
                <a16:creationId xmlns:a16="http://schemas.microsoft.com/office/drawing/2014/main" id="{33DE109C-9445-4CDF-A8CF-708E61B35CAF}"/>
              </a:ext>
            </a:extLst>
          </p:cNvPr>
          <p:cNvPicPr/>
          <p:nvPr/>
        </p:nvPicPr>
        <p:blipFill>
          <a:blip r:embed="rId4">
            <a:extLst>
              <a:ext uri="{28A0092B-C50C-407E-A947-70E740481C1C}">
                <a14:useLocalDpi xmlns:a14="http://schemas.microsoft.com/office/drawing/2010/main" val="0"/>
              </a:ext>
            </a:extLst>
          </a:blip>
          <a:stretch>
            <a:fillRect/>
          </a:stretch>
        </p:blipFill>
        <p:spPr>
          <a:xfrm>
            <a:off x="10783789" y="6448249"/>
            <a:ext cx="421005" cy="379730"/>
          </a:xfrm>
          <a:prstGeom prst="parallelogram">
            <a:avLst/>
          </a:prstGeom>
        </p:spPr>
      </p:pic>
      <p:sp>
        <p:nvSpPr>
          <p:cNvPr id="35" name="Zone de texte 2">
            <a:extLst>
              <a:ext uri="{FF2B5EF4-FFF2-40B4-BE49-F238E27FC236}">
                <a16:creationId xmlns:a16="http://schemas.microsoft.com/office/drawing/2014/main" id="{37F7DC74-FCC3-452A-92C4-FCC9F30E629D}"/>
              </a:ext>
            </a:extLst>
          </p:cNvPr>
          <p:cNvSpPr txBox="1">
            <a:spLocks noChangeArrowheads="1"/>
          </p:cNvSpPr>
          <p:nvPr/>
        </p:nvSpPr>
        <p:spPr bwMode="auto">
          <a:xfrm>
            <a:off x="8939575" y="6529893"/>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39" name="Rectangle : coins arrondis 38">
            <a:extLst>
              <a:ext uri="{FF2B5EF4-FFF2-40B4-BE49-F238E27FC236}">
                <a16:creationId xmlns:a16="http://schemas.microsoft.com/office/drawing/2014/main" id="{68CD23F5-F59A-4F84-A7D1-AA00D705F206}"/>
              </a:ext>
            </a:extLst>
          </p:cNvPr>
          <p:cNvSpPr/>
          <p:nvPr/>
        </p:nvSpPr>
        <p:spPr>
          <a:xfrm>
            <a:off x="76526" y="1425197"/>
            <a:ext cx="4433330" cy="63027"/>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Zone de texte 2">
            <a:extLst>
              <a:ext uri="{FF2B5EF4-FFF2-40B4-BE49-F238E27FC236}">
                <a16:creationId xmlns:a16="http://schemas.microsoft.com/office/drawing/2014/main" id="{6AA227D0-E397-404A-A524-8C9B61F13D28}"/>
              </a:ext>
            </a:extLst>
          </p:cNvPr>
          <p:cNvSpPr txBox="1">
            <a:spLocks noChangeArrowheads="1"/>
          </p:cNvSpPr>
          <p:nvPr/>
        </p:nvSpPr>
        <p:spPr bwMode="auto">
          <a:xfrm>
            <a:off x="8566759" y="-63871"/>
            <a:ext cx="3625241" cy="144690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l"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gradFill>
                  <a:gsLst>
                    <a:gs pos="0">
                      <a:srgbClr val="A07400"/>
                    </a:gs>
                    <a:gs pos="50000">
                      <a:srgbClr val="E6A900"/>
                    </a:gs>
                    <a:gs pos="100000">
                      <a:srgbClr val="FFCA00"/>
                    </a:gs>
                  </a:gsLst>
                  <a:path path="circle">
                    <a:fillToRect r="100000" b="100000"/>
                  </a:path>
                </a:gradFill>
                <a:effectLst/>
                <a:uLnTx/>
                <a:uFillTx/>
                <a:latin typeface="Lato Black" panose="020f0a02020204030203" pitchFamily="34" charset="0"/>
                <a:ea typeface="Calibri" panose="020f0502020204030204" pitchFamily="34" charset="0"/>
                <a:cs typeface="Times New Roman" panose="02020603050405020304" pitchFamily="18" charset="0"/>
              </a:rPr>
              <a:t> </a:t>
            </a:r>
            <a:endParaRPr kumimoji="0" lang="fr-FR" sz="1000" b="0" i="0" u="none" strike="noStrike" kern="1200" cap="none" spc="0" normalizeH="0" baseline="0" noProof="0">
              <a:ln>
                <a:noFill/>
              </a:ln>
              <a:gradFill flip="none" rotWithShape="1">
                <a:gsLst>
                  <a:gs pos="0">
                    <a:srgbClr val="002060"/>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uLnTx/>
              <a:uFillTx/>
              <a:latin typeface="Calibri" panose="020f0502020204030204"/>
              <a:ea typeface="Calibri" panose="020f0502020204030204" pitchFamily="34" charset="0"/>
              <a:cs typeface="Times New Roman" panose="02020603050405020304" pitchFamily="18" charset="0"/>
            </a:endParaRPr>
          </a:p>
          <a:p>
            <a:pPr lvl="0" algn="ctr">
              <a:lnSpc>
                <a:spcPct val="107000"/>
              </a:lnSpc>
              <a:defRPr/>
            </a:pPr>
            <a:r>
              <a:rPr kumimoji="0" lang="en-US" sz="1000" b="1" i="1" u="none" strike="noStrike" kern="1200" cap="none" spc="0" normalizeH="0" baseline="0" noProof="0">
                <a:ln>
                  <a:noFill/>
                </a:ln>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 </a:t>
            </a:r>
            <a:r>
              <a:rPr kumimoji="0" lang="en-US" sz="1000" b="1" i="1" u="none" strike="noStrike" kern="1200" cap="none" spc="0" normalizeH="0" baseline="0" noProof="0">
                <a:ln>
                  <a:noFill/>
                </a:ln>
                <a:gradFill flip="none" rotWithShape="1">
                  <a:gsLst>
                    <a:gs pos="0">
                      <a:schemeClr val="bg1">
                        <a:lumMod val="50000"/>
                      </a:schemeClr>
                    </a:gs>
                    <a:gs pos="23000">
                      <a:schemeClr val="tx1">
                        <a:lumMod val="75000"/>
                        <a:lumOff val="25000"/>
                      </a:schemeClr>
                    </a:gs>
                    <a:gs pos="69000">
                      <a:schemeClr val="tx1">
                        <a:lumMod val="75000"/>
                        <a:lumOff val="25000"/>
                      </a:schemeClr>
                    </a:gs>
                    <a:gs pos="97000">
                      <a:schemeClr val="bg2">
                        <a:lumMod val="75000"/>
                      </a:schemeClr>
                    </a:gs>
                  </a:gsLst>
                  <a:path path="circle">
                    <a:fillToRect r="100000" b="100000"/>
                  </a:path>
                  <a:tileRect l="-100000" t="-100000"/>
                </a:gra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Research Center</a:t>
            </a:r>
            <a:r>
              <a:rPr lang="en-US" sz="1000" b="1" i="1">
                <a:gradFill flip="none" rotWithShape="1">
                  <a:gsLst>
                    <a:gs pos="0">
                      <a:schemeClr val="bg1">
                        <a:lumMod val="50000"/>
                      </a:schemeClr>
                    </a:gs>
                    <a:gs pos="23000">
                      <a:schemeClr val="tx1">
                        <a:lumMod val="75000"/>
                        <a:lumOff val="25000"/>
                      </a:schemeClr>
                    </a:gs>
                    <a:gs pos="69000">
                      <a:schemeClr val="tx1">
                        <a:lumMod val="75000"/>
                        <a:lumOff val="25000"/>
                      </a:schemeClr>
                    </a:gs>
                    <a:gs pos="97000">
                      <a:schemeClr val="bg2">
                        <a:lumMod val="75000"/>
                      </a:schemeClr>
                    </a:gs>
                  </a:gsLst>
                  <a:path path="circle">
                    <a:fillToRect r="100000" b="100000"/>
                  </a:path>
                  <a:tileRect l="-100000" t="-100000"/>
                </a:gra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 FINANCIAL SHARED BRAINS</a:t>
            </a:r>
            <a:endParaRPr lang="fr-FR" sz="1000" b="1" i="1">
              <a:gradFill flip="none" rotWithShape="1">
                <a:gsLst>
                  <a:gs pos="0">
                    <a:schemeClr val="bg1">
                      <a:lumMod val="50000"/>
                    </a:schemeClr>
                  </a:gs>
                  <a:gs pos="23000">
                    <a:schemeClr val="tx1">
                      <a:lumMod val="75000"/>
                      <a:lumOff val="25000"/>
                    </a:schemeClr>
                  </a:gs>
                  <a:gs pos="69000">
                    <a:schemeClr val="tx1">
                      <a:lumMod val="75000"/>
                      <a:lumOff val="25000"/>
                    </a:schemeClr>
                  </a:gs>
                  <a:gs pos="97000">
                    <a:schemeClr val="bg2">
                      <a:lumMod val="75000"/>
                    </a:schemeClr>
                  </a:gs>
                </a:gsLst>
                <a:path path="circle">
                  <a:fillToRect r="100000" b="100000"/>
                </a:path>
                <a:tileRect l="-100000" t="-100000"/>
              </a:gra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a:p>
            <a:pPr lvl="0" algn="ctr">
              <a:lnSpc>
                <a:spcPct val="107000"/>
              </a:lnSpc>
              <a:defRPr/>
            </a:pPr>
            <a:r>
              <a:rPr lang="fr-FR" sz="5000" b="1" i="1">
                <a:gradFill flip="none" rotWithShape="1">
                  <a:gsLst>
                    <a:gs pos="0">
                      <a:schemeClr val="bg1">
                        <a:lumMod val="50000"/>
                      </a:schemeClr>
                    </a:gs>
                    <a:gs pos="23000">
                      <a:schemeClr val="bg1">
                        <a:lumMod val="50000"/>
                      </a:schemeClr>
                    </a:gs>
                    <a:gs pos="69000">
                      <a:schemeClr val="tx1">
                        <a:lumMod val="75000"/>
                        <a:lumOff val="25000"/>
                      </a:schemeClr>
                    </a:gs>
                    <a:gs pos="97000">
                      <a:schemeClr val="bg2">
                        <a:lumMod val="75000"/>
                      </a:schemeClr>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rPr>
              <a:t>MID DAY </a:t>
            </a:r>
            <a:endParaRPr lang="fr-FR" sz="5000" i="1">
              <a:gradFill flip="none" rotWithShape="1">
                <a:gsLst>
                  <a:gs pos="0">
                    <a:schemeClr val="bg1">
                      <a:lumMod val="50000"/>
                    </a:schemeClr>
                  </a:gs>
                  <a:gs pos="23000">
                    <a:schemeClr val="bg1">
                      <a:lumMod val="50000"/>
                    </a:schemeClr>
                  </a:gs>
                  <a:gs pos="69000">
                    <a:schemeClr val="tx1">
                      <a:lumMod val="75000"/>
                      <a:lumOff val="25000"/>
                    </a:schemeClr>
                  </a:gs>
                  <a:gs pos="97000">
                    <a:schemeClr val="bg2">
                      <a:lumMod val="75000"/>
                    </a:schemeClr>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40" name="Rectangle 39">
            <a:extLst>
              <a:ext uri="{FF2B5EF4-FFF2-40B4-BE49-F238E27FC236}">
                <a16:creationId xmlns:a16="http://schemas.microsoft.com/office/drawing/2014/main" id="{7377DD6F-A208-4E4E-8836-95A28B7A7302}"/>
              </a:ext>
            </a:extLst>
          </p:cNvPr>
          <p:cNvSpPr/>
          <p:nvPr/>
        </p:nvSpPr>
        <p:spPr>
          <a:xfrm>
            <a:off x="8626653" y="4148373"/>
            <a:ext cx="3553318" cy="20529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fr-FR" sz="1200" err="1">
                <a:solidFill>
                  <a:prstClr val="black"/>
                </a:solidFill>
                <a:latin typeface="Bahnschrift Light" panose="020b0502040204020203" pitchFamily="34" charset="0"/>
                <a:cs typeface="Times New Roman" panose="02020603050405020304" pitchFamily="18" charset="0"/>
              </a:rPr>
              <a:t>After a sharp rise on Monday, gold prices are flat and reach $1,475.61 an ounce.</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r>
              <a:rPr lang="fr-FR" sz="1200">
                <a:solidFill>
                  <a:prstClr val="black"/>
                </a:solidFill>
                <a:latin typeface="Bahnschrift Light" panose="020b0502040204020203" pitchFamily="34" charset="0"/>
                <a:cs typeface="Times New Roman" panose="02020603050405020304" pitchFamily="18" charset="0"/>
              </a:rPr>
              <a:t>Brent and WTI Crude Oil respectively trade at $63.22 and $57.98. Prices start decreasing.</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r>
              <a:rPr lang="fr-FR" sz="1200">
                <a:solidFill>
                  <a:prstClr val="black"/>
                </a:solidFill>
                <a:latin typeface="Bahnschrift Light" panose="020b0502040204020203" pitchFamily="34" charset="0"/>
                <a:cs typeface="Times New Roman" panose="02020603050405020304" pitchFamily="18" charset="0"/>
              </a:rPr>
              <a:t>Coffee futures climb by 2.55% and reach $124.70. Prices have sharply increased since mid-October</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r>
              <a:rPr lang="fr-FR" sz="1200" err="1">
                <a:solidFill>
                  <a:prstClr val="black"/>
                </a:solidFill>
                <a:latin typeface="Bahnschrift Light" panose="020b0502040204020203" pitchFamily="34" charset="0"/>
                <a:cs typeface="Times New Roman" panose="02020603050405020304" pitchFamily="18" charset="0"/>
              </a:rPr>
              <a:t>Palladium’s rally stops and the precious metal trades now at $1,867</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endParaRPr lang="fr-FR" sz="1200">
              <a:solidFill>
                <a:prstClr val="black"/>
              </a:solidFill>
              <a:latin typeface="Bahnschrift Light" panose="020b0502040204020203" pitchFamily="34" charset="0"/>
              <a:cs typeface="Times New Roman" panose="02020603050405020304" pitchFamily="18" charset="0"/>
            </a:endParaRPr>
          </a:p>
        </p:txBody>
      </p:sp>
      <p:cxnSp>
        <p:nvCxnSpPr>
          <p:cNvPr id="6" name="Connecteur droit 5">
            <a:extLst>
              <a:ext uri="{FF2B5EF4-FFF2-40B4-BE49-F238E27FC236}">
                <a16:creationId xmlns:a16="http://schemas.microsoft.com/office/drawing/2014/main" id="{9CE57C13-097C-465D-AB7D-39F43C68257A}"/>
              </a:ext>
            </a:extLst>
          </p:cNvPr>
          <p:cNvCxnSpPr/>
          <p:nvPr/>
        </p:nvCxnSpPr>
        <p:spPr>
          <a:xfrm>
            <a:off x="8638682" y="6225607"/>
            <a:ext cx="35159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28" name="Image 27">
            <a:extLst>
              <a:ext uri="{FF2B5EF4-FFF2-40B4-BE49-F238E27FC236}">
                <a16:creationId xmlns:a16="http://schemas.microsoft.com/office/drawing/2014/main" id="{D23BB9F3-0842-4267-BE58-8CF3639C2FE3}"/>
              </a:ext>
            </a:extLst>
          </p:cNvPr>
          <p:cNvPicPr>
            <a:picLocks noChangeAspect="1"/>
          </p:cNvPicPr>
          <p:nvPr/>
        </p:nvPicPr>
        <p:blipFill>
          <a:blip r:embed="rId5">
            <a:biLevel thresh="75000"/>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t="76060" b="9382"/>
          <a:stretch>
            <a:fillRect/>
          </a:stretch>
        </p:blipFill>
        <p:spPr>
          <a:xfrm>
            <a:off x="-131008" y="900540"/>
            <a:ext cx="2120138" cy="308644"/>
          </a:xfrm>
          <a:prstGeom prst="rect">
            <a:avLst/>
          </a:prstGeom>
        </p:spPr>
      </p:pic>
      <p:pic>
        <p:nvPicPr>
          <p:cNvPr id="30" name="Image 29">
            <a:extLst>
              <a:ext uri="{FF2B5EF4-FFF2-40B4-BE49-F238E27FC236}">
                <a16:creationId xmlns:a16="http://schemas.microsoft.com/office/drawing/2014/main" id="{64012EC5-E46E-4EF2-A4A5-BA48AE5AA72D}"/>
              </a:ext>
            </a:extLst>
          </p:cNvPr>
          <p:cNvPicPr>
            <a:picLocks noChangeAspect="1"/>
          </p:cNvPicPr>
          <p:nvPr/>
        </p:nvPicPr>
        <p:blipFill>
          <a:blip r:embed="rId7">
            <a:extLst>
              <a:ext uri="{28A0092B-C50C-407E-A947-70E740481C1C}">
                <a14:useLocalDpi xmlns:a14="http://schemas.microsoft.com/office/drawing/2010/main" val="0"/>
              </a:ext>
            </a:extLst>
          </a:blip>
          <a:srcRect l="20501" t="20589" r="15130" b="23184"/>
          <a:stretch>
            <a:fillRect/>
          </a:stretch>
        </p:blipFill>
        <p:spPr>
          <a:xfrm>
            <a:off x="295362" y="-72864"/>
            <a:ext cx="1292947" cy="1129407"/>
          </a:xfrm>
          <a:prstGeom prst="rect">
            <a:avLst/>
          </a:prstGeom>
        </p:spPr>
      </p:pic>
      <p:sp>
        <p:nvSpPr>
          <p:cNvPr id="45" name="Rectangle 44">
            <a:extLst>
              <a:ext uri="{FF2B5EF4-FFF2-40B4-BE49-F238E27FC236}">
                <a16:creationId xmlns:a16="http://schemas.microsoft.com/office/drawing/2014/main" id="{28E420EF-C1A4-4F4D-9E83-010D2DE841F8}"/>
              </a:ext>
            </a:extLst>
          </p:cNvPr>
          <p:cNvSpPr/>
          <p:nvPr/>
        </p:nvSpPr>
        <p:spPr>
          <a:xfrm>
            <a:off x="8634608" y="1462053"/>
            <a:ext cx="3553317" cy="22647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OPEC agrees to expand cuts by 500,000 barrel per day</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Aramco IPO price is set to 32 riyals ($8.50)</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GM and LG Chems launch a $2.3 billion joint venture to create an electric vehicle battery</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SMCP plummets by 21% after weak forecast</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Rumours say Kering preys on clothing brand Moncler. Moncler rises on Borsa Italiana</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Shinzo Abe launches a $121 billion stimulus package for Japan</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Bids on Madrid Stock Exchange are up to $3 billion</a:t>
            </a:r>
          </a:p>
          <a:p>
            <a:pPr marL="171450" lvl="0" indent="-171450" algn="just">
              <a:buFont typeface="Arial" panose="020b0604020202020204" pitchFamily="34" charset="0"/>
              <a:buChar char="•"/>
            </a:pPr>
            <a:endParaRPr lang="fr-FR" sz="1200" b="1">
              <a:solidFill>
                <a:prstClr val="black"/>
              </a:solidFill>
              <a:latin typeface="Bahnschrift Light" panose="020b0502040204020203" pitchFamily="34" charset="0"/>
              <a:cs typeface="Times New Roman" panose="02020603050405020304" pitchFamily="18" charset="0"/>
            </a:endParaRPr>
          </a:p>
        </p:txBody>
      </p:sp>
      <p:sp>
        <p:nvSpPr>
          <p:cNvPr id="32" name="Rectangle : coins arrondis 31">
            <a:extLst>
              <a:ext uri="{FF2B5EF4-FFF2-40B4-BE49-F238E27FC236}">
                <a16:creationId xmlns:a16="http://schemas.microsoft.com/office/drawing/2014/main" id="{08BBFCF7-AB57-447A-A4E5-603ABD888979}"/>
              </a:ext>
            </a:extLst>
          </p:cNvPr>
          <p:cNvSpPr/>
          <p:nvPr/>
        </p:nvSpPr>
        <p:spPr>
          <a:xfrm>
            <a:off x="-226237" y="6840899"/>
            <a:ext cx="12542928" cy="333192"/>
          </a:xfrm>
          <a:prstGeom prst="roundRect">
            <a:avLst/>
          </a:prstGeom>
          <a:gradFill flip="none" rotWithShape="1">
            <a:gsLst>
              <a:gs pos="0">
                <a:schemeClr val="bg1">
                  <a:lumMod val="50000"/>
                </a:schemeClr>
              </a:gs>
              <a:gs pos="100000">
                <a:schemeClr val="tx1"/>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1" name="Rectangle 50">
            <a:extLst>
              <a:ext uri="{FF2B5EF4-FFF2-40B4-BE49-F238E27FC236}">
                <a16:creationId xmlns:a16="http://schemas.microsoft.com/office/drawing/2014/main" id="{0A66D7B3-CBED-4CBA-93F3-5BD8E5E9F773}"/>
              </a:ext>
            </a:extLst>
          </p:cNvPr>
          <p:cNvSpPr/>
          <p:nvPr/>
        </p:nvSpPr>
        <p:spPr>
          <a:xfrm>
            <a:off x="4574737" y="4369866"/>
            <a:ext cx="4073490" cy="4129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fr-FR" sz="1200" b="1">
                <a:solidFill>
                  <a:prstClr val="black"/>
                </a:solidFill>
                <a:latin typeface="Bahnschrift Light" panose="020b0502040204020203" pitchFamily="34" charset="0"/>
                <a:cs typeface="Times New Roman" panose="02020603050405020304" pitchFamily="18" charset="0"/>
              </a:rPr>
              <a:t>USD remains the most popular currency in any sector. Have a look on how payments or exchanges are made</a:t>
            </a:r>
          </a:p>
        </p:txBody>
      </p:sp>
      <p:sp>
        <p:nvSpPr>
          <p:cNvPr id="2" name="ZoneTexte 1">
            <a:extLst>
              <a:ext uri="{FF2B5EF4-FFF2-40B4-BE49-F238E27FC236}">
                <a16:creationId xmlns:a16="http://schemas.microsoft.com/office/drawing/2014/main" id="{D19FFD01-3364-420C-9657-E1264AB761EB}"/>
              </a:ext>
            </a:extLst>
          </p:cNvPr>
          <p:cNvSpPr txBox="1"/>
          <p:nvPr/>
        </p:nvSpPr>
        <p:spPr>
          <a:xfrm>
            <a:off x="43072" y="1099615"/>
            <a:ext cx="2912543" cy="369332"/>
          </a:xfrm>
          <a:prstGeom prst="rect">
            <a:avLst/>
          </a:prstGeom>
          <a:noFill/>
        </p:spPr>
        <p:txBody>
          <a:bodyPr wrap="square" rtlCol="0">
            <a:spAutoFit/>
          </a:bodyPr>
          <a:lstStyle/>
          <a:p>
            <a:r>
              <a:rPr lang="fr-FR" b="1">
                <a:solidFill>
                  <a:schemeClr val="bg2">
                    <a:lumMod val="25000"/>
                  </a:schemeClr>
                </a:solidFill>
                <a:latin typeface="Lato Light" panose="020f0302020204030203" pitchFamily="34" charset="0"/>
                <a:ea typeface="Calibri" panose="020f0502020204030204" pitchFamily="34" charset="0"/>
                <a:cs typeface="Times New Roman" panose="02020603050405020304" pitchFamily="18" charset="0"/>
              </a:rPr>
              <a:t>Asian markets - Closing</a:t>
            </a:r>
            <a:endParaRPr lang="fr-FR">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4" name="ZoneTexte 43">
            <a:extLst>
              <a:ext uri="{FF2B5EF4-FFF2-40B4-BE49-F238E27FC236}">
                <a16:creationId xmlns:a16="http://schemas.microsoft.com/office/drawing/2014/main" id="{BF29F9E8-AC32-4CB1-840A-31C599DF3673}"/>
              </a:ext>
            </a:extLst>
          </p:cNvPr>
          <p:cNvSpPr txBox="1"/>
          <p:nvPr/>
        </p:nvSpPr>
        <p:spPr>
          <a:xfrm>
            <a:off x="8770073" y="1116692"/>
            <a:ext cx="3358441" cy="369332"/>
          </a:xfrm>
          <a:prstGeom prst="rect">
            <a:avLst/>
          </a:prstGeom>
          <a:noFill/>
        </p:spPr>
        <p:txBody>
          <a:bodyPr wrap="square" rtlCol="0">
            <a:spAutoFit/>
          </a:bodyPr>
          <a:lstStyle/>
          <a:p>
            <a:pPr algn="ctr"/>
            <a:r>
              <a:rPr lang="fr-FR" b="1">
                <a:solidFill>
                  <a:schemeClr val="bg2">
                    <a:lumMod val="25000"/>
                  </a:schemeClr>
                </a:solidFill>
                <a:latin typeface="Lato Light" panose="020f0302020204030203" pitchFamily="34" charset="0"/>
                <a:ea typeface="Calibri" panose="020f0502020204030204" pitchFamily="34" charset="0"/>
                <a:cs typeface="Times New Roman" panose="02020603050405020304" pitchFamily="18" charset="0"/>
              </a:rPr>
              <a:t>News </a:t>
            </a:r>
            <a:endParaRPr lang="fr-FR" sz="110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7" name="Tableau 46">
            <a:extLst>
              <a:ext uri="{FF2B5EF4-FFF2-40B4-BE49-F238E27FC236}">
                <a16:creationId xmlns:a16="http://schemas.microsoft.com/office/drawing/2014/main" id="{BF51EB63-79DD-4286-998D-0AFA813F5D65}"/>
              </a:ext>
            </a:extLst>
          </p:cNvPr>
          <p:cNvGraphicFramePr>
            <a:graphicFrameLocks noGrp="1"/>
          </p:cNvGraphicFramePr>
          <p:nvPr/>
        </p:nvGraphicFramePr>
        <p:xfrm>
          <a:off x="4789929" y="5837314"/>
          <a:ext cx="3728122" cy="100965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2477303">
                  <a:extLst>
                    <a:ext uri="{9D8B030D-6E8A-4147-A177-3AD203B41FA5}">
                      <a16:colId xmlns:a16="http://schemas.microsoft.com/office/drawing/2014/main" val="3629255782"/>
                    </a:ext>
                  </a:extLst>
                </a:gridCol>
                <a:gridCol w="618565">
                  <a:extLst>
                    <a:ext uri="{9D8B030D-6E8A-4147-A177-3AD203B41FA5}">
                      <a16:colId xmlns:a16="http://schemas.microsoft.com/office/drawing/2014/main" val="4205819412"/>
                    </a:ext>
                  </a:extLst>
                </a:gridCol>
                <a:gridCol w="632254">
                  <a:extLst>
                    <a:ext uri="{9D8B030D-6E8A-4147-A177-3AD203B41FA5}">
                      <a16:colId xmlns:a16="http://schemas.microsoft.com/office/drawing/2014/main" val="4039984085"/>
                    </a:ext>
                  </a:extLst>
                </a:gridCol>
              </a:tblGrid>
              <a:tr h="137752">
                <a:tc gridSpan="3">
                  <a:txBody>
                    <a:bodyPr/>
                    <a:lstStyle/>
                    <a:p>
                      <a:pPr algn="ctr" fontAlgn="ctr"/>
                      <a:r>
                        <a:rPr lang="fr-FR" sz="1100" b="0" i="0" u="none" strike="noStrike">
                          <a:solidFill>
                            <a:schemeClr val="tx1"/>
                          </a:solidFill>
                          <a:effectLst/>
                          <a:latin typeface="Bahnschrift Light" panose="020b0502040204020203" pitchFamily="34" charset="0"/>
                        </a:rPr>
                        <a:t> Top gainers on European markets at 12:30pm</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189595">
                <a:tc>
                  <a:txBody>
                    <a:bodyPr/>
                    <a:lstStyle/>
                    <a:p>
                      <a:pPr algn="ctr" fontAlgn="b"/>
                      <a:r>
                        <a:rPr lang="fr-FR" sz="1100" b="1" i="0" u="none" strike="noStrike">
                          <a:solidFill>
                            <a:schemeClr val="bg1"/>
                          </a:solidFill>
                          <a:effectLst/>
                          <a:latin typeface="Bahnschrift Light" panose="020b0502040204020203" pitchFamily="34" charset="0"/>
                        </a:rPr>
                        <a:t>DASSAULT SYSTEMES (€) – CAC 40</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143.85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+2.17%</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189595">
                <a:tc>
                  <a:txBody>
                    <a:bodyPr/>
                    <a:lstStyle/>
                    <a:p>
                      <a:pPr algn="ctr" fontAlgn="b"/>
                      <a:r>
                        <a:rPr lang="fr-FR" sz="1100" b="1" i="0" u="none" strike="noStrike">
                          <a:solidFill>
                            <a:schemeClr val="bg1"/>
                          </a:solidFill>
                          <a:effectLst/>
                          <a:latin typeface="Bahnschrift Light" panose="020b0502040204020203" pitchFamily="34" charset="0"/>
                        </a:rPr>
                        <a:t>M&amp;S GROUP PLC (£) – FTSE 100</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199.65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+3.34%</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76212728"/>
                  </a:ext>
                </a:extLst>
              </a:tr>
              <a:tr h="0">
                <a:tc>
                  <a:txBody>
                    <a:bodyPr/>
                    <a:lstStyle/>
                    <a:p>
                      <a:pPr algn="ctr" fontAlgn="b"/>
                      <a:r>
                        <a:rPr lang="fr-FR" sz="1100" b="1" i="0" u="none" strike="noStrike">
                          <a:solidFill>
                            <a:schemeClr val="bg1"/>
                          </a:solidFill>
                          <a:effectLst/>
                          <a:latin typeface="Bahnschrift Light" panose="020b0502040204020203" pitchFamily="34" charset="0"/>
                        </a:rPr>
                        <a:t>INFINEON TECHNOLOGIES (€) - DAX</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19.61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+1.84%</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bl>
          </a:graphicData>
        </a:graphic>
      </p:graphicFrame>
      <p:sp>
        <p:nvSpPr>
          <p:cNvPr id="54" name="Rectangle : coins arrondis 53">
            <a:extLst>
              <a:ext uri="{FF2B5EF4-FFF2-40B4-BE49-F238E27FC236}">
                <a16:creationId xmlns:a16="http://schemas.microsoft.com/office/drawing/2014/main" id="{54881A52-87FD-4A66-A843-8C73F2222C8B}"/>
              </a:ext>
            </a:extLst>
          </p:cNvPr>
          <p:cNvSpPr/>
          <p:nvPr/>
        </p:nvSpPr>
        <p:spPr>
          <a:xfrm>
            <a:off x="4565193" y="1432488"/>
            <a:ext cx="4073490" cy="67181"/>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6" name="Rectangle : coins arrondis 55">
            <a:extLst>
              <a:ext uri="{FF2B5EF4-FFF2-40B4-BE49-F238E27FC236}">
                <a16:creationId xmlns:a16="http://schemas.microsoft.com/office/drawing/2014/main" id="{23567534-7C53-46E8-ACB2-52CE5D673147}"/>
              </a:ext>
            </a:extLst>
          </p:cNvPr>
          <p:cNvSpPr/>
          <p:nvPr/>
        </p:nvSpPr>
        <p:spPr>
          <a:xfrm>
            <a:off x="8694020" y="1420301"/>
            <a:ext cx="3434494" cy="70599"/>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7" name="ZoneTexte 56">
            <a:extLst>
              <a:ext uri="{FF2B5EF4-FFF2-40B4-BE49-F238E27FC236}">
                <a16:creationId xmlns:a16="http://schemas.microsoft.com/office/drawing/2014/main" id="{F663AC68-C88B-4B13-818F-40DDDB9FD3F0}"/>
              </a:ext>
            </a:extLst>
          </p:cNvPr>
          <p:cNvSpPr txBox="1"/>
          <p:nvPr/>
        </p:nvSpPr>
        <p:spPr>
          <a:xfrm>
            <a:off x="4369424" y="1107786"/>
            <a:ext cx="4509856" cy="369332"/>
          </a:xfrm>
          <a:prstGeom prst="rect">
            <a:avLst/>
          </a:prstGeom>
          <a:noFill/>
        </p:spPr>
        <p:txBody>
          <a:bodyPr wrap="square" rtlCol="0">
            <a:spAutoFit/>
          </a:bodyPr>
          <a:lstStyle/>
          <a:p>
            <a:pPr algn="ctr"/>
            <a:r>
              <a:rPr lang="fr-FR" b="1" err="1">
                <a:solidFill>
                  <a:srgbClr val="462006"/>
                </a:solidFill>
                <a:latin typeface="Lato Light" panose="020f0302020204030203" pitchFamily="34" charset="0"/>
                <a:ea typeface="Calibri" panose="020f0502020204030204" pitchFamily="34" charset="0"/>
                <a:cs typeface="Times New Roman" panose="02020603050405020304" pitchFamily="18" charset="0"/>
              </a:rPr>
              <a:t>What’s the dominant currency (2018)?</a:t>
            </a:r>
            <a:endParaRPr lang="fr-FR">
              <a:solidFill>
                <a:srgbClr val="462006"/>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8" name="Rectangle : coins arrondis 57">
            <a:extLst>
              <a:ext uri="{FF2B5EF4-FFF2-40B4-BE49-F238E27FC236}">
                <a16:creationId xmlns:a16="http://schemas.microsoft.com/office/drawing/2014/main" id="{3E43F88E-59D4-4405-8A83-6EDDD68E9FE4}"/>
              </a:ext>
            </a:extLst>
          </p:cNvPr>
          <p:cNvSpPr/>
          <p:nvPr/>
        </p:nvSpPr>
        <p:spPr>
          <a:xfrm>
            <a:off x="8748813" y="4056330"/>
            <a:ext cx="3350335" cy="67772"/>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9" name="ZoneTexte 58">
            <a:extLst>
              <a:ext uri="{FF2B5EF4-FFF2-40B4-BE49-F238E27FC236}">
                <a16:creationId xmlns:a16="http://schemas.microsoft.com/office/drawing/2014/main" id="{21D8BC09-5C8C-4226-8E86-FAABFDFC248F}"/>
              </a:ext>
            </a:extLst>
          </p:cNvPr>
          <p:cNvSpPr txBox="1"/>
          <p:nvPr/>
        </p:nvSpPr>
        <p:spPr>
          <a:xfrm>
            <a:off x="8757822" y="3822146"/>
            <a:ext cx="3358441" cy="261610"/>
          </a:xfrm>
          <a:prstGeom prst="rect">
            <a:avLst/>
          </a:prstGeom>
          <a:noFill/>
        </p:spPr>
        <p:txBody>
          <a:bodyPr wrap="square" rtlCol="0">
            <a:spAutoFit/>
          </a:bodyPr>
          <a:lstStyle/>
          <a:p>
            <a:pPr algn="ctr"/>
            <a:r>
              <a:rPr lang="fr-FR" sz="1100" b="1">
                <a:solidFill>
                  <a:schemeClr val="tx2"/>
                </a:solidFill>
                <a:latin typeface="Lato Light" panose="020f0302020204030203" pitchFamily="34" charset="0"/>
                <a:ea typeface="Calibri" panose="020f0502020204030204" pitchFamily="34" charset="0"/>
                <a:cs typeface="Times New Roman" panose="02020603050405020304" pitchFamily="18" charset="0"/>
              </a:rPr>
              <a:t>COMMODITIES AND CURRENCIES</a:t>
            </a:r>
            <a:endParaRPr lang="fr-FR" sz="1100">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4" name="ZoneTexte 33">
            <a:extLst>
              <a:ext uri="{FF2B5EF4-FFF2-40B4-BE49-F238E27FC236}">
                <a16:creationId xmlns:a16="http://schemas.microsoft.com/office/drawing/2014/main" id="{FE3957E1-39C3-49BE-89BE-033E4DE27436}"/>
              </a:ext>
            </a:extLst>
          </p:cNvPr>
          <p:cNvSpPr txBox="1"/>
          <p:nvPr/>
        </p:nvSpPr>
        <p:spPr>
          <a:xfrm>
            <a:off x="12029" y="5080396"/>
            <a:ext cx="3699388" cy="369332"/>
          </a:xfrm>
          <a:prstGeom prst="rect">
            <a:avLst/>
          </a:prstGeom>
          <a:noFill/>
        </p:spPr>
        <p:txBody>
          <a:bodyPr wrap="square" rtlCol="0">
            <a:spAutoFit/>
          </a:bodyPr>
          <a:lstStyle/>
          <a:p>
            <a:r>
              <a:rPr lang="fr-FR" b="1">
                <a:solidFill>
                  <a:schemeClr val="tx2"/>
                </a:solidFill>
                <a:latin typeface="Lato Light" panose="020f0302020204030203" pitchFamily="34" charset="0"/>
                <a:ea typeface="Calibri" panose="020f0502020204030204" pitchFamily="34" charset="0"/>
                <a:cs typeface="Times New Roman" panose="02020603050405020304" pitchFamily="18" charset="0"/>
              </a:rPr>
              <a:t>US markets - Premarket </a:t>
            </a:r>
            <a:endParaRPr lang="fr-FR" sz="1100">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1" name="Rectangle : coins arrondis 40">
            <a:extLst>
              <a:ext uri="{FF2B5EF4-FFF2-40B4-BE49-F238E27FC236}">
                <a16:creationId xmlns:a16="http://schemas.microsoft.com/office/drawing/2014/main" id="{4B55DF56-20B5-4DF8-AF69-E40E31E9C4F9}"/>
              </a:ext>
            </a:extLst>
          </p:cNvPr>
          <p:cNvSpPr/>
          <p:nvPr/>
        </p:nvSpPr>
        <p:spPr>
          <a:xfrm>
            <a:off x="75221" y="5410012"/>
            <a:ext cx="4422743" cy="55542"/>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6" name="Rectangle 45">
            <a:extLst>
              <a:ext uri="{FF2B5EF4-FFF2-40B4-BE49-F238E27FC236}">
                <a16:creationId xmlns:a16="http://schemas.microsoft.com/office/drawing/2014/main" id="{6C621EDA-51BE-4C9A-8D5F-E56E4B630E9B}"/>
              </a:ext>
            </a:extLst>
          </p:cNvPr>
          <p:cNvSpPr/>
          <p:nvPr/>
        </p:nvSpPr>
        <p:spPr>
          <a:xfrm>
            <a:off x="43765" y="5462752"/>
            <a:ext cx="4509856" cy="11890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fr-FR" sz="1200">
                <a:solidFill>
                  <a:prstClr val="black"/>
                </a:solidFill>
                <a:latin typeface="Bahnschrift Light" panose="020b0502040204020203" pitchFamily="34" charset="0"/>
                <a:cs typeface="Times New Roman" panose="02020603050405020304" pitchFamily="18" charset="0"/>
              </a:rPr>
              <a:t>Wall Street is higher in premarket amid trade optimism. At 4:30am US ET, Nasdaq 100 rose by </a:t>
            </a:r>
            <a:r>
              <a:rPr lang="fr-FR" sz="1200">
                <a:solidFill>
                  <a:srgbClr val="008000"/>
                </a:solidFill>
                <a:latin typeface="Bahnschrift Light" panose="020b0502040204020203" pitchFamily="34" charset="0"/>
                <a:cs typeface="Times New Roman" panose="02020603050405020304" pitchFamily="18" charset="0"/>
              </a:rPr>
              <a:t>0.33%</a:t>
            </a:r>
            <a:r>
              <a:rPr lang="fr-FR" sz="1200">
                <a:solidFill>
                  <a:prstClr val="black"/>
                </a:solidFill>
                <a:latin typeface="Bahnschrift Light" panose="020b0502040204020203" pitchFamily="34" charset="0"/>
                <a:cs typeface="Times New Roman" panose="02020603050405020304" pitchFamily="18" charset="0"/>
              </a:rPr>
              <a:t>, S&amp;P 500 surged by </a:t>
            </a:r>
            <a:r>
              <a:rPr lang="fr-FR" sz="1200">
                <a:solidFill>
                  <a:srgbClr val="008000"/>
                </a:solidFill>
                <a:latin typeface="Bahnschrift Light" panose="020b0502040204020203" pitchFamily="34" charset="0"/>
                <a:cs typeface="Times New Roman" panose="02020603050405020304" pitchFamily="18" charset="0"/>
              </a:rPr>
              <a:t>0.22% </a:t>
            </a:r>
            <a:r>
              <a:rPr lang="fr-FR" sz="1200">
                <a:solidFill>
                  <a:prstClr val="black"/>
                </a:solidFill>
                <a:latin typeface="Bahnschrift Light" panose="020b0502040204020203" pitchFamily="34" charset="0"/>
                <a:cs typeface="Times New Roman" panose="02020603050405020304" pitchFamily="18" charset="0"/>
              </a:rPr>
              <a:t>and Dow Jones gained </a:t>
            </a:r>
            <a:r>
              <a:rPr lang="fr-FR" sz="1200">
                <a:solidFill>
                  <a:srgbClr val="008000"/>
                </a:solidFill>
                <a:latin typeface="Bahnschrift Light" panose="020b0502040204020203" pitchFamily="34" charset="0"/>
                <a:cs typeface="Times New Roman" panose="02020603050405020304" pitchFamily="18" charset="0"/>
              </a:rPr>
              <a:t>0.21%</a:t>
            </a:r>
            <a:r>
              <a:rPr lang="fr-FR" sz="1200">
                <a:solidFill>
                  <a:prstClr val="black"/>
                </a:solidFill>
                <a:latin typeface="Bahnschrift Light" panose="020b0502040204020203" pitchFamily="34" charset="0"/>
                <a:cs typeface="Times New Roman" panose="02020603050405020304" pitchFamily="18" charset="0"/>
              </a:rPr>
              <a:t>. US index futures are rising. About tariffs, « Something could happen »  on December 15th, according to the US President’s words. The USD is flat against EUR. 10Y US Treasury bond yield is slightly increasing.</a:t>
            </a:r>
          </a:p>
        </p:txBody>
      </p:sp>
      <p:sp>
        <p:nvSpPr>
          <p:cNvPr id="36" name="ZoneTexte 1">
            <a:extLst>
              <a:ext uri="{FF2B5EF4-FFF2-40B4-BE49-F238E27FC236}">
                <a16:creationId xmlns:a16="http://schemas.microsoft.com/office/drawing/2014/main" id="{1765B825-3B02-427C-B027-E1AAC2C8E5E7}"/>
              </a:ext>
            </a:extLst>
          </p:cNvPr>
          <p:cNvSpPr txBox="1"/>
          <p:nvPr/>
        </p:nvSpPr>
        <p:spPr>
          <a:xfrm>
            <a:off x="0" y="3012618"/>
            <a:ext cx="3563069" cy="369332"/>
          </a:xfrm>
          <a:prstGeom prst="rect">
            <a:avLst/>
          </a:prstGeom>
          <a:noFill/>
        </p:spPr>
        <p:txBody>
          <a:bodyPr wrap="square" rtlCol="0">
            <a:spAutoFit/>
          </a:bodyPr>
          <a:lstStyle/>
          <a:p>
            <a:r>
              <a:rPr lang="fr-FR" b="1">
                <a:solidFill>
                  <a:schemeClr val="bg2">
                    <a:lumMod val="25000"/>
                  </a:schemeClr>
                </a:solidFill>
                <a:latin typeface="Lato Light" panose="020f0302020204030203" pitchFamily="34" charset="0"/>
                <a:ea typeface="Calibri" panose="020f0502020204030204" pitchFamily="34" charset="0"/>
                <a:cs typeface="Times New Roman" panose="02020603050405020304" pitchFamily="18" charset="0"/>
              </a:rPr>
              <a:t>European markets – Mid Day</a:t>
            </a:r>
            <a:endParaRPr lang="fr-FR">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7" name="Rectangle : coins arrondis 40">
            <a:extLst>
              <a:ext uri="{FF2B5EF4-FFF2-40B4-BE49-F238E27FC236}">
                <a16:creationId xmlns:a16="http://schemas.microsoft.com/office/drawing/2014/main" id="{C8D7B303-97C6-47D1-BC31-D43C7B08E5D9}"/>
              </a:ext>
            </a:extLst>
          </p:cNvPr>
          <p:cNvSpPr/>
          <p:nvPr/>
        </p:nvSpPr>
        <p:spPr>
          <a:xfrm>
            <a:off x="58173" y="3365068"/>
            <a:ext cx="4439791" cy="54997"/>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8" name="Rectangle 37">
            <a:extLst>
              <a:ext uri="{FF2B5EF4-FFF2-40B4-BE49-F238E27FC236}">
                <a16:creationId xmlns:a16="http://schemas.microsoft.com/office/drawing/2014/main" id="{46CB5E80-9DED-4E2F-A77D-5F673BD9920C}"/>
              </a:ext>
            </a:extLst>
          </p:cNvPr>
          <p:cNvSpPr/>
          <p:nvPr/>
        </p:nvSpPr>
        <p:spPr>
          <a:xfrm>
            <a:off x="43072" y="3385181"/>
            <a:ext cx="4482022" cy="17089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FR" sz="1200">
                <a:solidFill>
                  <a:schemeClr val="tx1"/>
                </a:solidFill>
                <a:latin typeface="Bahnschrift Light" panose="020b0502040204020203" pitchFamily="34" charset="0"/>
                <a:cs typeface="Times New Roman" panose="02020603050405020304" pitchFamily="18" charset="0"/>
              </a:rPr>
              <a:t>At Mid Day, European markets are doing good. Gains aren’t astonishing. However, they maintain themself above 0%. DAX grows by </a:t>
            </a:r>
            <a:r>
              <a:rPr lang="fr-FR" sz="1200">
                <a:solidFill>
                  <a:srgbClr val="008000"/>
                </a:solidFill>
                <a:latin typeface="Bahnschrift Light" panose="020b0502040204020203" pitchFamily="34" charset="0"/>
                <a:cs typeface="Times New Roman" panose="02020603050405020304" pitchFamily="18" charset="0"/>
              </a:rPr>
              <a:t>0.26%</a:t>
            </a:r>
            <a:r>
              <a:rPr lang="fr-FR" sz="1200">
                <a:solidFill>
                  <a:schemeClr val="tx1"/>
                </a:solidFill>
                <a:latin typeface="Bahnschrift Light" panose="020b0502040204020203" pitchFamily="34" charset="0"/>
                <a:cs typeface="Times New Roman" panose="02020603050405020304" pitchFamily="18" charset="0"/>
              </a:rPr>
              <a:t>, CAC 40 advances by </a:t>
            </a:r>
            <a:r>
              <a:rPr lang="fr-FR" sz="1200">
                <a:solidFill>
                  <a:srgbClr val="008000"/>
                </a:solidFill>
                <a:latin typeface="Bahnschrift Light" panose="020b0502040204020203" pitchFamily="34" charset="0"/>
                <a:cs typeface="Times New Roman" panose="02020603050405020304" pitchFamily="18" charset="0"/>
              </a:rPr>
              <a:t>0.51%</a:t>
            </a:r>
            <a:r>
              <a:rPr lang="fr-FR" sz="1200">
                <a:solidFill>
                  <a:schemeClr val="tx1"/>
                </a:solidFill>
                <a:latin typeface="Bahnschrift Light" panose="020b0502040204020203" pitchFamily="34" charset="0"/>
                <a:cs typeface="Times New Roman" panose="02020603050405020304" pitchFamily="18" charset="0"/>
              </a:rPr>
              <a:t> and FTSE 100 adds </a:t>
            </a:r>
            <a:r>
              <a:rPr lang="fr-FR" sz="1200">
                <a:solidFill>
                  <a:srgbClr val="008000"/>
                </a:solidFill>
                <a:latin typeface="Bahnschrift Light" panose="020b0502040204020203" pitchFamily="34" charset="0"/>
                <a:cs typeface="Times New Roman" panose="02020603050405020304" pitchFamily="18" charset="0"/>
              </a:rPr>
              <a:t>0.71%. </a:t>
            </a:r>
            <a:r>
              <a:rPr lang="fr-FR" sz="1200">
                <a:solidFill>
                  <a:schemeClr val="tx1"/>
                </a:solidFill>
                <a:latin typeface="Bahnschrift Light" panose="020b0502040204020203" pitchFamily="34" charset="0"/>
                <a:cs typeface="Times New Roman" panose="02020603050405020304" pitchFamily="18" charset="0"/>
              </a:rPr>
              <a:t>Euro Stoxx 50 follows this trend and gains </a:t>
            </a:r>
            <a:r>
              <a:rPr lang="fr-FR" sz="1200">
                <a:solidFill>
                  <a:srgbClr val="008000"/>
                </a:solidFill>
                <a:latin typeface="Bahnschrift Light" panose="020b0502040204020203" pitchFamily="34" charset="0"/>
                <a:cs typeface="Times New Roman" panose="02020603050405020304" pitchFamily="18" charset="0"/>
              </a:rPr>
              <a:t>0.30%</a:t>
            </a:r>
            <a:r>
              <a:rPr lang="fr-FR" sz="1200">
                <a:solidFill>
                  <a:schemeClr val="tx1"/>
                </a:solidFill>
                <a:latin typeface="Bahnschrift Light" panose="020b0502040204020203" pitchFamily="34" charset="0"/>
                <a:cs typeface="Times New Roman" panose="02020603050405020304" pitchFamily="18" charset="0"/>
              </a:rPr>
              <a:t>. Marks and Spencer is soaring after Morgan Stanley upgraded the stock from « Neutral » to « Underweight ». On Euronext Paris, Airbus stock suffers from losses. In fact, the stock price has been decreasing after peaking at €136 during mid-november. The stock is currently priced at €126.</a:t>
            </a:r>
          </a:p>
        </p:txBody>
      </p:sp>
      <p:graphicFrame>
        <p:nvGraphicFramePr>
          <p:cNvPr id="42" name="Tableau 37">
            <a:extLst>
              <a:ext uri="{FF2B5EF4-FFF2-40B4-BE49-F238E27FC236}">
                <a16:creationId xmlns:a16="http://schemas.microsoft.com/office/drawing/2014/main" id="{7DDDE8E4-6CA8-4D3D-878E-BE0FA1F341DB}"/>
              </a:ext>
            </a:extLst>
          </p:cNvPr>
          <p:cNvGraphicFramePr>
            <a:graphicFrameLocks noGrp="1"/>
          </p:cNvGraphicFramePr>
          <p:nvPr/>
        </p:nvGraphicFramePr>
        <p:xfrm>
          <a:off x="5036600" y="4839008"/>
          <a:ext cx="3205210" cy="9086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36912">
                  <a:extLst>
                    <a:ext uri="{9D8B030D-6E8A-4147-A177-3AD203B41FA5}">
                      <a16:colId xmlns:a16="http://schemas.microsoft.com/office/drawing/2014/main" val="3313419658"/>
                    </a:ext>
                  </a:extLst>
                </a:gridCol>
                <a:gridCol w="784149">
                  <a:extLst>
                    <a:ext uri="{9D8B030D-6E8A-4147-A177-3AD203B41FA5}">
                      <a16:colId xmlns:a16="http://schemas.microsoft.com/office/drawing/2014/main" val="4086452854"/>
                    </a:ext>
                  </a:extLst>
                </a:gridCol>
                <a:gridCol w="784149">
                  <a:extLst>
                    <a:ext uri="{9D8B030D-6E8A-4147-A177-3AD203B41FA5}">
                      <a16:colId xmlns:a16="http://schemas.microsoft.com/office/drawing/2014/main" val="3110864044"/>
                    </a:ext>
                  </a:extLst>
                </a:gridCol>
              </a:tblGrid>
              <a:tr h="0">
                <a:tc gridSpan="3">
                  <a:txBody>
                    <a:bodyPr/>
                    <a:lstStyle/>
                    <a:p>
                      <a:pPr algn="ctr" fontAlgn="ctr"/>
                      <a:r>
                        <a:rPr lang="fr-FR" sz="1100" b="0" i="0" u="none" strike="noStrike">
                          <a:solidFill>
                            <a:schemeClr val="tx1"/>
                          </a:solidFill>
                          <a:effectLst/>
                          <a:latin typeface="Bahnschrift Light" panose="020b0502040204020203" pitchFamily="34" charset="0"/>
                        </a:rPr>
                        <a:t>Asian markets</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197539">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26,498.37</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+1.07%</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197539">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23,354.40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+0.23%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197539">
                <a:tc>
                  <a:txBody>
                    <a:bodyPr/>
                    <a:lstStyle/>
                    <a:p>
                      <a:pPr algn="ctr" fontAlgn="b"/>
                      <a:r>
                        <a:rPr lang="fr-FR" sz="1100" b="1" i="0" u="none" strike="noStrike">
                          <a:solidFill>
                            <a:schemeClr val="bg1"/>
                          </a:solidFill>
                          <a:effectLst/>
                          <a:latin typeface="Bahnschrift Light" panose="020b0502040204020203" pitchFamily="34" charset="0"/>
                        </a:rPr>
                        <a:t>SSE</a:t>
                      </a: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2,912.01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+0.43%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pic>
        <p:nvPicPr>
          <p:cNvPr id="5" name="Picture 4" descr="A picture containing text, screenshot, drawing&#10;&#10;Description automatically generated">
            <a:extLst>
              <a:ext uri="{FF2B5EF4-FFF2-40B4-BE49-F238E27FC236}">
                <a16:creationId xmlns:a16="http://schemas.microsoft.com/office/drawing/2014/main" id="{A4CD6423-AF25-4B21-8118-E251C0353440}"/>
              </a:ext>
            </a:extLst>
          </p:cNvPr>
          <p:cNvPicPr>
            <a:picLocks noChangeAspect="1"/>
          </p:cNvPicPr>
          <p:nvPr/>
        </p:nvPicPr>
        <p:blipFill>
          <a:blip r:embed="rId8">
            <a:extLst>
              <a:ext uri="{28A0092B-C50C-407E-A947-70E740481C1C}">
                <a14:useLocalDpi xmlns:a14="http://schemas.microsoft.com/office/drawing/2010/main" val="0"/>
              </a:ext>
            </a:extLst>
          </a:blip>
          <a:srcRect t="3815" r="855" b="0"/>
          <a:stretch>
            <a:fillRect/>
          </a:stretch>
        </p:blipFill>
        <p:spPr>
          <a:xfrm>
            <a:off x="4556137" y="1526630"/>
            <a:ext cx="4170642" cy="2890942"/>
          </a:xfrm>
          <a:prstGeom prst="rect">
            <a:avLst/>
          </a:prstGeom>
        </p:spPr>
      </p:pic>
    </p:spTree>
    <p:extLst>
      <p:ext uri="{BB962C8B-B14F-4D97-AF65-F5344CB8AC3E}">
        <p14:creationId xmlns:p14="http://schemas.microsoft.com/office/powerpoint/2010/main" val="3634995503"/>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MID DAY APRES</a:t>
            </a:r>
          </a:p>
        </p:txBody>
      </p:sp>
    </p:spTree>
    <p:extLst>
      <p:ext uri="{BB962C8B-B14F-4D97-AF65-F5344CB8AC3E}">
        <p14:creationId xmlns:p14="http://schemas.microsoft.com/office/powerpoint/2010/main" val="3345270983"/>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 name="Image 5">
            <a:extLst>
              <a:ext uri="{FF2B5EF4-FFF2-40B4-BE49-F238E27FC236}">
                <a16:creationId xmlns:a16="http://schemas.microsoft.com/office/drawing/2014/main" id="{DE139D30-FC3E-4EE1-8291-B7DFC086FE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00"/>
            <a:ext cx="12192000" cy="6857143"/>
          </a:xfrm>
          <a:prstGeom prst="rect">
            <a:avLst/>
          </a:prstGeom>
        </p:spPr>
      </p:pic>
      <p:sp>
        <p:nvSpPr>
          <p:cNvPr id="48" name="Zone de texte 2">
            <a:extLst>
              <a:ext uri="{FF2B5EF4-FFF2-40B4-BE49-F238E27FC236}">
                <a16:creationId xmlns:a16="http://schemas.microsoft.com/office/drawing/2014/main" id="{68C679D3-4D61-425C-8882-B9A2F1211105}"/>
              </a:ext>
            </a:extLst>
          </p:cNvPr>
          <p:cNvSpPr txBox="1">
            <a:spLocks noChangeArrowheads="1"/>
          </p:cNvSpPr>
          <p:nvPr/>
        </p:nvSpPr>
        <p:spPr bwMode="auto">
          <a:xfrm>
            <a:off x="8632142" y="1236819"/>
            <a:ext cx="3396829" cy="26101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KEY INFORMATIONS</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8" name="Zone de texte 2">
            <a:extLst>
              <a:ext uri="{FF2B5EF4-FFF2-40B4-BE49-F238E27FC236}">
                <a16:creationId xmlns:a16="http://schemas.microsoft.com/office/drawing/2014/main" id="{C099C9E8-8F6B-4770-A6F0-986818DE3B69}"/>
              </a:ext>
            </a:extLst>
          </p:cNvPr>
          <p:cNvSpPr txBox="1">
            <a:spLocks noChangeArrowheads="1"/>
          </p:cNvSpPr>
          <p:nvPr/>
        </p:nvSpPr>
        <p:spPr bwMode="auto">
          <a:xfrm>
            <a:off x="200329" y="1226392"/>
            <a:ext cx="5268213" cy="30073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ASIAN MARKETS- CLOSING </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pic>
        <p:nvPicPr>
          <p:cNvPr id="7" name="Image 6">
            <a:extLst>
              <a:ext uri="{FF2B5EF4-FFF2-40B4-BE49-F238E27FC236}">
                <a16:creationId xmlns:a16="http://schemas.microsoft.com/office/drawing/2014/main" id="{6EAEA4A8-1DF1-4166-8386-EF379AA50E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893" y="1449795"/>
            <a:ext cx="5268213" cy="45719"/>
          </a:xfrm>
          <a:prstGeom prst="rect">
            <a:avLst/>
          </a:prstGeom>
        </p:spPr>
      </p:pic>
      <p:sp>
        <p:nvSpPr>
          <p:cNvPr id="10" name="Rectangle 9">
            <a:extLst>
              <a:ext uri="{FF2B5EF4-FFF2-40B4-BE49-F238E27FC236}">
                <a16:creationId xmlns:a16="http://schemas.microsoft.com/office/drawing/2014/main" id="{669B691D-ACD8-46EC-A199-820796684F4A}"/>
              </a:ext>
            </a:extLst>
          </p:cNvPr>
          <p:cNvSpPr/>
          <p:nvPr/>
        </p:nvSpPr>
        <p:spPr>
          <a:xfrm>
            <a:off x="175526" y="1490009"/>
            <a:ext cx="5293015" cy="15451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fr-FR" sz="1200" err="1">
                <a:solidFill>
                  <a:schemeClr val="tx1"/>
                </a:solidFill>
                <a:latin typeface="Bahnschrift Light" panose="020b0502040204020203" pitchFamily="34" charset="0"/>
                <a:cs typeface="Times New Roman" panose="02020603050405020304" pitchFamily="18" charset="0"/>
              </a:rPr>
              <a:t>After a challenging week, Asian markets closed in the green. Hang Seng finished the week </a:t>
            </a:r>
            <a:r>
              <a:rPr lang="fr-FR" sz="1200">
                <a:solidFill>
                  <a:srgbClr val="008000"/>
                </a:solidFill>
                <a:latin typeface="Bahnschrift Light" panose="020b0502040204020203" pitchFamily="34" charset="0"/>
                <a:cs typeface="Times New Roman" panose="02020603050405020304" pitchFamily="18" charset="0"/>
              </a:rPr>
              <a:t>1.07%</a:t>
            </a:r>
            <a:r>
              <a:rPr lang="fr-FR" sz="1200">
                <a:solidFill>
                  <a:schemeClr val="tx1"/>
                </a:solidFill>
                <a:latin typeface="Bahnschrift Light" panose="020b0502040204020203" pitchFamily="34" charset="0"/>
                <a:cs typeface="Times New Roman" panose="02020603050405020304" pitchFamily="18" charset="0"/>
              </a:rPr>
              <a:t> higher. SSE climbed by </a:t>
            </a:r>
            <a:r>
              <a:rPr lang="fr-FR" sz="1200">
                <a:solidFill>
                  <a:srgbClr val="008000"/>
                </a:solidFill>
                <a:latin typeface="Bahnschrift Light" panose="020b0502040204020203" pitchFamily="34" charset="0"/>
                <a:cs typeface="Times New Roman" panose="02020603050405020304" pitchFamily="18" charset="0"/>
              </a:rPr>
              <a:t>0.43%.</a:t>
            </a:r>
            <a:r>
              <a:rPr lang="fr-FR" sz="1200">
                <a:solidFill>
                  <a:schemeClr val="tx1"/>
                </a:solidFill>
                <a:latin typeface="Bahnschrift Light" panose="020b0502040204020203" pitchFamily="34" charset="0"/>
                <a:cs typeface="Times New Roman" panose="02020603050405020304" pitchFamily="18" charset="0"/>
              </a:rPr>
              <a:t> Nikkei 225 growth is lower but the index is still up to </a:t>
            </a:r>
            <a:r>
              <a:rPr lang="fr-FR" sz="1200">
                <a:solidFill>
                  <a:srgbClr val="008000"/>
                </a:solidFill>
                <a:latin typeface="Bahnschrift Light" panose="020b0502040204020203" pitchFamily="34" charset="0"/>
                <a:cs typeface="Times New Roman" panose="02020603050405020304" pitchFamily="18" charset="0"/>
              </a:rPr>
              <a:t>+0.23%</a:t>
            </a:r>
            <a:r>
              <a:rPr lang="fr-FR" sz="1200">
                <a:solidFill>
                  <a:schemeClr val="tx1"/>
                </a:solidFill>
                <a:latin typeface="Bahnschrift Light" panose="020b0502040204020203" pitchFamily="34" charset="0"/>
                <a:cs typeface="Times New Roman" panose="02020603050405020304" pitchFamily="18" charset="0"/>
              </a:rPr>
              <a:t>. Japanese Prime Minister launched a $121 billion fiscal stimulus for the country’s economy. This program aims at minimizing the risk of recession on Japan. Kospi increased by </a:t>
            </a:r>
            <a:r>
              <a:rPr lang="fr-FR" sz="1200">
                <a:solidFill>
                  <a:srgbClr val="008000"/>
                </a:solidFill>
                <a:latin typeface="Bahnschrift Light" panose="020b0502040204020203" pitchFamily="34" charset="0"/>
                <a:cs typeface="Times New Roman" panose="02020603050405020304" pitchFamily="18" charset="0"/>
              </a:rPr>
              <a:t>1.02%</a:t>
            </a:r>
            <a:r>
              <a:rPr lang="fr-FR" sz="1200">
                <a:solidFill>
                  <a:schemeClr val="tx1"/>
                </a:solidFill>
                <a:latin typeface="Bahnschrift Light" panose="020b0502040204020203" pitchFamily="34" charset="0"/>
                <a:cs typeface="Times New Roman" panose="02020603050405020304" pitchFamily="18" charset="0"/>
              </a:rPr>
              <a:t>. Trade optimism wasn’t enough to prevent Indian Stock Exchanges from experiencing losses. Nifty 50 lost </a:t>
            </a:r>
            <a:r>
              <a:rPr lang="fr-FR" sz="1200">
                <a:solidFill>
                  <a:srgbClr val="FF0000"/>
                </a:solidFill>
                <a:latin typeface="Bahnschrift Light" panose="020b0502040204020203" pitchFamily="34" charset="0"/>
                <a:cs typeface="Times New Roman" panose="02020603050405020304" pitchFamily="18" charset="0"/>
              </a:rPr>
              <a:t>0.81%</a:t>
            </a:r>
            <a:r>
              <a:rPr lang="fr-FR" sz="1200">
                <a:solidFill>
                  <a:schemeClr val="tx1"/>
                </a:solidFill>
                <a:latin typeface="Bahnschrift Light" panose="020b0502040204020203" pitchFamily="34" charset="0"/>
                <a:cs typeface="Times New Roman" panose="02020603050405020304" pitchFamily="18" charset="0"/>
              </a:rPr>
              <a:t> today.</a:t>
            </a:r>
          </a:p>
        </p:txBody>
      </p:sp>
      <p:sp>
        <p:nvSpPr>
          <p:cNvPr id="14" name="Rectangle 13">
            <a:extLst>
              <a:ext uri="{FF2B5EF4-FFF2-40B4-BE49-F238E27FC236}">
                <a16:creationId xmlns:a16="http://schemas.microsoft.com/office/drawing/2014/main" id="{46CB5E80-9DED-4E2F-A77D-5F673BD9920C}"/>
              </a:ext>
            </a:extLst>
          </p:cNvPr>
          <p:cNvSpPr/>
          <p:nvPr/>
        </p:nvSpPr>
        <p:spPr>
          <a:xfrm>
            <a:off x="200328" y="3258440"/>
            <a:ext cx="5257993" cy="15950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fr-FR" sz="1200">
                <a:solidFill>
                  <a:schemeClr val="tx1"/>
                </a:solidFill>
                <a:latin typeface="Bahnschrift Light" panose="020b0502040204020203" pitchFamily="34" charset="0"/>
                <a:cs typeface="Times New Roman" panose="02020603050405020304" pitchFamily="18" charset="0"/>
              </a:rPr>
              <a:t>At Mid Day, European markets are doing good. Gains aren’t astonishing. However, they maintain themself above 0%. DAX grows by </a:t>
            </a:r>
            <a:r>
              <a:rPr lang="fr-FR" sz="1200">
                <a:solidFill>
                  <a:srgbClr val="008000"/>
                </a:solidFill>
                <a:latin typeface="Bahnschrift Light" panose="020b0502040204020203" pitchFamily="34" charset="0"/>
                <a:cs typeface="Times New Roman" panose="02020603050405020304" pitchFamily="18" charset="0"/>
              </a:rPr>
              <a:t>0.26%</a:t>
            </a:r>
            <a:r>
              <a:rPr lang="fr-FR" sz="1200">
                <a:solidFill>
                  <a:schemeClr val="tx1"/>
                </a:solidFill>
                <a:latin typeface="Bahnschrift Light" panose="020b0502040204020203" pitchFamily="34" charset="0"/>
                <a:cs typeface="Times New Roman" panose="02020603050405020304" pitchFamily="18" charset="0"/>
              </a:rPr>
              <a:t>, CAC 40 advances by </a:t>
            </a:r>
            <a:r>
              <a:rPr lang="fr-FR" sz="1200">
                <a:solidFill>
                  <a:srgbClr val="008000"/>
                </a:solidFill>
                <a:latin typeface="Bahnschrift Light" panose="020b0502040204020203" pitchFamily="34" charset="0"/>
                <a:cs typeface="Times New Roman" panose="02020603050405020304" pitchFamily="18" charset="0"/>
              </a:rPr>
              <a:t>0.51%</a:t>
            </a:r>
            <a:r>
              <a:rPr lang="fr-FR" sz="1200">
                <a:solidFill>
                  <a:schemeClr val="tx1"/>
                </a:solidFill>
                <a:latin typeface="Bahnschrift Light" panose="020b0502040204020203" pitchFamily="34" charset="0"/>
                <a:cs typeface="Times New Roman" panose="02020603050405020304" pitchFamily="18" charset="0"/>
              </a:rPr>
              <a:t> and FTSE 100 adds </a:t>
            </a:r>
            <a:r>
              <a:rPr lang="fr-FR" sz="1200">
                <a:solidFill>
                  <a:srgbClr val="008000"/>
                </a:solidFill>
                <a:latin typeface="Bahnschrift Light" panose="020b0502040204020203" pitchFamily="34" charset="0"/>
                <a:cs typeface="Times New Roman" panose="02020603050405020304" pitchFamily="18" charset="0"/>
              </a:rPr>
              <a:t>0.71%. </a:t>
            </a:r>
            <a:r>
              <a:rPr lang="fr-FR" sz="1200">
                <a:solidFill>
                  <a:schemeClr val="tx1"/>
                </a:solidFill>
                <a:latin typeface="Bahnschrift Light" panose="020b0502040204020203" pitchFamily="34" charset="0"/>
                <a:cs typeface="Times New Roman" panose="02020603050405020304" pitchFamily="18" charset="0"/>
              </a:rPr>
              <a:t>Euro Stoxx 50 follows this trend and gains </a:t>
            </a:r>
            <a:r>
              <a:rPr lang="fr-FR" sz="1200">
                <a:solidFill>
                  <a:srgbClr val="008000"/>
                </a:solidFill>
                <a:latin typeface="Bahnschrift Light" panose="020b0502040204020203" pitchFamily="34" charset="0"/>
                <a:cs typeface="Times New Roman" panose="02020603050405020304" pitchFamily="18" charset="0"/>
              </a:rPr>
              <a:t>0.30%</a:t>
            </a:r>
            <a:r>
              <a:rPr lang="fr-FR" sz="1200">
                <a:solidFill>
                  <a:schemeClr val="tx1"/>
                </a:solidFill>
                <a:latin typeface="Bahnschrift Light" panose="020b0502040204020203" pitchFamily="34" charset="0"/>
                <a:cs typeface="Times New Roman" panose="02020603050405020304" pitchFamily="18" charset="0"/>
              </a:rPr>
              <a:t>. Marks and Spencer is soaring after Morgan Stanley upgraded the stock from « Neutral » to « Underweight ». On Euronext Paris, Airbus stock suffers from losses. In fact, the stock price has been decreasing after peaking at €136 during mid-november. The stock is currently priced at €126.</a:t>
            </a:r>
          </a:p>
        </p:txBody>
      </p:sp>
      <p:sp>
        <p:nvSpPr>
          <p:cNvPr id="18" name="Rectangle 17">
            <a:extLst>
              <a:ext uri="{FF2B5EF4-FFF2-40B4-BE49-F238E27FC236}">
                <a16:creationId xmlns:a16="http://schemas.microsoft.com/office/drawing/2014/main" id="{6377F138-11A0-4A33-B72E-EAE4FC8BE796}"/>
              </a:ext>
            </a:extLst>
          </p:cNvPr>
          <p:cNvSpPr/>
          <p:nvPr/>
        </p:nvSpPr>
        <p:spPr>
          <a:xfrm>
            <a:off x="184683" y="5044311"/>
            <a:ext cx="5268214" cy="17148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fr-FR" sz="1200">
                <a:solidFill>
                  <a:prstClr val="black"/>
                </a:solidFill>
                <a:latin typeface="Bahnschrift Light" panose="020b0502040204020203" pitchFamily="34" charset="0"/>
                <a:cs typeface="Times New Roman" panose="02020603050405020304" pitchFamily="18" charset="0"/>
              </a:rPr>
              <a:t>Wall Street is higher in premarket amid trade optimism. At 4:30am US ET, Nasdaq 100 rose by </a:t>
            </a:r>
            <a:r>
              <a:rPr lang="fr-FR" sz="1200">
                <a:solidFill>
                  <a:srgbClr val="008000"/>
                </a:solidFill>
                <a:latin typeface="Bahnschrift Light" panose="020b0502040204020203" pitchFamily="34" charset="0"/>
                <a:cs typeface="Times New Roman" panose="02020603050405020304" pitchFamily="18" charset="0"/>
              </a:rPr>
              <a:t>0.33%</a:t>
            </a:r>
            <a:r>
              <a:rPr lang="fr-FR" sz="1200">
                <a:solidFill>
                  <a:prstClr val="black"/>
                </a:solidFill>
                <a:latin typeface="Bahnschrift Light" panose="020b0502040204020203" pitchFamily="34" charset="0"/>
                <a:cs typeface="Times New Roman" panose="02020603050405020304" pitchFamily="18" charset="0"/>
              </a:rPr>
              <a:t>, S&amp;P 500 surged by </a:t>
            </a:r>
            <a:r>
              <a:rPr lang="fr-FR" sz="1200">
                <a:solidFill>
                  <a:srgbClr val="008000"/>
                </a:solidFill>
                <a:latin typeface="Bahnschrift Light" panose="020b0502040204020203" pitchFamily="34" charset="0"/>
                <a:cs typeface="Times New Roman" panose="02020603050405020304" pitchFamily="18" charset="0"/>
              </a:rPr>
              <a:t>0.22% </a:t>
            </a:r>
            <a:r>
              <a:rPr lang="fr-FR" sz="1200">
                <a:solidFill>
                  <a:prstClr val="black"/>
                </a:solidFill>
                <a:latin typeface="Bahnschrift Light" panose="020b0502040204020203" pitchFamily="34" charset="0"/>
                <a:cs typeface="Times New Roman" panose="02020603050405020304" pitchFamily="18" charset="0"/>
              </a:rPr>
              <a:t>and Dow Jones gained </a:t>
            </a:r>
            <a:r>
              <a:rPr lang="fr-FR" sz="1200">
                <a:solidFill>
                  <a:srgbClr val="008000"/>
                </a:solidFill>
                <a:latin typeface="Bahnschrift Light" panose="020b0502040204020203" pitchFamily="34" charset="0"/>
                <a:cs typeface="Times New Roman" panose="02020603050405020304" pitchFamily="18" charset="0"/>
              </a:rPr>
              <a:t>0.21%</a:t>
            </a:r>
            <a:r>
              <a:rPr lang="fr-FR" sz="1200">
                <a:solidFill>
                  <a:prstClr val="black"/>
                </a:solidFill>
                <a:latin typeface="Bahnschrift Light" panose="020b0502040204020203" pitchFamily="34" charset="0"/>
                <a:cs typeface="Times New Roman" panose="02020603050405020304" pitchFamily="18" charset="0"/>
              </a:rPr>
              <a:t>. US index futures are rising. About tariffs, « Something could happen »  on December 15th, according to the US President’s words. The USD is flat against EUR. 10Y US Treasury bond yield is slightly increasing.</a:t>
            </a:r>
          </a:p>
        </p:txBody>
      </p:sp>
      <p:pic>
        <p:nvPicPr>
          <p:cNvPr id="19" name="Picture 4" descr="A picture containing text, screenshot, drawing&#10;&#10;Description automatically generated">
            <a:extLst>
              <a:ext uri="{FF2B5EF4-FFF2-40B4-BE49-F238E27FC236}">
                <a16:creationId xmlns:a16="http://schemas.microsoft.com/office/drawing/2014/main" id="{DF3DB341-8CE6-4A8C-B489-96C52488454D}"/>
              </a:ext>
            </a:extLst>
          </p:cNvPr>
          <p:cNvPicPr>
            <a:picLocks noChangeAspect="1"/>
          </p:cNvPicPr>
          <p:nvPr/>
        </p:nvPicPr>
        <p:blipFill>
          <a:blip r:embed="rId4">
            <a:extLst>
              <a:ext uri="{28A0092B-C50C-407E-A947-70E740481C1C}">
                <a14:useLocalDpi xmlns:a14="http://schemas.microsoft.com/office/drawing/2010/main" val="0"/>
              </a:ext>
            </a:extLst>
          </a:blip>
          <a:srcRect t="3815" r="855" b="0"/>
          <a:stretch>
            <a:fillRect/>
          </a:stretch>
        </p:blipFill>
        <p:spPr>
          <a:xfrm>
            <a:off x="5519387" y="1500289"/>
            <a:ext cx="3060221" cy="2071396"/>
          </a:xfrm>
          <a:prstGeom prst="rect">
            <a:avLst/>
          </a:prstGeom>
        </p:spPr>
      </p:pic>
      <p:graphicFrame>
        <p:nvGraphicFramePr>
          <p:cNvPr id="20" name="Tableau 37">
            <a:extLst>
              <a:ext uri="{FF2B5EF4-FFF2-40B4-BE49-F238E27FC236}">
                <a16:creationId xmlns:a16="http://schemas.microsoft.com/office/drawing/2014/main" id="{87E08EDD-8320-4242-A8A4-88AFEF5946BF}"/>
              </a:ext>
            </a:extLst>
          </p:cNvPr>
          <p:cNvGraphicFramePr>
            <a:graphicFrameLocks noGrp="1"/>
          </p:cNvGraphicFramePr>
          <p:nvPr>
            <p:extLst>
              <p:ext uri="{D42A27DB-BD31-4B8C-83A1-F6EECF244321}">
                <p14:modId xmlns:p14="http://schemas.microsoft.com/office/powerpoint/2010/main" val="3371516943"/>
              </p:ext>
            </p:extLst>
          </p:nvPr>
        </p:nvGraphicFramePr>
        <p:xfrm>
          <a:off x="5543736" y="4040219"/>
          <a:ext cx="3024033" cy="141160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459964">
                  <a:extLst>
                    <a:ext uri="{9D8B030D-6E8A-4147-A177-3AD203B41FA5}">
                      <a16:colId xmlns:a16="http://schemas.microsoft.com/office/drawing/2014/main" val="3313419658"/>
                    </a:ext>
                  </a:extLst>
                </a:gridCol>
                <a:gridCol w="1055077">
                  <a:extLst>
                    <a:ext uri="{9D8B030D-6E8A-4147-A177-3AD203B41FA5}">
                      <a16:colId xmlns:a16="http://schemas.microsoft.com/office/drawing/2014/main" val="4086452854"/>
                    </a:ext>
                  </a:extLst>
                </a:gridCol>
                <a:gridCol w="508992">
                  <a:extLst>
                    <a:ext uri="{9D8B030D-6E8A-4147-A177-3AD203B41FA5}">
                      <a16:colId xmlns:a16="http://schemas.microsoft.com/office/drawing/2014/main" val="3110864044"/>
                    </a:ext>
                  </a:extLst>
                </a:gridCol>
              </a:tblGrid>
              <a:tr h="151496">
                <a:tc gridSpan="3">
                  <a:txBody>
                    <a:bodyPr/>
                    <a:lstStyle/>
                    <a:p>
                      <a:pPr algn="ctr" fontAlgn="ctr"/>
                      <a:r>
                        <a:rPr lang="fr-FR" sz="1100" b="0" i="0" u="none" strike="noStrike">
                          <a:solidFill>
                            <a:schemeClr val="tx1"/>
                          </a:solidFill>
                          <a:effectLst/>
                          <a:latin typeface="Bahnschrift Light" panose="020b0502040204020203" pitchFamily="34" charset="0"/>
                        </a:rPr>
                        <a:t>ASIA</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08511">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26,498.37</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+1.07%</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08511">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23,354.40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+0.23%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08511">
                <a:tc>
                  <a:txBody>
                    <a:bodyPr/>
                    <a:lstStyle/>
                    <a:p>
                      <a:pPr algn="ctr" fontAlgn="b"/>
                      <a:r>
                        <a:rPr lang="fr-FR" sz="1100" b="1" i="0" u="none" strike="noStrike">
                          <a:solidFill>
                            <a:schemeClr val="bg1"/>
                          </a:solidFill>
                          <a:effectLst/>
                          <a:latin typeface="Bahnschrift Light" panose="020b0502040204020203" pitchFamily="34" charset="0"/>
                        </a:rPr>
                        <a:t>SSE</a:t>
                      </a: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2,912.01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+0.43%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sp>
        <p:nvSpPr>
          <p:cNvPr id="21" name="Rectangle 20">
            <a:extLst>
              <a:ext uri="{FF2B5EF4-FFF2-40B4-BE49-F238E27FC236}">
                <a16:creationId xmlns:a16="http://schemas.microsoft.com/office/drawing/2014/main" id="{D4D0D669-C1A0-43EC-86C3-31A896447AC4}"/>
              </a:ext>
            </a:extLst>
          </p:cNvPr>
          <p:cNvSpPr/>
          <p:nvPr/>
        </p:nvSpPr>
        <p:spPr>
          <a:xfrm>
            <a:off x="5500813" y="3505351"/>
            <a:ext cx="3078794" cy="4129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just"/>
            <a:r>
              <a:rPr lang="fr-FR" sz="1200" b="1">
                <a:solidFill>
                  <a:prstClr val="black"/>
                </a:solidFill>
                <a:latin typeface="Bahnschrift Light" panose="020b0502040204020203" pitchFamily="34" charset="0"/>
                <a:cs typeface="Times New Roman" panose="02020603050405020304" pitchFamily="18" charset="0"/>
              </a:rPr>
              <a:t>USD remains the most popular currency in any sector. Have a look on how payments or exchanges are made</a:t>
            </a:r>
          </a:p>
        </p:txBody>
      </p:sp>
      <p:graphicFrame>
        <p:nvGraphicFramePr>
          <p:cNvPr id="22" name="Tableau 21">
            <a:extLst>
              <a:ext uri="{FF2B5EF4-FFF2-40B4-BE49-F238E27FC236}">
                <a16:creationId xmlns:a16="http://schemas.microsoft.com/office/drawing/2014/main" id="{E924CDC8-C639-4537-B3C4-55FBBC3D26F4}"/>
              </a:ext>
            </a:extLst>
          </p:cNvPr>
          <p:cNvGraphicFramePr>
            <a:graphicFrameLocks noGrp="1"/>
          </p:cNvGraphicFramePr>
          <p:nvPr>
            <p:extLst>
              <p:ext uri="{D42A27DB-BD31-4B8C-83A1-F6EECF244321}">
                <p14:modId xmlns:p14="http://schemas.microsoft.com/office/powerpoint/2010/main" val="679581524"/>
              </p:ext>
            </p:extLst>
          </p:nvPr>
        </p:nvGraphicFramePr>
        <p:xfrm>
          <a:off x="5543737" y="4966140"/>
          <a:ext cx="3024034" cy="18992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2009443">
                  <a:extLst>
                    <a:ext uri="{9D8B030D-6E8A-4147-A177-3AD203B41FA5}">
                      <a16:colId xmlns:a16="http://schemas.microsoft.com/office/drawing/2014/main" val="3629255782"/>
                    </a:ext>
                  </a:extLst>
                </a:gridCol>
                <a:gridCol w="501744">
                  <a:extLst>
                    <a:ext uri="{9D8B030D-6E8A-4147-A177-3AD203B41FA5}">
                      <a16:colId xmlns:a16="http://schemas.microsoft.com/office/drawing/2014/main" val="4205819412"/>
                    </a:ext>
                  </a:extLst>
                </a:gridCol>
                <a:gridCol w="512847">
                  <a:extLst>
                    <a:ext uri="{9D8B030D-6E8A-4147-A177-3AD203B41FA5}">
                      <a16:colId xmlns:a16="http://schemas.microsoft.com/office/drawing/2014/main" val="4039984085"/>
                    </a:ext>
                  </a:extLst>
                </a:gridCol>
              </a:tblGrid>
              <a:tr h="0">
                <a:tc gridSpan="3">
                  <a:txBody>
                    <a:bodyPr/>
                    <a:lstStyle/>
                    <a:p>
                      <a:pPr algn="ctr" fontAlgn="ctr"/>
                      <a:r>
                        <a:rPr lang="fr-FR" sz="1100" b="0" i="0" u="none" strike="noStrike">
                          <a:solidFill>
                            <a:schemeClr val="tx1"/>
                          </a:solidFill>
                          <a:effectLst/>
                          <a:latin typeface="Bahnschrift Light" panose="020b0502040204020203" pitchFamily="34" charset="0"/>
                        </a:rPr>
                        <a:t>MARKET MOVERS</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216055">
                <a:tc>
                  <a:txBody>
                    <a:bodyPr/>
                    <a:lstStyle/>
                    <a:p>
                      <a:pPr algn="ctr" fontAlgn="b"/>
                      <a:r>
                        <a:rPr lang="fr-FR" sz="1100" b="1" i="0" u="none" strike="noStrike">
                          <a:solidFill>
                            <a:schemeClr val="bg1"/>
                          </a:solidFill>
                          <a:effectLst/>
                          <a:latin typeface="Bahnschrift Light" panose="020b0502040204020203" pitchFamily="34" charset="0"/>
                        </a:rPr>
                        <a:t>DASSAULT (€) – CAC 40</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143.85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+2.17%</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216055">
                <a:tc>
                  <a:txBody>
                    <a:bodyPr/>
                    <a:lstStyle/>
                    <a:p>
                      <a:pPr algn="ctr" fontAlgn="b"/>
                      <a:r>
                        <a:rPr lang="fr-FR" sz="1100" b="1" i="0" u="none" strike="noStrike">
                          <a:solidFill>
                            <a:schemeClr val="bg1"/>
                          </a:solidFill>
                          <a:effectLst/>
                          <a:latin typeface="Bahnschrift Light" panose="020b0502040204020203" pitchFamily="34" charset="0"/>
                        </a:rPr>
                        <a:t>111111</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001300334"/>
                  </a:ext>
                </a:extLst>
              </a:tr>
              <a:tr h="216055">
                <a:tc>
                  <a:txBody>
                    <a:bodyPr/>
                    <a:lstStyle/>
                    <a:p>
                      <a:pPr algn="ctr" fontAlgn="b"/>
                      <a:r>
                        <a:rPr lang="fr-FR" sz="1100" b="1" i="0" u="none" strike="noStrike">
                          <a:solidFill>
                            <a:schemeClr val="bg1"/>
                          </a:solidFill>
                          <a:effectLst/>
                          <a:latin typeface="Bahnschrift Light" panose="020b0502040204020203" pitchFamily="34" charset="0"/>
                        </a:rPr>
                        <a:t>111111</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11</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193993572"/>
                  </a:ext>
                </a:extLst>
              </a:tr>
              <a:tr h="216055">
                <a:tc>
                  <a:txBody>
                    <a:bodyPr/>
                    <a:lstStyle/>
                    <a:p>
                      <a:pPr algn="ctr" fontAlgn="b"/>
                      <a:r>
                        <a:rPr lang="fr-FR" sz="1100" b="1" i="0" u="none" strike="noStrike">
                          <a:solidFill>
                            <a:schemeClr val="bg1"/>
                          </a:solidFill>
                          <a:effectLst/>
                          <a:latin typeface="Bahnschrift Light" panose="020b0502040204020203" pitchFamily="34" charset="0"/>
                        </a:rPr>
                        <a:t>M&amp;S GROUP PLC (£) – FTSE 100</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199.65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+3.34%</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76212728"/>
                  </a:ext>
                </a:extLst>
              </a:tr>
              <a:tr h="216055">
                <a:tc>
                  <a:txBody>
                    <a:bodyPr/>
                    <a:lstStyle/>
                    <a:p>
                      <a:pPr algn="ctr" fontAlgn="b"/>
                      <a:r>
                        <a:rPr lang="fr-FR" sz="1100" b="1" i="0" u="none" strike="noStrike">
                          <a:solidFill>
                            <a:schemeClr val="bg1"/>
                          </a:solidFill>
                          <a:effectLst/>
                          <a:latin typeface="Bahnschrift Light" panose="020b0502040204020203" pitchFamily="34" charset="0"/>
                        </a:rPr>
                        <a:t>INFINEON (€) - DAX</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19.61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+1.84%</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bl>
          </a:graphicData>
        </a:graphic>
      </p:graphicFrame>
      <p:sp>
        <p:nvSpPr>
          <p:cNvPr id="23" name="ZoneTexte 22">
            <a:extLst>
              <a:ext uri="{FF2B5EF4-FFF2-40B4-BE49-F238E27FC236}">
                <a16:creationId xmlns:a16="http://schemas.microsoft.com/office/drawing/2014/main" id="{F92CD550-2A36-4D97-9920-A986B0788BE3}"/>
              </a:ext>
            </a:extLst>
          </p:cNvPr>
          <p:cNvSpPr txBox="1"/>
          <p:nvPr/>
        </p:nvSpPr>
        <p:spPr>
          <a:xfrm>
            <a:off x="128128" y="6707270"/>
            <a:ext cx="12063872" cy="184666"/>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Bloomberg et subsidiaires d'investisseurs, banques et entreprises, Paris, France </a:t>
            </a:r>
          </a:p>
        </p:txBody>
      </p:sp>
      <p:sp>
        <p:nvSpPr>
          <p:cNvPr id="24" name="Rectangle 23">
            <a:extLst>
              <a:ext uri="{FF2B5EF4-FFF2-40B4-BE49-F238E27FC236}">
                <a16:creationId xmlns:a16="http://schemas.microsoft.com/office/drawing/2014/main" id="{B855AF54-B289-4D9B-BDB0-09401A873588}"/>
              </a:ext>
            </a:extLst>
          </p:cNvPr>
          <p:cNvSpPr/>
          <p:nvPr/>
        </p:nvSpPr>
        <p:spPr>
          <a:xfrm>
            <a:off x="8629966" y="1478087"/>
            <a:ext cx="3414856" cy="23287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OPEC agrees to expand cuts by 500,000 barrel per day</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Aramco IPO price is set to 32 riyals ($8.50)</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GM and LG Chems launch a $2.3 billion joint venture to create an electric vehicle battery</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SMCP plummets by 21% after weak forecast</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Rumours say Kering preys on clothing brand Moncler. Moncler rises on Borsa Italiana</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Shinzo Abe launches a $121 billion stimulus package for Japan</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Bids on Madrid Stock Exchange are up to $3 billion</a:t>
            </a:r>
          </a:p>
          <a:p>
            <a:pPr marL="171450" lvl="0" indent="-171450" algn="just">
              <a:buFont typeface="Arial" panose="020b0604020202020204" pitchFamily="34" charset="0"/>
              <a:buChar char="•"/>
            </a:pPr>
            <a:endParaRPr lang="fr-FR" sz="1200" b="1">
              <a:solidFill>
                <a:prstClr val="black"/>
              </a:solidFill>
              <a:latin typeface="Bahnschrift Light" panose="020b0502040204020203" pitchFamily="34" charset="0"/>
              <a:cs typeface="Times New Roman" panose="02020603050405020304" pitchFamily="18" charset="0"/>
            </a:endParaRPr>
          </a:p>
        </p:txBody>
      </p:sp>
      <p:sp>
        <p:nvSpPr>
          <p:cNvPr id="25" name="Zone de texte 2">
            <a:extLst>
              <a:ext uri="{FF2B5EF4-FFF2-40B4-BE49-F238E27FC236}">
                <a16:creationId xmlns:a16="http://schemas.microsoft.com/office/drawing/2014/main" id="{7FA93725-366F-492A-B892-CB530B1805C4}"/>
              </a:ext>
            </a:extLst>
          </p:cNvPr>
          <p:cNvSpPr txBox="1">
            <a:spLocks noChangeArrowheads="1"/>
          </p:cNvSpPr>
          <p:nvPr/>
        </p:nvSpPr>
        <p:spPr bwMode="auto">
          <a:xfrm>
            <a:off x="5377211" y="6426483"/>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26" name="Image 25">
            <a:extLst>
              <a:ext uri="{FF2B5EF4-FFF2-40B4-BE49-F238E27FC236}">
                <a16:creationId xmlns:a16="http://schemas.microsoft.com/office/drawing/2014/main" id="{C8FAA4AA-38E8-4000-94DE-F1969C1DBF8B}"/>
              </a:ext>
            </a:extLst>
          </p:cNvPr>
          <p:cNvPicPr/>
          <p:nvPr/>
        </p:nvPicPr>
        <p:blipFill>
          <a:blip r:embed="rId5">
            <a:extLst>
              <a:ext uri="{28A0092B-C50C-407E-A947-70E740481C1C}">
                <a14:useLocalDpi xmlns:a14="http://schemas.microsoft.com/office/drawing/2010/main" val="0"/>
              </a:ext>
            </a:extLst>
          </a:blip>
          <a:stretch>
            <a:fillRect/>
          </a:stretch>
        </p:blipFill>
        <p:spPr>
          <a:xfrm>
            <a:off x="7074958" y="6380937"/>
            <a:ext cx="421005" cy="379730"/>
          </a:xfrm>
          <a:prstGeom prst="parallelogram">
            <a:avLst/>
          </a:prstGeom>
        </p:spPr>
      </p:pic>
      <p:pic>
        <p:nvPicPr>
          <p:cNvPr id="31" name="Image 30">
            <a:extLst>
              <a:ext uri="{FF2B5EF4-FFF2-40B4-BE49-F238E27FC236}">
                <a16:creationId xmlns:a16="http://schemas.microsoft.com/office/drawing/2014/main" id="{8D2C3205-AADC-4ECC-94E1-24324A3537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2557" y="1456028"/>
            <a:ext cx="3068739" cy="46179"/>
          </a:xfrm>
          <a:prstGeom prst="rect">
            <a:avLst/>
          </a:prstGeom>
        </p:spPr>
      </p:pic>
      <p:pic>
        <p:nvPicPr>
          <p:cNvPr id="33" name="Image 32">
            <a:extLst>
              <a:ext uri="{FF2B5EF4-FFF2-40B4-BE49-F238E27FC236}">
                <a16:creationId xmlns:a16="http://schemas.microsoft.com/office/drawing/2014/main" id="{896C88FE-817B-4F37-A83D-2C4E9FAF61F8}"/>
              </a:ext>
            </a:extLst>
          </p:cNvPr>
          <p:cNvPicPr/>
          <p:nvPr/>
        </p:nvPicPr>
        <p:blipFill>
          <a:blip r:embed="rId6">
            <a:extLst>
              <a:ext uri="{28A0092B-C50C-407E-A947-70E740481C1C}">
                <a14:useLocalDpi xmlns:a14="http://schemas.microsoft.com/office/drawing/2010/main" val="0"/>
              </a:ext>
            </a:extLst>
          </a:blip>
          <a:stretch>
            <a:fillRect/>
          </a:stretch>
        </p:blipFill>
        <p:spPr>
          <a:xfrm>
            <a:off x="7599932" y="6406125"/>
            <a:ext cx="352425" cy="342900"/>
          </a:xfrm>
          <a:prstGeom prst="parallelogram">
            <a:avLst/>
          </a:prstGeom>
        </p:spPr>
      </p:pic>
      <p:pic>
        <p:nvPicPr>
          <p:cNvPr id="34" name="Image 33">
            <a:extLst>
              <a:ext uri="{FF2B5EF4-FFF2-40B4-BE49-F238E27FC236}">
                <a16:creationId xmlns:a16="http://schemas.microsoft.com/office/drawing/2014/main" id="{820AC0DA-A36F-42AC-A6D6-2D2F2D83836C}"/>
              </a:ext>
            </a:extLst>
          </p:cNvPr>
          <p:cNvPicPr/>
          <p:nvPr/>
        </p:nvPicPr>
        <p:blipFill>
          <a:blip r:embed="rId7">
            <a:extLst>
              <a:ext uri="{28A0092B-C50C-407E-A947-70E740481C1C}">
                <a14:useLocalDpi xmlns:a14="http://schemas.microsoft.com/office/drawing/2010/main" val="0"/>
              </a:ext>
            </a:extLst>
          </a:blip>
          <a:stretch>
            <a:fillRect/>
          </a:stretch>
        </p:blipFill>
        <p:spPr>
          <a:xfrm>
            <a:off x="8080485" y="6385636"/>
            <a:ext cx="379730" cy="379730"/>
          </a:xfrm>
          <a:prstGeom prst="parallelogram">
            <a:avLst/>
          </a:prstGeom>
        </p:spPr>
      </p:pic>
      <p:sp>
        <p:nvSpPr>
          <p:cNvPr id="35" name="Rectangle : coins arrondis 34">
            <a:extLst>
              <a:ext uri="{FF2B5EF4-FFF2-40B4-BE49-F238E27FC236}">
                <a16:creationId xmlns:a16="http://schemas.microsoft.com/office/drawing/2014/main" id="{40D45250-4791-4FB3-B37A-B853CB4BCB67}"/>
              </a:ext>
            </a:extLst>
          </p:cNvPr>
          <p:cNvSpPr/>
          <p:nvPr/>
        </p:nvSpPr>
        <p:spPr>
          <a:xfrm>
            <a:off x="1797633" y="-15772"/>
            <a:ext cx="1802823" cy="467959"/>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defTabSz="914400" rtl="0" eaLnBrk="1" fontAlgn="auto" latinLnBrk="0" hangingPunct="1">
              <a:lnSpc>
                <a:spcPct val="107000"/>
              </a:lnSpc>
              <a:spcBef>
                <a:spcPct val="0"/>
              </a:spcBef>
              <a:buClrTx/>
              <a:buSzTx/>
              <a:buFontTx/>
              <a:buNone/>
              <a:defRPr/>
            </a:pPr>
            <a:r>
              <a:rPr lang="fr-FR" sz="2800">
                <a:ln>
                  <a:solidFill>
                    <a:schemeClr val="bg2">
                      <a:lumMod val="25000"/>
                    </a:schemeClr>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09.10.2019</a:t>
            </a:r>
          </a:p>
        </p:txBody>
      </p:sp>
      <p:pic>
        <p:nvPicPr>
          <p:cNvPr id="36" name="Image 35">
            <a:extLst>
              <a:ext uri="{FF2B5EF4-FFF2-40B4-BE49-F238E27FC236}">
                <a16:creationId xmlns:a16="http://schemas.microsoft.com/office/drawing/2014/main" id="{AE38E324-AC9C-4890-8CDB-04A7A26DE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0330" y="1458219"/>
            <a:ext cx="3394128" cy="45719"/>
          </a:xfrm>
          <a:prstGeom prst="rect">
            <a:avLst/>
          </a:prstGeom>
        </p:spPr>
      </p:pic>
      <p:sp>
        <p:nvSpPr>
          <p:cNvPr id="38" name="Rectangle : coins arrondis 37">
            <a:extLst>
              <a:ext uri="{FF2B5EF4-FFF2-40B4-BE49-F238E27FC236}">
                <a16:creationId xmlns:a16="http://schemas.microsoft.com/office/drawing/2014/main" id="{EA1BF07B-61C7-4893-A7B0-66C6C733F431}"/>
              </a:ext>
            </a:extLst>
          </p:cNvPr>
          <p:cNvSpPr/>
          <p:nvPr/>
        </p:nvSpPr>
        <p:spPr>
          <a:xfrm>
            <a:off x="1732373" y="416336"/>
            <a:ext cx="3898162" cy="754260"/>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nSpc>
                <a:spcPct val="107000"/>
              </a:lnSpc>
              <a:defRPr/>
            </a:pPr>
            <a:r>
              <a:rPr lang="en-US" sz="1400" b="1" i="1">
                <a:solidFill>
                  <a:schemeClr val="bg1"/>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111111111111111111111111111111111111111111111111111111111111111111111111111111111111111111111111111111111</a:t>
            </a:r>
            <a:endParaRPr lang="fr-FR" sz="1400" b="1" i="1">
              <a:solidFill>
                <a:schemeClr val="bg1"/>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sp>
        <p:nvSpPr>
          <p:cNvPr id="39" name="Zone de texte 2">
            <a:extLst>
              <a:ext uri="{FF2B5EF4-FFF2-40B4-BE49-F238E27FC236}">
                <a16:creationId xmlns:a16="http://schemas.microsoft.com/office/drawing/2014/main" id="{57774105-7DF5-4EBF-9709-A9DB9CCA417B}"/>
              </a:ext>
            </a:extLst>
          </p:cNvPr>
          <p:cNvSpPr txBox="1">
            <a:spLocks noChangeArrowheads="1"/>
          </p:cNvSpPr>
          <p:nvPr/>
        </p:nvSpPr>
        <p:spPr bwMode="auto">
          <a:xfrm>
            <a:off x="5468540" y="49392"/>
            <a:ext cx="3156133" cy="114790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lang="fr-FR" b="1" u="sng">
                <a:solidFill>
                  <a:schemeClr val="bg1"/>
                </a:solidFill>
                <a:effectLst>
                  <a:outerShdw blurRad="38100" dist="38100" dir="2700000" algn="tl">
                    <a:srgbClr val="000000">
                      <a:alpha val="45000"/>
                    </a:srgbClr>
                  </a:outerShdw>
                </a:effectLst>
                <a:latin typeface="Lato" panose="020f0502020204030203" pitchFamily="34" charset="0"/>
                <a:ea typeface="Calibri" panose="020f0502020204030204" pitchFamily="34" charset="0"/>
                <a:cs typeface="Times New Roman" panose="02020603050405020304" pitchFamily="18" charset="0"/>
              </a:rPr>
              <a:t>Number</a:t>
            </a:r>
            <a:r>
              <a:rPr lang="fr-FR" b="1" u="sng">
                <a:solidFill>
                  <a:schemeClr val="bg1"/>
                </a:solidFill>
                <a:effectLst>
                  <a:outerShdw blurRad="38100" dist="38100" dir="2700000" algn="tl">
                    <a:srgbClr val="000000">
                      <a:alpha val="43137"/>
                    </a:srgbClr>
                  </a:outerShdw>
                </a:effectLst>
                <a:latin typeface="Lato" panose="020f0502020204030203" pitchFamily="34" charset="0"/>
                <a:ea typeface="Calibri" panose="020f0502020204030204" pitchFamily="34" charset="0"/>
                <a:cs typeface="Times New Roman" panose="02020603050405020304" pitchFamily="18" charset="0"/>
              </a:rPr>
              <a:t> of the day</a:t>
            </a:r>
            <a:r>
              <a:rPr kumimoji="0" lang="fr-FR" b="1" i="0" u="sng" strike="noStrike" kern="1200" cap="none" spc="0" normalizeH="0" baseline="0" noProof="0">
                <a:ln>
                  <a:noFill/>
                </a:ln>
                <a:solidFill>
                  <a:schemeClr val="bg1"/>
                </a:solidFill>
                <a:effectLst>
                  <a:outerShdw blurRad="38100" dist="38100" dir="2700000" algn="tl">
                    <a:srgbClr val="000000">
                      <a:alpha val="43137"/>
                    </a:srgbClr>
                  </a:outerShdw>
                </a:effectLst>
                <a:uLnTx/>
                <a:uFillTx/>
                <a:latin typeface="Lato" panose="020f0502020204030203" pitchFamily="34" charset="0"/>
                <a:ea typeface="Calibri" panose="020f0502020204030204" pitchFamily="34" charset="0"/>
                <a:cs typeface="Times New Roman" panose="02020603050405020304" pitchFamily="18" charset="0"/>
              </a:rPr>
              <a:t>:</a:t>
            </a:r>
            <a:endParaRPr kumimoji="0" lang="fr-FR" sz="1400" b="1" i="0" u="none" strike="noStrike" kern="1200" cap="none" spc="0" normalizeH="0" baseline="0" noProof="0">
              <a:ln>
                <a:noFill/>
              </a:ln>
              <a:solidFill>
                <a:schemeClr val="bg1"/>
              </a:solidFill>
              <a:effectLst/>
              <a:uLnTx/>
              <a:uFillTx/>
              <a:latin typeface="Lato" panose="020f0502020204030203" pitchFamily="34" charset="0"/>
              <a:ea typeface="Calibri" panose="020f0502020204030204" pitchFamily="34" charset="0"/>
              <a:cs typeface="Times New Roman" panose="02020603050405020304" pitchFamily="18" charset="0"/>
            </a:endParaRPr>
          </a:p>
          <a:p>
            <a:pPr lvl="0" algn="ctr">
              <a:lnSpc>
                <a:spcPct val="107000"/>
              </a:lnSpc>
              <a:defRPr/>
            </a:pPr>
            <a:r>
              <a:rPr lang="fr-FR" sz="1600" b="1">
                <a:solidFill>
                  <a:srgbClr val="92D050"/>
                </a:solidFill>
                <a:latin typeface="Lato Light" panose="020f0302020204030203" pitchFamily="34" charset="0"/>
                <a:ea typeface="Calibri" panose="020f0502020204030204" pitchFamily="34" charset="0"/>
                <a:cs typeface="Times New Roman" panose="02020603050405020304" pitchFamily="18" charset="0"/>
              </a:rPr>
              <a:t>10%</a:t>
            </a:r>
          </a:p>
          <a:p>
            <a:pPr lvl="0" algn="ctr">
              <a:lnSpc>
                <a:spcPct val="107000"/>
              </a:lnSpc>
              <a:defRPr/>
            </a:pPr>
            <a:r>
              <a:rPr lang="fr-FR" sz="1200" b="1">
                <a:solidFill>
                  <a:schemeClr val="bg1"/>
                </a:solidFill>
                <a:latin typeface="Lato Light" panose="020f0302020204030203" pitchFamily="34" charset="0"/>
                <a:ea typeface="Calibri" panose="020f0502020204030204" pitchFamily="34" charset="0"/>
                <a:cs typeface="Times New Roman" panose="02020603050405020304" pitchFamily="18" charset="0"/>
              </a:rPr>
              <a:t>Apple raises its iPhone 11 production by 10%</a:t>
            </a:r>
          </a:p>
        </p:txBody>
      </p:sp>
      <p:pic>
        <p:nvPicPr>
          <p:cNvPr id="42" name="Image 41" hidden="1">
            <a:extLst>
              <a:ext uri="{FF2B5EF4-FFF2-40B4-BE49-F238E27FC236}">
                <a16:creationId xmlns:a16="http://schemas.microsoft.com/office/drawing/2014/main" id="{9D9A0373-130C-441D-B81D-462BB5DF04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9278" y="3735943"/>
            <a:ext cx="3336100" cy="45719"/>
          </a:xfrm>
          <a:prstGeom prst="rect">
            <a:avLst/>
          </a:prstGeom>
        </p:spPr>
      </p:pic>
      <p:sp>
        <p:nvSpPr>
          <p:cNvPr id="44" name="Rectangle 43">
            <a:extLst>
              <a:ext uri="{FF2B5EF4-FFF2-40B4-BE49-F238E27FC236}">
                <a16:creationId xmlns:a16="http://schemas.microsoft.com/office/drawing/2014/main" id="{14FA61BE-9216-4ABD-AB88-DD80EE10CDAF}"/>
              </a:ext>
            </a:extLst>
          </p:cNvPr>
          <p:cNvSpPr/>
          <p:nvPr/>
        </p:nvSpPr>
        <p:spPr>
          <a:xfrm>
            <a:off x="8624673" y="4071620"/>
            <a:ext cx="3404298" cy="26875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fr-FR" sz="1200">
                <a:solidFill>
                  <a:prstClr val="black"/>
                </a:solidFill>
                <a:latin typeface="Bahnschrift Light" panose="020b0502040204020203" pitchFamily="34" charset="0"/>
                <a:cs typeface="Times New Roman" panose="02020603050405020304" pitchFamily="18" charset="0"/>
              </a:rPr>
              <a:t>Gold goes beyond $1,500 and reaches $1,506.54 (+0.08% at 9:45am).</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r>
              <a:rPr lang="fr-FR" sz="1200">
                <a:solidFill>
                  <a:prstClr val="black"/>
                </a:solidFill>
                <a:latin typeface="Bahnschrift Light" panose="020b0502040204020203" pitchFamily="34" charset="0"/>
                <a:cs typeface="Times New Roman" panose="02020603050405020304" pitchFamily="18" charset="0"/>
              </a:rPr>
              <a:t>Brent and WTI Crude Oil respectively trade at $58.19 and $52.68 (at 9:45am).</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r>
              <a:rPr lang="fr-FR" sz="1200">
                <a:solidFill>
                  <a:prstClr val="black"/>
                </a:solidFill>
                <a:latin typeface="Bahnschrift Light" panose="020b0502040204020203" pitchFamily="34" charset="0"/>
                <a:cs typeface="Times New Roman" panose="02020603050405020304" pitchFamily="18" charset="0"/>
              </a:rPr>
              <a:t>USD/JPY spot is at 107.29 (+0.18% at 9:45am).</a:t>
            </a: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endParaRPr lang="fr-FR" sz="1200">
              <a:solidFill>
                <a:prstClr val="black"/>
              </a:solidFill>
              <a:latin typeface="Bahnschrift Light" panose="020b0502040204020203" pitchFamily="34" charset="0"/>
              <a:cs typeface="Times New Roman" panose="02020603050405020304" pitchFamily="18" charset="0"/>
            </a:endParaRPr>
          </a:p>
          <a:p>
            <a:pPr algn="just"/>
            <a:endParaRPr lang="fr-FR" sz="1200">
              <a:solidFill>
                <a:prstClr val="black"/>
              </a:solidFill>
              <a:latin typeface="Bahnschrift Light" panose="020b0502040204020203" pitchFamily="34" charset="0"/>
              <a:cs typeface="Times New Roman" panose="02020603050405020304" pitchFamily="18" charset="0"/>
            </a:endParaRPr>
          </a:p>
        </p:txBody>
      </p:sp>
      <p:pic>
        <p:nvPicPr>
          <p:cNvPr id="40" name="Image 39">
            <a:extLst>
              <a:ext uri="{FF2B5EF4-FFF2-40B4-BE49-F238E27FC236}">
                <a16:creationId xmlns:a16="http://schemas.microsoft.com/office/drawing/2014/main" id="{26206C1E-8B5C-442F-BCBD-450BCE4DF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111" y="3217101"/>
            <a:ext cx="5268213" cy="45719"/>
          </a:xfrm>
          <a:prstGeom prst="rect">
            <a:avLst/>
          </a:prstGeom>
        </p:spPr>
      </p:pic>
      <p:pic>
        <p:nvPicPr>
          <p:cNvPr id="41" name="Image 40">
            <a:extLst>
              <a:ext uri="{FF2B5EF4-FFF2-40B4-BE49-F238E27FC236}">
                <a16:creationId xmlns:a16="http://schemas.microsoft.com/office/drawing/2014/main" id="{4633F142-4B32-43E7-A6F7-7242A61DA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673" y="4998592"/>
            <a:ext cx="5268213" cy="45719"/>
          </a:xfrm>
          <a:prstGeom prst="rect">
            <a:avLst/>
          </a:prstGeom>
        </p:spPr>
      </p:pic>
      <p:sp>
        <p:nvSpPr>
          <p:cNvPr id="45" name="Zone de texte 2">
            <a:extLst>
              <a:ext uri="{FF2B5EF4-FFF2-40B4-BE49-F238E27FC236}">
                <a16:creationId xmlns:a16="http://schemas.microsoft.com/office/drawing/2014/main" id="{2F927300-7891-4558-AAE9-AF04787BF3B9}"/>
              </a:ext>
            </a:extLst>
          </p:cNvPr>
          <p:cNvSpPr txBox="1">
            <a:spLocks noChangeArrowheads="1"/>
          </p:cNvSpPr>
          <p:nvPr/>
        </p:nvSpPr>
        <p:spPr bwMode="auto">
          <a:xfrm>
            <a:off x="165792" y="2998250"/>
            <a:ext cx="5308653" cy="12268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EUROPEAN MARKETS- MID DAY</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46" name="Zone de texte 2">
            <a:extLst>
              <a:ext uri="{FF2B5EF4-FFF2-40B4-BE49-F238E27FC236}">
                <a16:creationId xmlns:a16="http://schemas.microsoft.com/office/drawing/2014/main" id="{F7D83D7C-7F3C-4CA3-87FF-CF6BC55DBBF7}"/>
              </a:ext>
            </a:extLst>
          </p:cNvPr>
          <p:cNvSpPr txBox="1">
            <a:spLocks noChangeArrowheads="1"/>
          </p:cNvSpPr>
          <p:nvPr/>
        </p:nvSpPr>
        <p:spPr bwMode="auto">
          <a:xfrm>
            <a:off x="184842" y="4779739"/>
            <a:ext cx="5308653" cy="218854"/>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US MARKETS- PRE MARKET</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47" name="Zone de texte 2">
            <a:extLst>
              <a:ext uri="{FF2B5EF4-FFF2-40B4-BE49-F238E27FC236}">
                <a16:creationId xmlns:a16="http://schemas.microsoft.com/office/drawing/2014/main" id="{B953EBE8-CC20-4987-B30D-6CC335622570}"/>
              </a:ext>
            </a:extLst>
          </p:cNvPr>
          <p:cNvSpPr txBox="1">
            <a:spLocks noChangeArrowheads="1"/>
          </p:cNvSpPr>
          <p:nvPr/>
        </p:nvSpPr>
        <p:spPr bwMode="auto">
          <a:xfrm>
            <a:off x="8640331" y="3802485"/>
            <a:ext cx="3388640" cy="30073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COMMODITIES &amp; CURRENCIES</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49" name="Zone de texte 2">
            <a:extLst>
              <a:ext uri="{FF2B5EF4-FFF2-40B4-BE49-F238E27FC236}">
                <a16:creationId xmlns:a16="http://schemas.microsoft.com/office/drawing/2014/main" id="{B7EACA3E-F702-426D-8611-49A34E30BA4D}"/>
              </a:ext>
            </a:extLst>
          </p:cNvPr>
          <p:cNvSpPr txBox="1">
            <a:spLocks noChangeArrowheads="1"/>
          </p:cNvSpPr>
          <p:nvPr/>
        </p:nvSpPr>
        <p:spPr bwMode="auto">
          <a:xfrm>
            <a:off x="5506678" y="1234875"/>
            <a:ext cx="3068739" cy="9575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tx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TITRE GRAPHIQUE</a:t>
            </a:r>
            <a:endParaRPr lang="fr-FR" sz="7200" i="1">
              <a:solidFill>
                <a:schemeClr val="tx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pic>
        <p:nvPicPr>
          <p:cNvPr id="50" name="Image 49">
            <a:extLst>
              <a:ext uri="{FF2B5EF4-FFF2-40B4-BE49-F238E27FC236}">
                <a16:creationId xmlns:a16="http://schemas.microsoft.com/office/drawing/2014/main" id="{BCCAEFF0-99E0-41F9-8FE2-3AE644AB6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5274" y="4025902"/>
            <a:ext cx="3394128" cy="45719"/>
          </a:xfrm>
          <a:prstGeom prst="rect">
            <a:avLst/>
          </a:prstGeom>
        </p:spPr>
      </p:pic>
    </p:spTree>
    <p:extLst>
      <p:ext uri="{BB962C8B-B14F-4D97-AF65-F5344CB8AC3E}">
        <p14:creationId xmlns:p14="http://schemas.microsoft.com/office/powerpoint/2010/main" val="2836098968"/>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CLOSING AVANT</a:t>
            </a:r>
          </a:p>
        </p:txBody>
      </p:sp>
    </p:spTree>
    <p:extLst>
      <p:ext uri="{BB962C8B-B14F-4D97-AF65-F5344CB8AC3E}">
        <p14:creationId xmlns:p14="http://schemas.microsoft.com/office/powerpoint/2010/main" val="1298058546"/>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1" name="Rectangle : coins arrondis 30">
            <a:extLst>
              <a:ext uri="{FF2B5EF4-FFF2-40B4-BE49-F238E27FC236}">
                <a16:creationId xmlns:a16="http://schemas.microsoft.com/office/drawing/2014/main" id="{DE72B910-E16F-48AC-A5BF-F2467FB1155C}"/>
              </a:ext>
            </a:extLst>
          </p:cNvPr>
          <p:cNvSpPr/>
          <p:nvPr/>
        </p:nvSpPr>
        <p:spPr>
          <a:xfrm rot="5400000">
            <a:off x="-2988965" y="3805708"/>
            <a:ext cx="5727844" cy="376743"/>
          </a:xfrm>
          <a:prstGeom prst="roundRect">
            <a:avLst/>
          </a:prstGeom>
          <a:solidFill>
            <a:srgbClr val="FFFFCC">
              <a:alpha val="59000"/>
            </a:srgbClr>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5" name="Rectangle : coins arrondis 54">
            <a:extLst>
              <a:ext uri="{FF2B5EF4-FFF2-40B4-BE49-F238E27FC236}">
                <a16:creationId xmlns:a16="http://schemas.microsoft.com/office/drawing/2014/main" id="{94AF9E8F-C730-41BE-A230-14CFAB85AB3A}"/>
              </a:ext>
            </a:extLst>
          </p:cNvPr>
          <p:cNvSpPr/>
          <p:nvPr/>
        </p:nvSpPr>
        <p:spPr>
          <a:xfrm>
            <a:off x="-313413" y="-19757"/>
            <a:ext cx="12505414" cy="1181133"/>
          </a:xfrm>
          <a:prstGeom prst="roundRect">
            <a:avLst/>
          </a:prstGeom>
          <a:gradFill>
            <a:gsLst>
              <a:gs pos="0">
                <a:schemeClr val="bg2">
                  <a:lumMod val="25000"/>
                  <a:alpha val="19000"/>
                </a:schemeClr>
              </a:gs>
              <a:gs pos="100000">
                <a:schemeClr val="bg1">
                  <a:lumMod val="95000"/>
                </a:schemeClr>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4" name="Rectangle : coins arrondis 53">
            <a:extLst>
              <a:ext uri="{FF2B5EF4-FFF2-40B4-BE49-F238E27FC236}">
                <a16:creationId xmlns:a16="http://schemas.microsoft.com/office/drawing/2014/main" id="{5866471C-BB2C-463E-A3A3-5427D4BDB3EB}"/>
              </a:ext>
            </a:extLst>
          </p:cNvPr>
          <p:cNvSpPr/>
          <p:nvPr/>
        </p:nvSpPr>
        <p:spPr>
          <a:xfrm>
            <a:off x="-313413" y="6892433"/>
            <a:ext cx="12542928" cy="333192"/>
          </a:xfrm>
          <a:prstGeom prst="roundRect">
            <a:avLst/>
          </a:prstGeom>
          <a:gradFill flip="none" rotWithShape="1">
            <a:gsLst>
              <a:gs pos="0">
                <a:schemeClr val="accent1">
                  <a:lumMod val="50000"/>
                </a:schemeClr>
              </a:gs>
              <a:gs pos="100000">
                <a:schemeClr val="tx1"/>
              </a:gs>
            </a:gsLst>
            <a:lin ang="5400000" scaled="1"/>
          </a:gra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05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8" name="ZoneTexte 47">
            <a:extLst>
              <a:ext uri="{FF2B5EF4-FFF2-40B4-BE49-F238E27FC236}">
                <a16:creationId xmlns:a16="http://schemas.microsoft.com/office/drawing/2014/main" id="{9580B6E3-9145-46DD-BE60-689208E05366}"/>
              </a:ext>
            </a:extLst>
          </p:cNvPr>
          <p:cNvSpPr txBox="1"/>
          <p:nvPr/>
        </p:nvSpPr>
        <p:spPr>
          <a:xfrm>
            <a:off x="8638682" y="6225607"/>
            <a:ext cx="3466205" cy="276999"/>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GREEM, Bloomberg et subsidiaires d'investisseurs, banques et entreprises, Paris, France (GMT +1) 21h14</a:t>
            </a:r>
          </a:p>
        </p:txBody>
      </p:sp>
      <p:sp>
        <p:nvSpPr>
          <p:cNvPr id="16" name="Rectangle 15">
            <a:extLst>
              <a:ext uri="{FF2B5EF4-FFF2-40B4-BE49-F238E27FC236}">
                <a16:creationId xmlns:a16="http://schemas.microsoft.com/office/drawing/2014/main" id="{669B691D-ACD8-46EC-A199-820796684F4A}"/>
              </a:ext>
            </a:extLst>
          </p:cNvPr>
          <p:cNvSpPr/>
          <p:nvPr/>
        </p:nvSpPr>
        <p:spPr>
          <a:xfrm>
            <a:off x="0" y="2750994"/>
            <a:ext cx="5082988" cy="1480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300">
              <a:solidFill>
                <a:schemeClr val="tx1"/>
              </a:solidFill>
              <a:latin typeface="Bahnschrift Light" panose="020b0502040204020203" pitchFamily="34" charset="0"/>
              <a:cs typeface="Times New Roman" panose="02020603050405020304" pitchFamily="18" charset="0"/>
            </a:endParaRPr>
          </a:p>
        </p:txBody>
      </p:sp>
      <p:sp>
        <p:nvSpPr>
          <p:cNvPr id="18" name="Zone de texte 2">
            <a:extLst>
              <a:ext uri="{FF2B5EF4-FFF2-40B4-BE49-F238E27FC236}">
                <a16:creationId xmlns:a16="http://schemas.microsoft.com/office/drawing/2014/main" id="{56D070C6-E0E9-4E3B-8D89-D012E50FCA60}"/>
              </a:ext>
            </a:extLst>
          </p:cNvPr>
          <p:cNvSpPr txBox="1">
            <a:spLocks noChangeArrowheads="1"/>
          </p:cNvSpPr>
          <p:nvPr/>
        </p:nvSpPr>
        <p:spPr bwMode="auto">
          <a:xfrm>
            <a:off x="5240033" y="15969"/>
            <a:ext cx="3822629" cy="118113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b="1" i="0" u="sng" strike="noStrike" kern="1200" cap="none" spc="0" normalizeH="0" baseline="0" noProof="0">
                <a:ln>
                  <a:noFill/>
                </a:ln>
                <a:solidFill>
                  <a:schemeClr val="tx2"/>
                </a:solidFill>
                <a:effectLst>
                  <a:outerShdw blurRad="38100" dist="38100" dir="2700000" algn="tl">
                    <a:srgbClr val="000000">
                      <a:alpha val="43137"/>
                    </a:srgbClr>
                  </a:outerShdw>
                </a:effectLst>
                <a:uLnTx/>
                <a:uFillTx/>
                <a:latin typeface="Lato" panose="020f0502020204030203" pitchFamily="34" charset="0"/>
                <a:ea typeface="Calibri" panose="020f0502020204030204" pitchFamily="34" charset="0"/>
                <a:cs typeface="Times New Roman" panose="02020603050405020304" pitchFamily="18" charset="0"/>
              </a:rPr>
              <a:t>Daily Numbers:</a:t>
            </a:r>
          </a:p>
          <a:p>
            <a:pPr algn="ctr">
              <a:lnSpc>
                <a:spcPct val="107000"/>
              </a:lnSpc>
              <a:defRPr/>
            </a:pPr>
            <a:r>
              <a:rPr lang="en-US" sz="1200">
                <a:solidFill>
                  <a:schemeClr val="tx1"/>
                </a:solidFill>
                <a:latin typeface="Bahnschrift Light" panose="020b0502040204020203" pitchFamily="34" charset="0"/>
                <a:ea typeface="Calibri" panose="020f0502020204030204" pitchFamily="34" charset="0"/>
                <a:cs typeface="Times New Roman" panose="02020603050405020304" pitchFamily="18" charset="0"/>
              </a:rPr>
              <a:t>The Bank of Canada maintained its rates at 1,75%, in line with economists’ expectations.</a:t>
            </a:r>
            <a:endParaRPr lang="fr-FR" sz="1200">
              <a:solidFill>
                <a:schemeClr val="tx2"/>
              </a:solidFill>
              <a:latin typeface="Lato Light" panose="020f0302020204030203" pitchFamily="34" charset="0"/>
              <a:ea typeface="Calibri" panose="020f0502020204030204" pitchFamily="34" charset="0"/>
              <a:cs typeface="Times New Roman" panose="02020603050405020304" pitchFamily="18" charset="0"/>
            </a:endParaRPr>
          </a:p>
        </p:txBody>
      </p:sp>
      <p:sp>
        <p:nvSpPr>
          <p:cNvPr id="22" name="Rectangle : coins arrondis 21">
            <a:extLst>
              <a:ext uri="{FF2B5EF4-FFF2-40B4-BE49-F238E27FC236}">
                <a16:creationId xmlns:a16="http://schemas.microsoft.com/office/drawing/2014/main" id="{6E6CC16E-45EC-4F20-A0CD-26DFCC279048}"/>
              </a:ext>
            </a:extLst>
          </p:cNvPr>
          <p:cNvSpPr/>
          <p:nvPr/>
        </p:nvSpPr>
        <p:spPr>
          <a:xfrm>
            <a:off x="1622195" y="206737"/>
            <a:ext cx="3693661" cy="702282"/>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spcBef>
                <a:spcPct val="0"/>
              </a:spcBef>
              <a:spcAft>
                <a:spcPts val="800"/>
              </a:spcAft>
              <a:buClrTx/>
              <a:buSzTx/>
              <a:buFontTx/>
              <a:buNone/>
              <a:defRPr/>
            </a:pPr>
            <a:r>
              <a:rPr lang="fr-FR" sz="2800">
                <a:ln>
                  <a:solidFill>
                    <a:srgbClr val="002060"/>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04.12.19</a:t>
            </a:r>
          </a:p>
          <a:p>
            <a:pPr marL="0" marR="0" lvl="0" indent="0" algn="ctr" defTabSz="914400" rtl="0" eaLnBrk="1" fontAlgn="auto" latinLnBrk="0" hangingPunct="1">
              <a:spcBef>
                <a:spcPct val="0"/>
              </a:spcBef>
              <a:spcAft>
                <a:spcPts val="800"/>
              </a:spcAft>
              <a:buClrTx/>
              <a:buSzTx/>
              <a:buFontTx/>
              <a:buNone/>
              <a:defRPr/>
            </a:pPr>
            <a:r>
              <a:rPr lang="en-US">
                <a:ln>
                  <a:solidFill>
                    <a:srgbClr val="002060"/>
                  </a:solidFill>
                </a:ln>
                <a:solidFill>
                  <a:srgbClr val="002060"/>
                </a:solidFill>
                <a:effectLst>
                  <a:outerShdw blurRad="38100" dist="38100" dir="2700000" algn="tl">
                    <a:srgbClr val="000000">
                      <a:alpha val="43137"/>
                    </a:srgbClr>
                  </a:outerShdw>
                </a:effectLst>
                <a:latin typeface="Aldhabi" panose="020b0604020202020204" pitchFamily="2" charset="-78"/>
                <a:ea typeface="Calibri" panose="020f0502020204030204" pitchFamily="34" charset="0"/>
                <a:cs typeface="Aldhabi" panose="020b0604020202020204" pitchFamily="2" charset="-78"/>
              </a:rPr>
              <a:t>UK Sterling jumped on Wednesday after investors are expecting a Conservative majority for December election</a:t>
            </a:r>
            <a:endParaRPr lang="en-US">
              <a:ln>
                <a:solidFill>
                  <a:srgbClr val="002060"/>
                </a:solidFill>
              </a:ln>
              <a:solidFill>
                <a:srgbClr val="002060"/>
              </a:solidFill>
              <a:effectLst>
                <a:outerShdw blurRad="50800" dist="50800" dir="5400000" algn="ctr" rotWithShape="0">
                  <a:srgbClr val="000000">
                    <a:alpha val="80000"/>
                  </a:srgbClr>
                </a:outerShdw>
              </a:effectLst>
              <a:latin typeface="Aldhabi" panose="020b0604020202020204" pitchFamily="2" charset="-78"/>
              <a:ea typeface="Calibri" panose="020f0502020204030204" pitchFamily="34" charset="0"/>
              <a:cs typeface="Aldhabi" panose="020b0604020202020204" pitchFamily="2" charset="-78"/>
            </a:endParaRPr>
          </a:p>
        </p:txBody>
      </p:sp>
      <p:graphicFrame>
        <p:nvGraphicFramePr>
          <p:cNvPr id="9" name="Tableau 8">
            <a:extLst>
              <a:ext uri="{FF2B5EF4-FFF2-40B4-BE49-F238E27FC236}">
                <a16:creationId xmlns:a16="http://schemas.microsoft.com/office/drawing/2014/main" id="{9A15A3AF-99A2-4CE5-9D5B-9F8F73A461E0}"/>
              </a:ext>
            </a:extLst>
          </p:cNvPr>
          <p:cNvGraphicFramePr>
            <a:graphicFrameLocks noGrp="1"/>
          </p:cNvGraphicFramePr>
          <p:nvPr/>
        </p:nvGraphicFramePr>
        <p:xfrm>
          <a:off x="5375525" y="1162767"/>
          <a:ext cx="3190426" cy="91569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9362">
                  <a:extLst>
                    <a:ext uri="{9D8B030D-6E8A-4147-A177-3AD203B41FA5}">
                      <a16:colId xmlns:a16="http://schemas.microsoft.com/office/drawing/2014/main" val="3313419658"/>
                    </a:ext>
                  </a:extLst>
                </a:gridCol>
                <a:gridCol w="780532">
                  <a:extLst>
                    <a:ext uri="{9D8B030D-6E8A-4147-A177-3AD203B41FA5}">
                      <a16:colId xmlns:a16="http://schemas.microsoft.com/office/drawing/2014/main" val="4086452854"/>
                    </a:ext>
                  </a:extLst>
                </a:gridCol>
                <a:gridCol w="780532">
                  <a:extLst>
                    <a:ext uri="{9D8B030D-6E8A-4147-A177-3AD203B41FA5}">
                      <a16:colId xmlns:a16="http://schemas.microsoft.com/office/drawing/2014/main" val="3110864044"/>
                    </a:ext>
                  </a:extLst>
                </a:gridCol>
              </a:tblGrid>
              <a:tr h="184175">
                <a:tc gridSpan="3">
                  <a:txBody>
                    <a:bodyPr/>
                    <a:lstStyle/>
                    <a:p>
                      <a:pPr algn="ctr" fontAlgn="ctr"/>
                      <a:r>
                        <a:rPr lang="fr-FR" sz="1100" b="0" i="0" u="none" strike="noStrike">
                          <a:solidFill>
                            <a:schemeClr val="tx1"/>
                          </a:solidFill>
                          <a:effectLst/>
                          <a:latin typeface="Bahnschrift Light" panose="020b0502040204020203" pitchFamily="34" charset="0"/>
                        </a:rPr>
                        <a:t>US (6:30pm – Paris time)</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139933">
                <a:tc>
                  <a:txBody>
                    <a:bodyPr/>
                    <a:lstStyle/>
                    <a:p>
                      <a:pPr algn="ctr" fontAlgn="b"/>
                      <a:r>
                        <a:rPr lang="fr-FR" sz="1100" b="1" u="none" strike="noStrike">
                          <a:effectLst/>
                          <a:latin typeface="Bahnschrift Light" panose="020b0502040204020203" pitchFamily="34" charset="0"/>
                        </a:rPr>
                        <a:t>DOW JONES</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27 681,52</a:t>
                      </a:r>
                      <a:endParaRPr lang="fr-FR" sz="1100" b="0" i="0" u="none" strike="noStrike">
                        <a:solidFill>
                          <a:schemeClr val="tx1"/>
                        </a:solidFill>
                        <a:effectLst/>
                        <a:latin typeface="Bahnschrift Light" panose="020b0502040204020203" pitchFamily="34" charset="0"/>
                      </a:endParaRP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+0,65%</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35744">
                <a:tc>
                  <a:txBody>
                    <a:bodyPr/>
                    <a:lstStyle/>
                    <a:p>
                      <a:pPr algn="ctr" fontAlgn="b"/>
                      <a:r>
                        <a:rPr lang="fr-FR" sz="1100" b="1" u="none" strike="noStrike">
                          <a:effectLst/>
                          <a:latin typeface="Bahnschrift Light" panose="020b0502040204020203" pitchFamily="34" charset="0"/>
                        </a:rPr>
                        <a:t>S&amp;P500</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3 112,52</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+0,63%</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35744">
                <a:tc>
                  <a:txBody>
                    <a:bodyPr/>
                    <a:lstStyle/>
                    <a:p>
                      <a:pPr algn="ctr" fontAlgn="b"/>
                      <a:r>
                        <a:rPr lang="fr-FR" sz="1100" b="1" u="none" strike="noStrike">
                          <a:effectLst/>
                          <a:latin typeface="Bahnschrift Light" panose="020b0502040204020203" pitchFamily="34" charset="0"/>
                        </a:rPr>
                        <a:t>NASDAQ 100</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8 565,87</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+0,53%</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19" name="Tableau 18">
            <a:extLst>
              <a:ext uri="{FF2B5EF4-FFF2-40B4-BE49-F238E27FC236}">
                <a16:creationId xmlns:a16="http://schemas.microsoft.com/office/drawing/2014/main" id="{BE182C12-C9BA-44C3-AAC1-BEE15A52E27A}"/>
              </a:ext>
            </a:extLst>
          </p:cNvPr>
          <p:cNvGraphicFramePr>
            <a:graphicFrameLocks noGrp="1"/>
          </p:cNvGraphicFramePr>
          <p:nvPr/>
        </p:nvGraphicFramePr>
        <p:xfrm>
          <a:off x="5375525" y="2987505"/>
          <a:ext cx="3179345" cy="92202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3703">
                  <a:extLst>
                    <a:ext uri="{9D8B030D-6E8A-4147-A177-3AD203B41FA5}">
                      <a16:colId xmlns:a16="http://schemas.microsoft.com/office/drawing/2014/main" val="3629255782"/>
                    </a:ext>
                  </a:extLst>
                </a:gridCol>
                <a:gridCol w="777821">
                  <a:extLst>
                    <a:ext uri="{9D8B030D-6E8A-4147-A177-3AD203B41FA5}">
                      <a16:colId xmlns:a16="http://schemas.microsoft.com/office/drawing/2014/main" val="4205819412"/>
                    </a:ext>
                  </a:extLst>
                </a:gridCol>
                <a:gridCol w="777821">
                  <a:extLst>
                    <a:ext uri="{9D8B030D-6E8A-4147-A177-3AD203B41FA5}">
                      <a16:colId xmlns:a16="http://schemas.microsoft.com/office/drawing/2014/main" val="4039984085"/>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EUROPE</a:t>
                      </a:r>
                      <a:endParaRPr lang="fr-FR" sz="1100" b="0" i="0" u="none" strike="noStrike">
                        <a:solidFill>
                          <a:schemeClr val="tx1"/>
                        </a:solidFill>
                        <a:effectLst/>
                        <a:latin typeface="Bahnschrift Light" panose="020b0502040204020203" pitchFamily="34" charset="0"/>
                      </a:endParaRP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197655">
                <a:tc>
                  <a:txBody>
                    <a:bodyPr/>
                    <a:lstStyle/>
                    <a:p>
                      <a:pPr algn="ctr" fontAlgn="b"/>
                      <a:r>
                        <a:rPr lang="fr-FR" sz="1100" b="1" u="none" strike="noStrike">
                          <a:effectLst/>
                          <a:latin typeface="Bahnschrift Light" panose="020b0502040204020203" pitchFamily="34" charset="0"/>
                        </a:rPr>
                        <a:t>CAC 40</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5 799,68</a:t>
                      </a:r>
                      <a:endParaRPr lang="fr-FR" sz="1100" b="0" i="0" u="none" strike="noStrike">
                        <a:solidFill>
                          <a:schemeClr val="tx1"/>
                        </a:solidFill>
                        <a:effectLst/>
                        <a:latin typeface="Bahnschrift Light" panose="020b0502040204020203" pitchFamily="34" charset="0"/>
                      </a:endParaRP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+1,27%</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0">
                <a:tc>
                  <a:txBody>
                    <a:bodyPr/>
                    <a:lstStyle/>
                    <a:p>
                      <a:pPr algn="ctr" fontAlgn="b"/>
                      <a:r>
                        <a:rPr lang="fr-FR" sz="1100" b="1" i="0" u="none" strike="noStrike">
                          <a:solidFill>
                            <a:schemeClr val="bg1"/>
                          </a:solidFill>
                          <a:effectLst/>
                          <a:latin typeface="Bahnschrift Light" panose="020b0502040204020203" pitchFamily="34" charset="0"/>
                        </a:rPr>
                        <a:t>FTSE 100</a:t>
                      </a: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7 188,50</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+0,42%</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r h="190500">
                <a:tc>
                  <a:txBody>
                    <a:bodyPr/>
                    <a:lstStyle/>
                    <a:p>
                      <a:pPr algn="ctr" fontAlgn="b"/>
                      <a:r>
                        <a:rPr lang="fr-FR" sz="1100" b="1" i="0" u="none" strike="noStrike">
                          <a:solidFill>
                            <a:schemeClr val="bg1"/>
                          </a:solidFill>
                          <a:effectLst/>
                          <a:latin typeface="Bahnschrift Light" panose="020b0502040204020203" pitchFamily="34" charset="0"/>
                        </a:rPr>
                        <a:t>DAX</a:t>
                      </a: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13 140,57</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+1,16%</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01306692"/>
                  </a:ext>
                </a:extLst>
              </a:tr>
            </a:tbl>
          </a:graphicData>
        </a:graphic>
      </p:graphicFrame>
      <p:pic>
        <p:nvPicPr>
          <p:cNvPr id="20" name="Image 19">
            <a:extLst>
              <a:ext uri="{FF2B5EF4-FFF2-40B4-BE49-F238E27FC236}">
                <a16:creationId xmlns:a16="http://schemas.microsoft.com/office/drawing/2014/main" id="{2C220154-003D-48A2-B5E9-A4855DF49946}"/>
              </a:ext>
            </a:extLst>
          </p:cNvPr>
          <p:cNvPicPr/>
          <p:nvPr/>
        </p:nvPicPr>
        <p:blipFill>
          <a:blip r:embed="rId2">
            <a:extLst>
              <a:ext uri="{28A0092B-C50C-407E-A947-70E740481C1C}">
                <a14:useLocalDpi xmlns:a14="http://schemas.microsoft.com/office/drawing/2010/main" val="0"/>
              </a:ext>
            </a:extLst>
          </a:blip>
          <a:stretch>
            <a:fillRect/>
          </a:stretch>
        </p:blipFill>
        <p:spPr>
          <a:xfrm>
            <a:off x="11619004" y="6448249"/>
            <a:ext cx="379730" cy="379730"/>
          </a:xfrm>
          <a:prstGeom prst="parallelogram">
            <a:avLst/>
          </a:prstGeom>
        </p:spPr>
      </p:pic>
      <p:pic>
        <p:nvPicPr>
          <p:cNvPr id="21" name="Image 20">
            <a:extLst>
              <a:ext uri="{FF2B5EF4-FFF2-40B4-BE49-F238E27FC236}">
                <a16:creationId xmlns:a16="http://schemas.microsoft.com/office/drawing/2014/main" id="{2EDBB938-5DBA-4BAF-8620-94C43EB775C7}"/>
              </a:ext>
            </a:extLst>
          </p:cNvPr>
          <p:cNvPicPr/>
          <p:nvPr/>
        </p:nvPicPr>
        <p:blipFill>
          <a:blip r:embed="rId3">
            <a:extLst>
              <a:ext uri="{28A0092B-C50C-407E-A947-70E740481C1C}">
                <a14:useLocalDpi xmlns:a14="http://schemas.microsoft.com/office/drawing/2010/main" val="0"/>
              </a:ext>
            </a:extLst>
          </a:blip>
          <a:stretch>
            <a:fillRect/>
          </a:stretch>
        </p:blipFill>
        <p:spPr>
          <a:xfrm>
            <a:off x="11229508" y="6485079"/>
            <a:ext cx="352425" cy="342900"/>
          </a:xfrm>
          <a:prstGeom prst="parallelogram">
            <a:avLst/>
          </a:prstGeom>
        </p:spPr>
      </p:pic>
      <p:pic>
        <p:nvPicPr>
          <p:cNvPr id="23" name="Image 22">
            <a:extLst>
              <a:ext uri="{FF2B5EF4-FFF2-40B4-BE49-F238E27FC236}">
                <a16:creationId xmlns:a16="http://schemas.microsoft.com/office/drawing/2014/main" id="{33DE109C-9445-4CDF-A8CF-708E61B35CAF}"/>
              </a:ext>
            </a:extLst>
          </p:cNvPr>
          <p:cNvPicPr/>
          <p:nvPr/>
        </p:nvPicPr>
        <p:blipFill>
          <a:blip r:embed="rId4">
            <a:extLst>
              <a:ext uri="{28A0092B-C50C-407E-A947-70E740481C1C}">
                <a14:useLocalDpi xmlns:a14="http://schemas.microsoft.com/office/drawing/2010/main" val="0"/>
              </a:ext>
            </a:extLst>
          </a:blip>
          <a:stretch>
            <a:fillRect/>
          </a:stretch>
        </p:blipFill>
        <p:spPr>
          <a:xfrm>
            <a:off x="10783789" y="6448249"/>
            <a:ext cx="421005" cy="379730"/>
          </a:xfrm>
          <a:prstGeom prst="parallelogram">
            <a:avLst/>
          </a:prstGeom>
        </p:spPr>
      </p:pic>
      <p:sp>
        <p:nvSpPr>
          <p:cNvPr id="35" name="Zone de texte 2">
            <a:extLst>
              <a:ext uri="{FF2B5EF4-FFF2-40B4-BE49-F238E27FC236}">
                <a16:creationId xmlns:a16="http://schemas.microsoft.com/office/drawing/2014/main" id="{37F7DC74-FCC3-452A-92C4-FCC9F30E629D}"/>
              </a:ext>
            </a:extLst>
          </p:cNvPr>
          <p:cNvSpPr txBox="1">
            <a:spLocks noChangeArrowheads="1"/>
          </p:cNvSpPr>
          <p:nvPr/>
        </p:nvSpPr>
        <p:spPr bwMode="auto">
          <a:xfrm>
            <a:off x="8939575" y="6529893"/>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8" name="Zone de texte 2">
            <a:extLst>
              <a:ext uri="{FF2B5EF4-FFF2-40B4-BE49-F238E27FC236}">
                <a16:creationId xmlns:a16="http://schemas.microsoft.com/office/drawing/2014/main" id="{6AA227D0-E397-404A-A524-8C9B61F13D28}"/>
              </a:ext>
            </a:extLst>
          </p:cNvPr>
          <p:cNvSpPr txBox="1">
            <a:spLocks noChangeArrowheads="1"/>
          </p:cNvSpPr>
          <p:nvPr/>
        </p:nvSpPr>
        <p:spPr bwMode="auto">
          <a:xfrm>
            <a:off x="8566759" y="-362252"/>
            <a:ext cx="3625241" cy="144690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l"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gradFill>
                  <a:gsLst>
                    <a:gs pos="0">
                      <a:srgbClr val="A07400"/>
                    </a:gs>
                    <a:gs pos="50000">
                      <a:srgbClr val="E6A900"/>
                    </a:gs>
                    <a:gs pos="100000">
                      <a:srgbClr val="FFCA00"/>
                    </a:gs>
                  </a:gsLst>
                  <a:path path="circle">
                    <a:fillToRect r="100000" b="100000"/>
                  </a:path>
                </a:gradFill>
                <a:effectLst/>
                <a:uLnTx/>
                <a:uFillTx/>
                <a:latin typeface="Lato Black" panose="020f0a02020204030203" pitchFamily="34" charset="0"/>
                <a:ea typeface="Calibri" panose="020f0502020204030204" pitchFamily="34" charset="0"/>
                <a:cs typeface="Times New Roman" panose="02020603050405020304" pitchFamily="18" charset="0"/>
              </a:rPr>
              <a:t> </a:t>
            </a:r>
            <a:endParaRPr kumimoji="0" lang="fr-FR" sz="1000" b="0" i="0" u="none" strike="noStrike" kern="1200" cap="none" spc="0" normalizeH="0" baseline="0" noProof="0">
              <a:ln>
                <a:noFill/>
              </a:ln>
              <a:gradFill flip="none" rotWithShape="1">
                <a:gsLst>
                  <a:gs pos="0">
                    <a:srgbClr val="002060"/>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uLnTx/>
              <a:uFillTx/>
              <a:latin typeface="Calibri" panose="020f0502020204030204"/>
              <a:ea typeface="Calibri" panose="020f0502020204030204" pitchFamily="34" charset="0"/>
              <a:cs typeface="Times New Roman" panose="02020603050405020304" pitchFamily="18" charset="0"/>
            </a:endParaRPr>
          </a:p>
          <a:p>
            <a:pPr lvl="0">
              <a:lnSpc>
                <a:spcPct val="107000"/>
              </a:lnSpc>
              <a:defRPr/>
            </a:pPr>
            <a:r>
              <a:rPr kumimoji="0" lang="en-US" sz="1000" b="1" i="1" u="none" strike="noStrike" kern="1200" cap="none" spc="0" normalizeH="0" baseline="0" noProof="0">
                <a:ln>
                  <a:noFill/>
                </a:ln>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 </a:t>
            </a:r>
            <a:endParaRPr lang="fr-FR" sz="1000">
              <a:gradFill flip="none" rotWithShape="1">
                <a:gsLst>
                  <a:gs pos="0">
                    <a:srgbClr val="002060"/>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a:p>
            <a:pPr lvl="0" algn="ctr">
              <a:lnSpc>
                <a:spcPct val="107000"/>
              </a:lnSpc>
              <a:defRPr/>
            </a:pPr>
            <a:r>
              <a:rPr lang="en-US" sz="1000" b="1" i="1">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 RESEARCH CENTER - FINANCIAL SHARED BRAINS</a:t>
            </a:r>
            <a:endParaRPr lang="fr-FR" sz="1000" b="1" i="1">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a:p>
            <a:pPr lvl="0" algn="ctr">
              <a:lnSpc>
                <a:spcPct val="107000"/>
              </a:lnSpc>
              <a:defRPr/>
            </a:pPr>
            <a:r>
              <a:rPr lang="fr-FR" sz="5000" b="1" i="1">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rPr>
              <a:t>CLOSING</a:t>
            </a:r>
            <a:endParaRPr lang="fr-FR" sz="5000" i="1">
              <a:gradFill flip="none" rotWithShape="1">
                <a:gsLst>
                  <a:gs pos="0">
                    <a:srgbClr val="002060">
                      <a:lumMod val="47000"/>
                    </a:srgbClr>
                  </a:gs>
                  <a:gs pos="23000">
                    <a:srgbClr val="4472C4">
                      <a:lumMod val="89000"/>
                    </a:srgbClr>
                  </a:gs>
                  <a:gs pos="69000">
                    <a:srgbClr val="4472C4">
                      <a:lumMod val="75000"/>
                    </a:srgbClr>
                  </a:gs>
                  <a:gs pos="97000">
                    <a:srgbClr val="4472C4">
                      <a:lumMod val="70000"/>
                    </a:srgbClr>
                  </a:gs>
                </a:gsLst>
                <a:path path="circle">
                  <a:fillToRect r="100000" b="100000"/>
                </a:path>
                <a:tileRect l="-100000" t="-100000"/>
              </a:gra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37" name="Rectangle 36">
            <a:extLst>
              <a:ext uri="{FF2B5EF4-FFF2-40B4-BE49-F238E27FC236}">
                <a16:creationId xmlns:a16="http://schemas.microsoft.com/office/drawing/2014/main" id="{8CACFD75-D993-463A-842B-34CFE68483C2}"/>
              </a:ext>
            </a:extLst>
          </p:cNvPr>
          <p:cNvSpPr/>
          <p:nvPr/>
        </p:nvSpPr>
        <p:spPr>
          <a:xfrm>
            <a:off x="13068" y="3675394"/>
            <a:ext cx="5367661" cy="255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1300">
              <a:solidFill>
                <a:schemeClr val="tx1"/>
              </a:solidFill>
              <a:latin typeface="Bahnschrift Light" panose="020b0502040204020203" pitchFamily="34" charset="0"/>
              <a:cs typeface="Times New Roman" panose="02020603050405020304" pitchFamily="18" charset="0"/>
            </a:endParaRPr>
          </a:p>
        </p:txBody>
      </p:sp>
      <p:sp>
        <p:nvSpPr>
          <p:cNvPr id="40" name="Rectangle 39">
            <a:extLst>
              <a:ext uri="{FF2B5EF4-FFF2-40B4-BE49-F238E27FC236}">
                <a16:creationId xmlns:a16="http://schemas.microsoft.com/office/drawing/2014/main" id="{7377DD6F-A208-4E4E-8836-95A28B7A7302}"/>
              </a:ext>
            </a:extLst>
          </p:cNvPr>
          <p:cNvSpPr/>
          <p:nvPr/>
        </p:nvSpPr>
        <p:spPr>
          <a:xfrm>
            <a:off x="8609987" y="4092256"/>
            <a:ext cx="3557949" cy="22677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lgn="just">
              <a:buFont typeface="Arial" panose="020b0604020202020204" pitchFamily="34" charset="0"/>
              <a:buChar char="•"/>
            </a:pPr>
            <a:r>
              <a:rPr lang="en-US" sz="1300">
                <a:solidFill>
                  <a:prstClr val="black"/>
                </a:solidFill>
                <a:latin typeface="Bahnschrift Light" panose="020b0502040204020203" pitchFamily="34" charset="0"/>
                <a:cs typeface="Times New Roman" panose="02020603050405020304" pitchFamily="18" charset="0"/>
              </a:rPr>
              <a:t>US Crude Oil inventories dropped in November (- 4,856M) sent Oil up by 4,00%.</a:t>
            </a:r>
          </a:p>
          <a:p>
            <a:pPr marL="171450" lvl="0" indent="-171450" algn="just">
              <a:buFont typeface="Arial" panose="020b0604020202020204" pitchFamily="34" charset="0"/>
              <a:buChar char="•"/>
            </a:pPr>
            <a:endParaRPr lang="en-US" sz="1300">
              <a:solidFill>
                <a:prstClr val="black"/>
              </a:solidFill>
              <a:latin typeface="Bahnschrift Light" panose="020b0502040204020203" pitchFamily="34" charset="0"/>
              <a:cs typeface="Times New Roman" panose="02020603050405020304" pitchFamily="18" charset="0"/>
            </a:endParaRPr>
          </a:p>
          <a:p>
            <a:pPr marL="171450" lvl="0" indent="-171450" algn="just">
              <a:buFont typeface="Arial" panose="020b0604020202020204" pitchFamily="34" charset="0"/>
              <a:buChar char="•"/>
            </a:pPr>
            <a:r>
              <a:rPr lang="en-US" sz="1300">
                <a:solidFill>
                  <a:prstClr val="black"/>
                </a:solidFill>
                <a:latin typeface="Bahnschrift Light" panose="020b0502040204020203" pitchFamily="34" charset="0"/>
                <a:cs typeface="Times New Roman" panose="02020603050405020304" pitchFamily="18" charset="0"/>
              </a:rPr>
              <a:t>Both Swiss franc and Japanese Yen rose against the US Dollar on Wednesday amid uncertainty times over trade talks between US and China.</a:t>
            </a:r>
            <a:endParaRPr lang="fr-FR" sz="1300">
              <a:solidFill>
                <a:prstClr val="black"/>
              </a:solidFill>
              <a:latin typeface="Bahnschrift Light" panose="020b0502040204020203" pitchFamily="34" charset="0"/>
              <a:cs typeface="Times New Roman" panose="02020603050405020304" pitchFamily="18" charset="0"/>
            </a:endParaRPr>
          </a:p>
        </p:txBody>
      </p:sp>
      <p:cxnSp>
        <p:nvCxnSpPr>
          <p:cNvPr id="6" name="Connecteur droit 5">
            <a:extLst>
              <a:ext uri="{FF2B5EF4-FFF2-40B4-BE49-F238E27FC236}">
                <a16:creationId xmlns:a16="http://schemas.microsoft.com/office/drawing/2014/main" id="{9CE57C13-097C-465D-AB7D-39F43C68257A}"/>
              </a:ext>
            </a:extLst>
          </p:cNvPr>
          <p:cNvCxnSpPr/>
          <p:nvPr/>
        </p:nvCxnSpPr>
        <p:spPr>
          <a:xfrm>
            <a:off x="8638682" y="6240931"/>
            <a:ext cx="35159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38" name="Tableau 37">
            <a:extLst>
              <a:ext uri="{FF2B5EF4-FFF2-40B4-BE49-F238E27FC236}">
                <a16:creationId xmlns:a16="http://schemas.microsoft.com/office/drawing/2014/main" id="{1544FB3A-697D-421F-9F29-8C40DBD576E1}"/>
              </a:ext>
            </a:extLst>
          </p:cNvPr>
          <p:cNvGraphicFramePr>
            <a:graphicFrameLocks noGrp="1"/>
          </p:cNvGraphicFramePr>
          <p:nvPr/>
        </p:nvGraphicFramePr>
        <p:xfrm>
          <a:off x="5375525" y="2055250"/>
          <a:ext cx="3179345" cy="943251"/>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3703">
                  <a:extLst>
                    <a:ext uri="{9D8B030D-6E8A-4147-A177-3AD203B41FA5}">
                      <a16:colId xmlns:a16="http://schemas.microsoft.com/office/drawing/2014/main" val="3313419658"/>
                    </a:ext>
                  </a:extLst>
                </a:gridCol>
                <a:gridCol w="777821">
                  <a:extLst>
                    <a:ext uri="{9D8B030D-6E8A-4147-A177-3AD203B41FA5}">
                      <a16:colId xmlns:a16="http://schemas.microsoft.com/office/drawing/2014/main" val="4086452854"/>
                    </a:ext>
                  </a:extLst>
                </a:gridCol>
                <a:gridCol w="777821">
                  <a:extLst>
                    <a:ext uri="{9D8B030D-6E8A-4147-A177-3AD203B41FA5}">
                      <a16:colId xmlns:a16="http://schemas.microsoft.com/office/drawing/2014/main" val="3110864044"/>
                    </a:ext>
                  </a:extLst>
                </a:gridCol>
              </a:tblGrid>
              <a:tr h="211731">
                <a:tc gridSpan="3">
                  <a:txBody>
                    <a:bodyPr/>
                    <a:lstStyle/>
                    <a:p>
                      <a:pPr algn="ctr" fontAlgn="ctr"/>
                      <a:r>
                        <a:rPr lang="fr-FR" sz="1100" b="0" i="0" u="none" strike="noStrike">
                          <a:solidFill>
                            <a:schemeClr val="tx1"/>
                          </a:solidFill>
                          <a:effectLst/>
                          <a:latin typeface="Bahnschrift Light" panose="020b0502040204020203" pitchFamily="34" charset="0"/>
                        </a:rPr>
                        <a:t>ASIA</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35744">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rgbClr val="FF000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26 062,56</a:t>
                      </a:r>
                      <a:endParaRPr lang="fr-FR" sz="1100" b="0" i="0" u="none" strike="noStrike">
                        <a:solidFill>
                          <a:schemeClr val="tx1"/>
                        </a:solidFill>
                        <a:effectLst/>
                        <a:latin typeface="Bahnschrift Light" panose="020b0502040204020203" pitchFamily="34" charset="0"/>
                      </a:endParaRP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-1,25%</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132843">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rgbClr val="FF0000">
                            <a:lumMod val="75000"/>
                            <a:lumOff val="25000"/>
                          </a:srgb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23 135,23</a:t>
                      </a:r>
                      <a:endParaRPr lang="fr-FR" sz="1100" b="0" i="0" u="none" strike="noStrike">
                        <a:solidFill>
                          <a:schemeClr val="tx1"/>
                        </a:solidFill>
                        <a:effectLst/>
                        <a:latin typeface="Bahnschrift Light" panose="020b0502040204020203" pitchFamily="34" charset="0"/>
                      </a:endParaRP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-1,05%</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35744">
                <a:tc>
                  <a:txBody>
                    <a:bodyPr/>
                    <a:lstStyle/>
                    <a:p>
                      <a:pPr algn="ctr" fontAlgn="b"/>
                      <a:r>
                        <a:rPr lang="fr-FR" sz="1100" b="1" i="0" u="none" strike="noStrike">
                          <a:solidFill>
                            <a:schemeClr val="bg1"/>
                          </a:solidFill>
                          <a:effectLst/>
                          <a:latin typeface="Bahnschrift Light" panose="020b0502040204020203" pitchFamily="34" charset="0"/>
                        </a:rPr>
                        <a:t>SHANGHAI</a:t>
                      </a:r>
                    </a:p>
                  </a:txBody>
                  <a:tcPr marL="9525" marR="9525" marT="9525" marB="0" anchor="b">
                    <a:cell3D prstMaterial="dkEdge">
                      <a:bevel w="25400" h="25400" prst="angle"/>
                      <a:lightRig rig="flood" dir="t"/>
                    </a:cell3D>
                    <a:gradFill>
                      <a:gsLst>
                        <a:gs pos="0">
                          <a:srgbClr val="FF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2 878,12</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-0,23%</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41" name="Tableau 40">
            <a:extLst>
              <a:ext uri="{FF2B5EF4-FFF2-40B4-BE49-F238E27FC236}">
                <a16:creationId xmlns:a16="http://schemas.microsoft.com/office/drawing/2014/main" id="{85D3EEC1-46EC-4CB8-A430-38AD41255E70}"/>
              </a:ext>
            </a:extLst>
          </p:cNvPr>
          <p:cNvGraphicFramePr>
            <a:graphicFrameLocks noGrp="1"/>
          </p:cNvGraphicFramePr>
          <p:nvPr/>
        </p:nvGraphicFramePr>
        <p:xfrm>
          <a:off x="5380385" y="3894491"/>
          <a:ext cx="3179345" cy="165354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731078">
                  <a:extLst>
                    <a:ext uri="{9D8B030D-6E8A-4147-A177-3AD203B41FA5}">
                      <a16:colId xmlns:a16="http://schemas.microsoft.com/office/drawing/2014/main" val="3954752173"/>
                    </a:ext>
                  </a:extLst>
                </a:gridCol>
                <a:gridCol w="619009">
                  <a:extLst>
                    <a:ext uri="{9D8B030D-6E8A-4147-A177-3AD203B41FA5}">
                      <a16:colId xmlns:a16="http://schemas.microsoft.com/office/drawing/2014/main" val="1386741390"/>
                    </a:ext>
                  </a:extLst>
                </a:gridCol>
                <a:gridCol w="829258">
                  <a:extLst>
                    <a:ext uri="{9D8B030D-6E8A-4147-A177-3AD203B41FA5}">
                      <a16:colId xmlns:a16="http://schemas.microsoft.com/office/drawing/2014/main" val="3193569772"/>
                    </a:ext>
                  </a:extLst>
                </a:gridCol>
              </a:tblGrid>
              <a:tr h="190500">
                <a:tc gridSpan="3">
                  <a:txBody>
                    <a:bodyPr/>
                    <a:lstStyle/>
                    <a:p>
                      <a:pPr algn="ctr" fontAlgn="ctr"/>
                      <a:r>
                        <a:rPr lang="fr-FR" sz="1100" b="0" i="0" u="none" strike="noStrike">
                          <a:solidFill>
                            <a:schemeClr val="tx1"/>
                          </a:solidFill>
                          <a:effectLst/>
                          <a:latin typeface="Bahnschrift Light" panose="020b0502040204020203" pitchFamily="34" charset="0"/>
                        </a:rPr>
                        <a:t>COMMODITIES</a:t>
                      </a: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WTI</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gs>
                        <a:gs pos="100000">
                          <a:schemeClr val="tx1">
                            <a:lumMod val="75000"/>
                            <a:lumOff val="2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58,52</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+4,31%</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190500">
                <a:tc>
                  <a:txBody>
                    <a:bodyPr/>
                    <a:lstStyle/>
                    <a:p>
                      <a:pPr algn="ctr" fontAlgn="b"/>
                      <a:r>
                        <a:rPr lang="fr-FR" sz="1100" b="1" u="none" strike="noStrike">
                          <a:effectLst/>
                          <a:latin typeface="Bahnschrift Light" panose="020b0502040204020203" pitchFamily="34" charset="0"/>
                        </a:rPr>
                        <a:t>BRENT </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gs>
                        <a:gs pos="100000">
                          <a:schemeClr val="tx1">
                            <a:lumMod val="75000"/>
                            <a:lumOff val="2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63,35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+4,16%</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116772702"/>
                  </a:ext>
                </a:extLst>
              </a:tr>
              <a:tr h="0">
                <a:tc>
                  <a:txBody>
                    <a:bodyPr/>
                    <a:lstStyle/>
                    <a:p>
                      <a:pPr algn="ctr" fontAlgn="b"/>
                      <a:r>
                        <a:rPr lang="fr-FR" sz="1100" b="1" u="none" strike="noStrike">
                          <a:effectLst/>
                          <a:latin typeface="Bahnschrift Light" panose="020b0502040204020203" pitchFamily="34" charset="0"/>
                        </a:rPr>
                        <a:t>SILVER (Future)</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16,81</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-1,84%</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833030175"/>
                  </a:ext>
                </a:extLst>
              </a:tr>
              <a:tr h="0">
                <a:tc>
                  <a:txBody>
                    <a:bodyPr/>
                    <a:lstStyle/>
                    <a:p>
                      <a:pPr algn="ctr" fontAlgn="b"/>
                      <a:r>
                        <a:rPr lang="fr-FR" sz="1100" b="1" u="none" strike="noStrike">
                          <a:effectLst/>
                          <a:latin typeface="Bahnschrift Light" panose="020b0502040204020203" pitchFamily="34" charset="0"/>
                        </a:rPr>
                        <a:t> COPPER (Future)</a:t>
                      </a:r>
                      <a:endParaRPr lang="fr-FR" sz="1100" b="1" i="0" u="none" strike="noStrike">
                        <a:solidFill>
                          <a:srgbClr val="000000"/>
                        </a:solidFill>
                        <a:effectLst/>
                        <a:latin typeface="Bahnschrift Light" panose="020b0502040204020203" pitchFamily="34" charset="0"/>
                      </a:endParaRP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2,6585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+1,35%</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973405697"/>
                  </a:ext>
                </a:extLst>
              </a:tr>
              <a:tr h="190500">
                <a:tc>
                  <a:txBody>
                    <a:bodyPr/>
                    <a:lstStyle/>
                    <a:p>
                      <a:pPr algn="ctr" fontAlgn="b"/>
                      <a:r>
                        <a:rPr lang="fr-FR" sz="1100" b="1" i="0" u="none" strike="noStrike">
                          <a:solidFill>
                            <a:schemeClr val="bg1"/>
                          </a:solidFill>
                          <a:effectLst/>
                          <a:latin typeface="Bahnschrift Light" panose="020b0502040204020203" pitchFamily="34" charset="0"/>
                        </a:rPr>
                        <a:t>COTTON (Future)</a:t>
                      </a: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6"/>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64,55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+0,78%</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950926607"/>
                  </a:ext>
                </a:extLst>
              </a:tr>
              <a:tr h="190500">
                <a:tc>
                  <a:txBody>
                    <a:bodyPr/>
                    <a:lstStyle/>
                    <a:p>
                      <a:pPr algn="ctr" fontAlgn="b"/>
                      <a:r>
                        <a:rPr lang="fr-FR" sz="1100" b="1" i="0" u="none" strike="noStrike">
                          <a:solidFill>
                            <a:schemeClr val="bg1"/>
                          </a:solidFill>
                          <a:effectLst/>
                          <a:latin typeface="Bahnschrift Light" panose="020b0502040204020203" pitchFamily="34" charset="0"/>
                        </a:rPr>
                        <a:t>COFFEE (Future)</a:t>
                      </a: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6"/>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121,55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-1,82%</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00809057"/>
                  </a:ext>
                </a:extLst>
              </a:tr>
            </a:tbl>
          </a:graphicData>
        </a:graphic>
      </p:graphicFrame>
      <p:pic>
        <p:nvPicPr>
          <p:cNvPr id="28" name="Image 27">
            <a:extLst>
              <a:ext uri="{FF2B5EF4-FFF2-40B4-BE49-F238E27FC236}">
                <a16:creationId xmlns:a16="http://schemas.microsoft.com/office/drawing/2014/main" id="{D23BB9F3-0842-4267-BE58-8CF3639C2FE3}"/>
              </a:ext>
            </a:extLst>
          </p:cNvPr>
          <p:cNvPicPr>
            <a:picLocks noChangeAspect="1"/>
          </p:cNvPicPr>
          <p:nvPr/>
        </p:nvPicPr>
        <p:blipFill>
          <a:blip r:embed="rId5">
            <a:biLevel thresh="75000"/>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t="76060" b="9382"/>
          <a:stretch>
            <a:fillRect/>
          </a:stretch>
        </p:blipFill>
        <p:spPr>
          <a:xfrm>
            <a:off x="-131008" y="900540"/>
            <a:ext cx="2120138" cy="308644"/>
          </a:xfrm>
          <a:prstGeom prst="rect">
            <a:avLst/>
          </a:prstGeom>
        </p:spPr>
      </p:pic>
      <p:pic>
        <p:nvPicPr>
          <p:cNvPr id="30" name="Image 29">
            <a:extLst>
              <a:ext uri="{FF2B5EF4-FFF2-40B4-BE49-F238E27FC236}">
                <a16:creationId xmlns:a16="http://schemas.microsoft.com/office/drawing/2014/main" id="{64012EC5-E46E-4EF2-A4A5-BA48AE5AA72D}"/>
              </a:ext>
            </a:extLst>
          </p:cNvPr>
          <p:cNvPicPr>
            <a:picLocks noChangeAspect="1"/>
          </p:cNvPicPr>
          <p:nvPr/>
        </p:nvPicPr>
        <p:blipFill>
          <a:blip r:embed="rId7">
            <a:extLst>
              <a:ext uri="{28A0092B-C50C-407E-A947-70E740481C1C}">
                <a14:useLocalDpi xmlns:a14="http://schemas.microsoft.com/office/drawing/2010/main" val="0"/>
              </a:ext>
            </a:extLst>
          </a:blip>
          <a:srcRect l="20501" t="20589" r="15130" b="23184"/>
          <a:stretch>
            <a:fillRect/>
          </a:stretch>
        </p:blipFill>
        <p:spPr>
          <a:xfrm>
            <a:off x="295362" y="-72864"/>
            <a:ext cx="1292947" cy="1129407"/>
          </a:xfrm>
          <a:prstGeom prst="rect">
            <a:avLst/>
          </a:prstGeom>
        </p:spPr>
      </p:pic>
      <p:graphicFrame>
        <p:nvGraphicFramePr>
          <p:cNvPr id="43" name="Tableau 42">
            <a:extLst>
              <a:ext uri="{FF2B5EF4-FFF2-40B4-BE49-F238E27FC236}">
                <a16:creationId xmlns:a16="http://schemas.microsoft.com/office/drawing/2014/main" id="{71741297-038F-4845-A5FD-DD789CD1237F}"/>
              </a:ext>
            </a:extLst>
          </p:cNvPr>
          <p:cNvGraphicFramePr>
            <a:graphicFrameLocks noGrp="1"/>
          </p:cNvGraphicFramePr>
          <p:nvPr/>
        </p:nvGraphicFramePr>
        <p:xfrm>
          <a:off x="5369304" y="5560918"/>
          <a:ext cx="3190426" cy="126682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629362">
                  <a:extLst>
                    <a:ext uri="{9D8B030D-6E8A-4147-A177-3AD203B41FA5}">
                      <a16:colId xmlns:a16="http://schemas.microsoft.com/office/drawing/2014/main" val="3629255782"/>
                    </a:ext>
                  </a:extLst>
                </a:gridCol>
                <a:gridCol w="780532">
                  <a:extLst>
                    <a:ext uri="{9D8B030D-6E8A-4147-A177-3AD203B41FA5}">
                      <a16:colId xmlns:a16="http://schemas.microsoft.com/office/drawing/2014/main" val="4205819412"/>
                    </a:ext>
                  </a:extLst>
                </a:gridCol>
                <a:gridCol w="780532">
                  <a:extLst>
                    <a:ext uri="{9D8B030D-6E8A-4147-A177-3AD203B41FA5}">
                      <a16:colId xmlns:a16="http://schemas.microsoft.com/office/drawing/2014/main" val="4039984085"/>
                    </a:ext>
                  </a:extLst>
                </a:gridCol>
              </a:tblGrid>
              <a:tr h="190500">
                <a:tc gridSpan="3">
                  <a:txBody>
                    <a:bodyPr/>
                    <a:lstStyle/>
                    <a:p>
                      <a:pPr algn="ctr" fontAlgn="ctr"/>
                      <a:r>
                        <a:rPr lang="fr-FR" sz="1100" b="0" i="0" u="none" strike="noStrike">
                          <a:solidFill>
                            <a:schemeClr val="tx1"/>
                          </a:solidFill>
                          <a:effectLst/>
                          <a:latin typeface="Bahnschrift Light" panose="020b0502040204020203" pitchFamily="34" charset="0"/>
                        </a:rPr>
                        <a:t> MARKET MOVERS (6:30pm – Paris time)</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0">
                <a:tc>
                  <a:txBody>
                    <a:bodyPr/>
                    <a:lstStyle/>
                    <a:p>
                      <a:pPr algn="ctr" fontAlgn="b"/>
                      <a:r>
                        <a:rPr lang="fr-FR" sz="1100" b="1" i="0" u="none" strike="noStrike">
                          <a:solidFill>
                            <a:schemeClr val="bg1"/>
                          </a:solidFill>
                          <a:effectLst/>
                          <a:latin typeface="Bahnschrift Light" panose="020b0502040204020203" pitchFamily="34" charset="0"/>
                        </a:rPr>
                        <a:t>EXPEDIA($)</a:t>
                      </a:r>
                    </a:p>
                  </a:txBody>
                  <a:tcPr marL="9525" marR="9525" marT="9525" marB="0" anchor="b">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105,58</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+6,20%</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189034">
                <a:tc>
                  <a:txBody>
                    <a:bodyPr/>
                    <a:lstStyle/>
                    <a:p>
                      <a:pPr algn="ctr" fontAlgn="b"/>
                      <a:r>
                        <a:rPr lang="fr-FR" sz="1100" b="1" i="0" u="none" strike="noStrike">
                          <a:solidFill>
                            <a:schemeClr val="bg1"/>
                          </a:solidFill>
                          <a:effectLst/>
                          <a:latin typeface="Bahnschrift Light" panose="020b0502040204020203" pitchFamily="34" charset="0"/>
                        </a:rPr>
                        <a:t>L BRANDS($)</a:t>
                      </a:r>
                    </a:p>
                  </a:txBody>
                  <a:tcPr marL="9525" marR="9525" marT="9525" marB="0" anchor="b">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18,49</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00B050"/>
                          </a:solidFill>
                          <a:effectLst/>
                          <a:latin typeface="Bahnschrift Light" panose="020b0502040204020203" pitchFamily="34" charset="0"/>
                        </a:rPr>
                        <a:t>+6,70%</a:t>
                      </a:r>
                      <a:endParaRPr lang="fr-FR" sz="1100" b="0" i="0" u="none" strike="noStrike">
                        <a:solidFill>
                          <a:srgbClr val="00B05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r h="190500">
                <a:tc>
                  <a:txBody>
                    <a:bodyPr/>
                    <a:lstStyle/>
                    <a:p>
                      <a:pPr algn="ctr" fontAlgn="b"/>
                      <a:r>
                        <a:rPr lang="fr-FR" sz="1100" b="1" u="none" strike="noStrike">
                          <a:effectLst/>
                          <a:latin typeface="Bahnschrift Light" panose="020b0502040204020203" pitchFamily="34" charset="0"/>
                        </a:rPr>
                        <a:t>SALESFORCE.COM($)</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155,50</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-3,80%</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01306692"/>
                  </a:ext>
                </a:extLst>
              </a:tr>
              <a:tr h="190500">
                <a:tc>
                  <a:txBody>
                    <a:bodyPr/>
                    <a:lstStyle/>
                    <a:p>
                      <a:pPr algn="ctr" fontAlgn="b"/>
                      <a:r>
                        <a:rPr lang="fr-FR" sz="1100" b="1" i="0" u="none" strike="noStrike">
                          <a:solidFill>
                            <a:schemeClr val="bg1"/>
                          </a:solidFill>
                          <a:effectLst/>
                          <a:latin typeface="Bahnschrift Light" panose="020b0502040204020203" pitchFamily="34" charset="0"/>
                        </a:rPr>
                        <a:t>JACOB ENGINEERING($)</a:t>
                      </a:r>
                    </a:p>
                  </a:txBody>
                  <a:tcPr marL="9525" marR="9525" marT="9525" marB="0" anchor="ctr">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86,55</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-2,30%</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200654485"/>
                  </a:ext>
                </a:extLst>
              </a:tr>
            </a:tbl>
          </a:graphicData>
        </a:graphic>
      </p:graphicFrame>
      <p:sp>
        <p:nvSpPr>
          <p:cNvPr id="45" name="Rectangle 44">
            <a:extLst>
              <a:ext uri="{FF2B5EF4-FFF2-40B4-BE49-F238E27FC236}">
                <a16:creationId xmlns:a16="http://schemas.microsoft.com/office/drawing/2014/main" id="{28E420EF-C1A4-4F4D-9E83-010D2DE841F8}"/>
              </a:ext>
            </a:extLst>
          </p:cNvPr>
          <p:cNvSpPr/>
          <p:nvPr/>
        </p:nvSpPr>
        <p:spPr>
          <a:xfrm>
            <a:off x="8616643" y="1603750"/>
            <a:ext cx="3501415" cy="24051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lgn="just">
              <a:buFont typeface="Arial" panose="020b0604020202020204" pitchFamily="34" charset="0"/>
              <a:buChar char="•"/>
            </a:pPr>
            <a:r>
              <a:rPr lang="en-US" sz="1300">
                <a:solidFill>
                  <a:schemeClr val="tx1"/>
                </a:solidFill>
                <a:latin typeface="Bahnschrift Light" panose="020b0502040204020203" pitchFamily="34" charset="0"/>
                <a:cs typeface="Times New Roman" panose="02020603050405020304" pitchFamily="18" charset="0"/>
              </a:rPr>
              <a:t>French Services PMI dropped to 52,2 in November, versus 52,9 expected.</a:t>
            </a:r>
          </a:p>
          <a:p>
            <a:pPr marL="171450" lvl="0" indent="-171450" algn="just">
              <a:buFont typeface="Arial" panose="020b0604020202020204" pitchFamily="34" charset="0"/>
              <a:buChar char="•"/>
            </a:pPr>
            <a:endParaRPr lang="en-US" sz="1300">
              <a:solidFill>
                <a:schemeClr val="tx1"/>
              </a:solidFill>
              <a:latin typeface="Bahnschrift Light" panose="020b0502040204020203" pitchFamily="34" charset="0"/>
              <a:cs typeface="Times New Roman" panose="02020603050405020304" pitchFamily="18" charset="0"/>
            </a:endParaRPr>
          </a:p>
          <a:p>
            <a:pPr marL="171450" lvl="0" indent="-171450" algn="just">
              <a:buFont typeface="Arial" panose="020b0604020202020204" pitchFamily="34" charset="0"/>
              <a:buChar char="•"/>
            </a:pPr>
            <a:r>
              <a:rPr lang="en-US" sz="1300">
                <a:solidFill>
                  <a:schemeClr val="tx1"/>
                </a:solidFill>
                <a:latin typeface="Bahnschrift Light" panose="020b0502040204020203" pitchFamily="34" charset="0"/>
                <a:cs typeface="Times New Roman" panose="02020603050405020304" pitchFamily="18" charset="0"/>
              </a:rPr>
              <a:t>US private-sector job growth slowed in November with ADP at 67,000 versus 140,000 expected. </a:t>
            </a:r>
          </a:p>
          <a:p>
            <a:pPr marL="171450" lvl="0" indent="-171450" algn="just">
              <a:buFont typeface="Arial" panose="020b0604020202020204" pitchFamily="34" charset="0"/>
              <a:buChar char="•"/>
            </a:pPr>
            <a:endParaRPr lang="en-US" sz="1300">
              <a:solidFill>
                <a:schemeClr val="tx1"/>
              </a:solidFill>
              <a:latin typeface="Bahnschrift Light" panose="020b0502040204020203" pitchFamily="34" charset="0"/>
              <a:cs typeface="Times New Roman" panose="02020603050405020304" pitchFamily="18" charset="0"/>
            </a:endParaRPr>
          </a:p>
          <a:p>
            <a:pPr marL="171450" lvl="0" indent="-171450" algn="just">
              <a:buFont typeface="Arial" panose="020b0604020202020204" pitchFamily="34" charset="0"/>
              <a:buChar char="•"/>
            </a:pPr>
            <a:r>
              <a:rPr lang="en-US" sz="1300">
                <a:solidFill>
                  <a:schemeClr val="tx1"/>
                </a:solidFill>
                <a:latin typeface="Bahnschrift Light" panose="020b0502040204020203" pitchFamily="34" charset="0"/>
                <a:cs typeface="Times New Roman" panose="02020603050405020304" pitchFamily="18" charset="0"/>
              </a:rPr>
              <a:t>Orange shares dropped 4,00% after the company said it will carve out its mobile towers over Europe..</a:t>
            </a:r>
          </a:p>
        </p:txBody>
      </p:sp>
      <p:sp>
        <p:nvSpPr>
          <p:cNvPr id="32" name="Rectangle : coins arrondis 31">
            <a:extLst>
              <a:ext uri="{FF2B5EF4-FFF2-40B4-BE49-F238E27FC236}">
                <a16:creationId xmlns:a16="http://schemas.microsoft.com/office/drawing/2014/main" id="{CE4D7781-C2EC-4747-A196-57B7EA1CABBB}"/>
              </a:ext>
            </a:extLst>
          </p:cNvPr>
          <p:cNvSpPr/>
          <p:nvPr/>
        </p:nvSpPr>
        <p:spPr>
          <a:xfrm>
            <a:off x="11873" y="1351979"/>
            <a:ext cx="5204154" cy="45719"/>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3" name="ZoneTexte 32">
            <a:extLst>
              <a:ext uri="{FF2B5EF4-FFF2-40B4-BE49-F238E27FC236}">
                <a16:creationId xmlns:a16="http://schemas.microsoft.com/office/drawing/2014/main" id="{722DC1E4-E586-4D7E-8103-A14BDF0284CE}"/>
              </a:ext>
            </a:extLst>
          </p:cNvPr>
          <p:cNvSpPr txBox="1"/>
          <p:nvPr/>
        </p:nvSpPr>
        <p:spPr>
          <a:xfrm>
            <a:off x="-131795" y="1175658"/>
            <a:ext cx="5255338" cy="230832"/>
          </a:xfrm>
          <a:prstGeom prst="rect">
            <a:avLst/>
          </a:prstGeom>
          <a:noFill/>
        </p:spPr>
        <p:txBody>
          <a:bodyPr wrap="square" rtlCol="0">
            <a:spAutoFit/>
          </a:bodyPr>
          <a:lstStyle/>
          <a:p>
            <a:pPr algn="ctr"/>
            <a:r>
              <a:rPr lang="en-US" sz="900" b="1">
                <a:latin typeface="Lato Light" panose="020f0302020204030203" pitchFamily="34" charset="0"/>
                <a:ea typeface="Calibri" panose="020f0502020204030204" pitchFamily="34" charset="0"/>
                <a:cs typeface="Times New Roman" panose="02020603050405020304" pitchFamily="18" charset="0"/>
              </a:rPr>
              <a:t>Asian markets edged lower following Trump’s declaration at NATO summit</a:t>
            </a:r>
            <a:endParaRPr lang="en-US" sz="900">
              <a:latin typeface="Calibri" panose="020f0502020204030204" pitchFamily="34" charset="0"/>
              <a:ea typeface="Calibri" panose="020f0502020204030204" pitchFamily="34" charset="0"/>
              <a:cs typeface="Times New Roman" panose="02020603050405020304" pitchFamily="18" charset="0"/>
            </a:endParaRPr>
          </a:p>
        </p:txBody>
      </p:sp>
      <p:sp>
        <p:nvSpPr>
          <p:cNvPr id="42" name="ZoneTexte 41">
            <a:extLst>
              <a:ext uri="{FF2B5EF4-FFF2-40B4-BE49-F238E27FC236}">
                <a16:creationId xmlns:a16="http://schemas.microsoft.com/office/drawing/2014/main" id="{D31DC29E-619E-4403-B925-9391E64EC184}"/>
              </a:ext>
            </a:extLst>
          </p:cNvPr>
          <p:cNvSpPr txBox="1"/>
          <p:nvPr/>
        </p:nvSpPr>
        <p:spPr>
          <a:xfrm>
            <a:off x="-313415" y="5214775"/>
            <a:ext cx="5975996" cy="230832"/>
          </a:xfrm>
          <a:prstGeom prst="rect">
            <a:avLst/>
          </a:prstGeom>
          <a:noFill/>
        </p:spPr>
        <p:txBody>
          <a:bodyPr wrap="square" rtlCol="0">
            <a:spAutoFit/>
          </a:bodyPr>
          <a:lstStyle/>
          <a:p>
            <a:pPr algn="ctr"/>
            <a:r>
              <a:rPr lang="en-US" sz="900" b="1">
                <a:latin typeface="Lato Light" panose="020f0302020204030203" pitchFamily="34" charset="0"/>
                <a:ea typeface="Calibri" panose="020f0502020204030204" pitchFamily="34" charset="0"/>
                <a:cs typeface="Times New Roman" panose="02020603050405020304" pitchFamily="18" charset="0"/>
              </a:rPr>
              <a:t>US Market opened lower after Bloomberg’s report on US-China trade war</a:t>
            </a:r>
            <a:endParaRPr lang="en-US" sz="900">
              <a:latin typeface="Calibri" panose="020f0502020204030204" pitchFamily="34" charset="0"/>
              <a:ea typeface="Calibri" panose="020f0502020204030204" pitchFamily="34" charset="0"/>
              <a:cs typeface="Times New Roman" panose="02020603050405020304" pitchFamily="18" charset="0"/>
            </a:endParaRPr>
          </a:p>
        </p:txBody>
      </p:sp>
      <p:sp>
        <p:nvSpPr>
          <p:cNvPr id="44" name="Rectangle : coins arrondis 43">
            <a:extLst>
              <a:ext uri="{FF2B5EF4-FFF2-40B4-BE49-F238E27FC236}">
                <a16:creationId xmlns:a16="http://schemas.microsoft.com/office/drawing/2014/main" id="{8D18C5D2-85C0-4B56-95A4-9F66F92FB7B4}"/>
              </a:ext>
            </a:extLst>
          </p:cNvPr>
          <p:cNvSpPr/>
          <p:nvPr/>
        </p:nvSpPr>
        <p:spPr>
          <a:xfrm>
            <a:off x="12990" y="5403621"/>
            <a:ext cx="5204154" cy="45719"/>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6" name="ZoneTexte 45">
            <a:extLst>
              <a:ext uri="{FF2B5EF4-FFF2-40B4-BE49-F238E27FC236}">
                <a16:creationId xmlns:a16="http://schemas.microsoft.com/office/drawing/2014/main" id="{321DE01F-2D0D-4FD7-B648-BC528D50E268}"/>
              </a:ext>
            </a:extLst>
          </p:cNvPr>
          <p:cNvSpPr txBox="1"/>
          <p:nvPr/>
        </p:nvSpPr>
        <p:spPr>
          <a:xfrm>
            <a:off x="8754552" y="1176700"/>
            <a:ext cx="3350335" cy="369332"/>
          </a:xfrm>
          <a:prstGeom prst="rect">
            <a:avLst/>
          </a:prstGeom>
          <a:noFill/>
        </p:spPr>
        <p:txBody>
          <a:bodyPr wrap="square" rtlCol="0">
            <a:spAutoFit/>
          </a:bodyPr>
          <a:lstStyle/>
          <a:p>
            <a:pPr algn="ctr"/>
            <a:r>
              <a:rPr lang="fr-FR" b="1">
                <a:solidFill>
                  <a:schemeClr val="tx2"/>
                </a:solidFill>
                <a:latin typeface="Lato Light" panose="020f0302020204030203" pitchFamily="34" charset="0"/>
                <a:ea typeface="Calibri" panose="020f0502020204030204" pitchFamily="34" charset="0"/>
                <a:cs typeface="Times New Roman" panose="02020603050405020304" pitchFamily="18" charset="0"/>
              </a:rPr>
              <a:t>KEY INFORMATIONS</a:t>
            </a:r>
            <a:endParaRPr lang="fr-FR" sz="1100">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7" name="ZoneTexte 46">
            <a:extLst>
              <a:ext uri="{FF2B5EF4-FFF2-40B4-BE49-F238E27FC236}">
                <a16:creationId xmlns:a16="http://schemas.microsoft.com/office/drawing/2014/main" id="{9A9CF27E-7C9D-4D5E-ABB7-972FC724B135}"/>
              </a:ext>
            </a:extLst>
          </p:cNvPr>
          <p:cNvSpPr txBox="1"/>
          <p:nvPr/>
        </p:nvSpPr>
        <p:spPr>
          <a:xfrm>
            <a:off x="8635354" y="3864674"/>
            <a:ext cx="3487444" cy="369332"/>
          </a:xfrm>
          <a:prstGeom prst="rect">
            <a:avLst/>
          </a:prstGeom>
          <a:noFill/>
        </p:spPr>
        <p:txBody>
          <a:bodyPr wrap="square" rtlCol="0">
            <a:spAutoFit/>
          </a:bodyPr>
          <a:lstStyle/>
          <a:p>
            <a:pPr algn="ctr"/>
            <a:r>
              <a:rPr lang="fr-FR" b="1">
                <a:solidFill>
                  <a:schemeClr val="tx2"/>
                </a:solidFill>
                <a:latin typeface="Lato Light" panose="020f0302020204030203" pitchFamily="34" charset="0"/>
                <a:ea typeface="Calibri" panose="020f0502020204030204" pitchFamily="34" charset="0"/>
                <a:cs typeface="Times New Roman" panose="02020603050405020304" pitchFamily="18" charset="0"/>
              </a:rPr>
              <a:t>TRADE NEWS</a:t>
            </a:r>
            <a:endParaRPr lang="fr-FR">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3" name="Rectangle : coins arrondis 52">
            <a:extLst>
              <a:ext uri="{FF2B5EF4-FFF2-40B4-BE49-F238E27FC236}">
                <a16:creationId xmlns:a16="http://schemas.microsoft.com/office/drawing/2014/main" id="{6B299D5B-23FE-4523-A18C-F06E4F65AAA0}"/>
              </a:ext>
            </a:extLst>
          </p:cNvPr>
          <p:cNvSpPr/>
          <p:nvPr/>
        </p:nvSpPr>
        <p:spPr>
          <a:xfrm>
            <a:off x="8675580" y="1458298"/>
            <a:ext cx="3429307" cy="45719"/>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6" name="Rectangle : coins arrondis 55">
            <a:extLst>
              <a:ext uri="{FF2B5EF4-FFF2-40B4-BE49-F238E27FC236}">
                <a16:creationId xmlns:a16="http://schemas.microsoft.com/office/drawing/2014/main" id="{EC828D2A-6917-4B45-94A1-D1A6C7B8A9D3}"/>
              </a:ext>
            </a:extLst>
          </p:cNvPr>
          <p:cNvSpPr/>
          <p:nvPr/>
        </p:nvSpPr>
        <p:spPr>
          <a:xfrm>
            <a:off x="8653265" y="4172276"/>
            <a:ext cx="3451622" cy="59891"/>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ZoneTexte 1">
            <a:extLst>
              <a:ext uri="{FF2B5EF4-FFF2-40B4-BE49-F238E27FC236}">
                <a16:creationId xmlns:a16="http://schemas.microsoft.com/office/drawing/2014/main" id="{11D28B34-1B00-45D6-AF15-F23DAA742CFF}"/>
              </a:ext>
            </a:extLst>
          </p:cNvPr>
          <p:cNvSpPr txBox="1"/>
          <p:nvPr/>
        </p:nvSpPr>
        <p:spPr>
          <a:xfrm>
            <a:off x="159454" y="1365861"/>
            <a:ext cx="4760015" cy="2123658"/>
          </a:xfrm>
          <a:prstGeom prst="rect">
            <a:avLst/>
          </a:prstGeom>
          <a:noFill/>
        </p:spPr>
        <p:txBody>
          <a:bodyPr wrap="square" rtlCol="0">
            <a:spAutoFit/>
          </a:bodyPr>
          <a:lstStyle/>
          <a:p>
            <a:r>
              <a:rPr lang="en-US" sz="1200"/>
              <a:t>Asia stocks closed lower on Wednesday after US president Donald Trump said a trade deal with China could happen after the 2020 election.  </a:t>
            </a:r>
          </a:p>
          <a:p>
            <a:r>
              <a:rPr lang="en-US" sz="1200"/>
              <a:t>South Korea Kospi index fell (0,73%) at 2 068,89 points followed by Australia ASX 200 index  which led the losses (1,58%) to finish at 6 606,50 points at the closing bell. Regarding mainland Chinese shares, the Shenzhen composite rose (0,20%) to 1 608,52 points and the Shenzhen component also rose (0,31%) to 9 687,95 points. Nevertheless, Shanghai composite ended lower (0,23%) to 2 878,12 points. </a:t>
            </a:r>
          </a:p>
          <a:p>
            <a:r>
              <a:rPr lang="en-US" sz="1200"/>
              <a:t>Asian investors feared a degradation of relation between the two largest economies after the NATO summit with US and allies saying China could be a potential threat in the next decades.  </a:t>
            </a:r>
            <a:endParaRPr lang="en-GB" sz="1200"/>
          </a:p>
        </p:txBody>
      </p:sp>
      <p:sp>
        <p:nvSpPr>
          <p:cNvPr id="5" name="ZoneTexte 4">
            <a:extLst>
              <a:ext uri="{FF2B5EF4-FFF2-40B4-BE49-F238E27FC236}">
                <a16:creationId xmlns:a16="http://schemas.microsoft.com/office/drawing/2014/main" id="{C92C15BB-C9A6-4A2E-9669-E8C23240CC9F}"/>
              </a:ext>
            </a:extLst>
          </p:cNvPr>
          <p:cNvSpPr txBox="1"/>
          <p:nvPr/>
        </p:nvSpPr>
        <p:spPr>
          <a:xfrm>
            <a:off x="127154" y="5510061"/>
            <a:ext cx="5139487" cy="1384995"/>
          </a:xfrm>
          <a:prstGeom prst="rect">
            <a:avLst/>
          </a:prstGeom>
          <a:noFill/>
        </p:spPr>
        <p:txBody>
          <a:bodyPr wrap="square" rtlCol="0">
            <a:spAutoFit/>
          </a:bodyPr>
          <a:lstStyle/>
          <a:p>
            <a:r>
              <a:rPr lang="en-US" sz="1200"/>
              <a:t>US markets opened in the green after a Bloomberg report stated that US and China could strike a phase one deal in December. The DIJA 30 and the S&amp;P 500 rose 0,70% at the opening followed by the NASDAQ composite which gained 0,60%. The RUSSELL 2000 index jumped (0,79%) at 1 615,28 points (6:30pm – Paris time). US investors are hoping that Trump’s administration and Chinese top negotiators could reach an agreement in order to soften relations between the two superpowers. </a:t>
            </a:r>
          </a:p>
        </p:txBody>
      </p:sp>
      <p:sp>
        <p:nvSpPr>
          <p:cNvPr id="36" name="ZoneTexte 35">
            <a:extLst>
              <a:ext uri="{FF2B5EF4-FFF2-40B4-BE49-F238E27FC236}">
                <a16:creationId xmlns:a16="http://schemas.microsoft.com/office/drawing/2014/main" id="{9C8FC457-F9ED-41B9-B7C4-97A2CA962577}"/>
              </a:ext>
            </a:extLst>
          </p:cNvPr>
          <p:cNvSpPr txBox="1"/>
          <p:nvPr/>
        </p:nvSpPr>
        <p:spPr>
          <a:xfrm>
            <a:off x="-125043" y="3433048"/>
            <a:ext cx="5255338" cy="369332"/>
          </a:xfrm>
          <a:prstGeom prst="rect">
            <a:avLst/>
          </a:prstGeom>
          <a:noFill/>
        </p:spPr>
        <p:txBody>
          <a:bodyPr wrap="square" rtlCol="0">
            <a:spAutoFit/>
          </a:bodyPr>
          <a:lstStyle/>
          <a:p>
            <a:pPr algn="ctr"/>
            <a:r>
              <a:rPr lang="en-US" sz="900" b="1">
                <a:latin typeface="Lato Light" panose="020f0302020204030203" pitchFamily="34" charset="0"/>
                <a:ea typeface="Calibri" panose="020f0502020204030204" pitchFamily="34" charset="0"/>
                <a:cs typeface="Times New Roman" panose="02020603050405020304" pitchFamily="18" charset="0"/>
              </a:rPr>
              <a:t>European markets closed in the green after Bloomberg reported improvement on US-China trade talks</a:t>
            </a:r>
            <a:endParaRPr lang="en-US" sz="900">
              <a:latin typeface="Calibri" panose="020f0502020204030204" pitchFamily="34" charset="0"/>
              <a:ea typeface="Calibri" panose="020f0502020204030204" pitchFamily="34" charset="0"/>
              <a:cs typeface="Times New Roman" panose="02020603050405020304" pitchFamily="18" charset="0"/>
            </a:endParaRPr>
          </a:p>
        </p:txBody>
      </p:sp>
      <p:sp>
        <p:nvSpPr>
          <p:cNvPr id="39" name="Rectangle : coins arrondis 38">
            <a:extLst>
              <a:ext uri="{FF2B5EF4-FFF2-40B4-BE49-F238E27FC236}">
                <a16:creationId xmlns:a16="http://schemas.microsoft.com/office/drawing/2014/main" id="{1E49F5FA-D7BD-469F-A7FF-4D0254F71F47}"/>
              </a:ext>
            </a:extLst>
          </p:cNvPr>
          <p:cNvSpPr/>
          <p:nvPr/>
        </p:nvSpPr>
        <p:spPr>
          <a:xfrm>
            <a:off x="8328" y="3754259"/>
            <a:ext cx="5204154" cy="45719"/>
          </a:xfrm>
          <a:prstGeom prst="roundRect">
            <a:avLst/>
          </a:prstGeom>
          <a:gradFill>
            <a:gsLst>
              <a:gs pos="0">
                <a:schemeClr val="bg1">
                  <a:alpha val="0"/>
                </a:schemeClr>
              </a:gs>
              <a:gs pos="100000">
                <a:schemeClr val="bg1">
                  <a:lumMod val="95000"/>
                </a:schemeClr>
              </a:gs>
            </a:gsLst>
            <a:lin ang="5400000" scaled="1"/>
          </a:gradFill>
          <a:ln>
            <a:solidFill>
              <a:schemeClr val="bg1">
                <a:lumMod val="50000"/>
              </a:schemeClr>
            </a:solid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fr-FR" sz="105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9DB39DC5-AA56-404E-A22D-37E9D5AEA669}"/>
              </a:ext>
            </a:extLst>
          </p:cNvPr>
          <p:cNvSpPr txBox="1"/>
          <p:nvPr/>
        </p:nvSpPr>
        <p:spPr>
          <a:xfrm>
            <a:off x="135180" y="3891927"/>
            <a:ext cx="4916512" cy="1384995"/>
          </a:xfrm>
          <a:prstGeom prst="rect">
            <a:avLst/>
          </a:prstGeom>
          <a:noFill/>
        </p:spPr>
        <p:txBody>
          <a:bodyPr wrap="square" rtlCol="0">
            <a:spAutoFit/>
          </a:bodyPr>
          <a:lstStyle/>
          <a:p>
            <a:r>
              <a:rPr lang="en-US" sz="1200"/>
              <a:t>European ended higher on Wednesday after a Bloomberg report stated a phase one deal could be signed « soon » between US and China. Italian FTSE MIB index spiked (1,31%) to 23 034,20 points followed by Belgium BFX index, which rose (1,25%) to 3 889,41 points. The pan-European STOXX 600 closed 1,18% higher at 403,19 points. Investors are betting that US and China will try to strike a deal before the end of the year, leading major stocks higher. </a:t>
            </a:r>
          </a:p>
        </p:txBody>
      </p:sp>
    </p:spTree>
    <p:extLst>
      <p:ext uri="{BB962C8B-B14F-4D97-AF65-F5344CB8AC3E}">
        <p14:creationId xmlns:p14="http://schemas.microsoft.com/office/powerpoint/2010/main" val="4050708452"/>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Espace réservé du contenu 2">
            <a:extLst>
              <a:ext uri="{FF2B5EF4-FFF2-40B4-BE49-F238E27FC236}">
                <a16:creationId xmlns:a16="http://schemas.microsoft.com/office/drawing/2014/main" id="{2D53A193-9C49-4936-BC53-17A93C8F22DA}"/>
              </a:ext>
            </a:extLst>
          </p:cNvPr>
          <p:cNvSpPr>
            <a:spLocks noGrp="1"/>
          </p:cNvSpPr>
          <p:nvPr>
            <p:ph idx="1"/>
          </p:nvPr>
        </p:nvSpPr>
        <p:spPr>
          <a:xfrm>
            <a:off x="356526" y="2192783"/>
            <a:ext cx="11478948" cy="2329113"/>
          </a:xfrm>
        </p:spPr>
        <p:txBody>
          <a:bodyPr>
            <a:normAutofit fontScale="77500" lnSpcReduction="20000"/>
          </a:bodyPr>
          <a:lstStyle/>
          <a:p>
            <a:pPr marL="0" indent="0" algn="ctr">
              <a:buNone/>
            </a:pPr>
            <a:r>
              <a:rPr lang="fr-FR" sz="16600"/>
              <a:t>CLOSING APRES</a:t>
            </a:r>
          </a:p>
        </p:txBody>
      </p:sp>
    </p:spTree>
    <p:extLst>
      <p:ext uri="{BB962C8B-B14F-4D97-AF65-F5344CB8AC3E}">
        <p14:creationId xmlns:p14="http://schemas.microsoft.com/office/powerpoint/2010/main" val="3147295915"/>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 name="Image 4" descr="Une image contenant capture d’écran&#10;&#10;Description générée automatiquement">
            <a:extLst>
              <a:ext uri="{FF2B5EF4-FFF2-40B4-BE49-F238E27FC236}">
                <a16:creationId xmlns:a16="http://schemas.microsoft.com/office/drawing/2014/main" id="{7C68B734-B86A-4A9A-A474-944365B825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79904"/>
          </a:xfrm>
          <a:prstGeom prst="rect">
            <a:avLst/>
          </a:prstGeom>
        </p:spPr>
      </p:pic>
      <p:sp>
        <p:nvSpPr>
          <p:cNvPr id="6" name="Rectangle : coins arrondis 5">
            <a:extLst>
              <a:ext uri="{FF2B5EF4-FFF2-40B4-BE49-F238E27FC236}">
                <a16:creationId xmlns:a16="http://schemas.microsoft.com/office/drawing/2014/main" id="{0FEC8175-D8EC-4AA0-B0A3-F9536062F8CE}"/>
              </a:ext>
            </a:extLst>
          </p:cNvPr>
          <p:cNvSpPr/>
          <p:nvPr/>
        </p:nvSpPr>
        <p:spPr>
          <a:xfrm>
            <a:off x="1808905" y="19505"/>
            <a:ext cx="1712512" cy="418824"/>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defTabSz="914400" rtl="0" eaLnBrk="1" fontAlgn="auto" latinLnBrk="0" hangingPunct="1">
              <a:spcBef>
                <a:spcPct val="0"/>
              </a:spcBef>
              <a:spcAft>
                <a:spcPts val="800"/>
              </a:spcAft>
              <a:buClrTx/>
              <a:buSzTx/>
              <a:buFontTx/>
              <a:buNone/>
              <a:defRPr/>
            </a:pPr>
            <a:r>
              <a:rPr lang="fr-FR" sz="2800">
                <a:ln>
                  <a:solidFill>
                    <a:srgbClr val="002060"/>
                  </a:solidFill>
                </a:ln>
                <a:solidFill>
                  <a:schemeClr val="bg1"/>
                </a:solidFill>
                <a:effectLst>
                  <a:outerShdw blurRad="50800" dist="50800" dir="5400000" algn="ctr" rotWithShape="0">
                    <a:srgbClr val="000000">
                      <a:alpha val="80000"/>
                    </a:srgbClr>
                  </a:outerShdw>
                </a:effectLst>
                <a:latin typeface="Impact" panose="020b0806030902050204" pitchFamily="34" charset="0"/>
                <a:ea typeface="Calibri" panose="020f0502020204030204" pitchFamily="34" charset="0"/>
                <a:cs typeface="Times New Roman" panose="02020603050405020304" pitchFamily="18" charset="0"/>
              </a:rPr>
              <a:t>28.11.2019</a:t>
            </a:r>
          </a:p>
        </p:txBody>
      </p:sp>
      <p:sp>
        <p:nvSpPr>
          <p:cNvPr id="9" name="ZoneTexte 8">
            <a:extLst>
              <a:ext uri="{FF2B5EF4-FFF2-40B4-BE49-F238E27FC236}">
                <a16:creationId xmlns:a16="http://schemas.microsoft.com/office/drawing/2014/main" id="{5293552D-C80E-4555-B5FF-7353A3C860BB}"/>
              </a:ext>
            </a:extLst>
          </p:cNvPr>
          <p:cNvSpPr txBox="1"/>
          <p:nvPr/>
        </p:nvSpPr>
        <p:spPr>
          <a:xfrm>
            <a:off x="128128" y="6726809"/>
            <a:ext cx="12063872" cy="184666"/>
          </a:xfrm>
          <a:prstGeom prst="rect">
            <a:avLst/>
          </a:prstGeom>
          <a:noFill/>
        </p:spPr>
        <p:txBody>
          <a:bodyPr wrap="square" rtlCol="0">
            <a:spAutoFit/>
          </a:bodyPr>
          <a:lstStyle/>
          <a:p>
            <a:pPr algn="just"/>
            <a:r>
              <a:rPr lang="fr-FR" sz="600">
                <a:latin typeface="Bahnschrift Light" panose="020b0502040204020203" pitchFamily="34" charset="0"/>
              </a:rPr>
              <a:t>Financial Shared Brains met à disposition des reportings proposés par Teletrader, Bloomberg et subsidiaires d'investisseurs, banques et entreprises, Paris, France </a:t>
            </a:r>
          </a:p>
        </p:txBody>
      </p:sp>
      <p:pic>
        <p:nvPicPr>
          <p:cNvPr id="10" name="Image 9">
            <a:extLst>
              <a:ext uri="{FF2B5EF4-FFF2-40B4-BE49-F238E27FC236}">
                <a16:creationId xmlns:a16="http://schemas.microsoft.com/office/drawing/2014/main" id="{7F64EF7A-317D-4A9A-B2DC-5F842989D5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18" y="1442676"/>
            <a:ext cx="5268474" cy="45872"/>
          </a:xfrm>
          <a:prstGeom prst="rect">
            <a:avLst/>
          </a:prstGeom>
        </p:spPr>
      </p:pic>
      <p:sp>
        <p:nvSpPr>
          <p:cNvPr id="11" name="Rectangle : coins arrondis 10">
            <a:extLst>
              <a:ext uri="{FF2B5EF4-FFF2-40B4-BE49-F238E27FC236}">
                <a16:creationId xmlns:a16="http://schemas.microsoft.com/office/drawing/2014/main" id="{33B14169-5E6F-4AD0-BE6E-77782E1CD888}"/>
              </a:ext>
            </a:extLst>
          </p:cNvPr>
          <p:cNvSpPr/>
          <p:nvPr/>
        </p:nvSpPr>
        <p:spPr>
          <a:xfrm>
            <a:off x="194229" y="1272925"/>
            <a:ext cx="5268474" cy="213571"/>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US" sz="1400" b="1" i="1">
                <a:solidFill>
                  <a:srgbClr val="002060"/>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EUROPEAN MARKETS- CLOSING</a:t>
            </a:r>
            <a:endParaRPr lang="fr-FR" sz="1400" b="1" i="1">
              <a:solidFill>
                <a:srgbClr val="002060"/>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sp>
        <p:nvSpPr>
          <p:cNvPr id="12" name="ZoneTexte 11">
            <a:extLst>
              <a:ext uri="{FF2B5EF4-FFF2-40B4-BE49-F238E27FC236}">
                <a16:creationId xmlns:a16="http://schemas.microsoft.com/office/drawing/2014/main" id="{DAB38727-23AC-4215-BD3C-4369DC508314}"/>
              </a:ext>
            </a:extLst>
          </p:cNvPr>
          <p:cNvSpPr txBox="1"/>
          <p:nvPr/>
        </p:nvSpPr>
        <p:spPr>
          <a:xfrm>
            <a:off x="190217" y="1532047"/>
            <a:ext cx="5272486" cy="2123658"/>
          </a:xfrm>
          <a:prstGeom prst="rect">
            <a:avLst/>
          </a:prstGeom>
          <a:noFill/>
        </p:spPr>
        <p:txBody>
          <a:bodyPr wrap="square" rtlCol="0">
            <a:spAutoFit/>
          </a:bodyPr>
          <a:lstStyle/>
          <a:p>
            <a:pPr algn="just"/>
            <a:r>
              <a:rPr lang="en-US" sz="1200">
                <a:latin typeface="Bahnschrift Light" panose="020b0502040204020203" pitchFamily="34" charset="0"/>
              </a:rPr>
              <a:t>Asia stocks dropped on Thursday as US president Donald Trump signed the bill backing Hong-Kong protests, against Chinese government. Chinese officials called the US move as “sinister intention” that could potentially drag on current trade talks between the two nations. South Korea’s Kospi index fell (</a:t>
            </a:r>
            <a:r>
              <a:rPr lang="en-US" sz="1200">
                <a:solidFill>
                  <a:srgbClr val="FF0000"/>
                </a:solidFill>
                <a:latin typeface="Bahnschrift Light" panose="020b0502040204020203" pitchFamily="34" charset="0"/>
              </a:rPr>
              <a:t>0,43%</a:t>
            </a:r>
            <a:r>
              <a:rPr lang="en-US" sz="1200">
                <a:latin typeface="Bahnschrift Light" panose="020b0502040204020203" pitchFamily="34" charset="0"/>
              </a:rPr>
              <a:t>) to 2 118,60 points followed by mainland Chinese indexes with both Shenzhen composite (</a:t>
            </a:r>
            <a:r>
              <a:rPr lang="en-US" sz="1200">
                <a:solidFill>
                  <a:srgbClr val="FF0000"/>
                </a:solidFill>
                <a:latin typeface="Bahnschrift Light" panose="020b0502040204020203" pitchFamily="34" charset="0"/>
              </a:rPr>
              <a:t>0,26%</a:t>
            </a:r>
            <a:r>
              <a:rPr lang="en-US" sz="1200">
                <a:latin typeface="Bahnschrift Light" panose="020b0502040204020203" pitchFamily="34" charset="0"/>
              </a:rPr>
              <a:t>) and Shenzhen component (</a:t>
            </a:r>
            <a:r>
              <a:rPr lang="en-US" sz="1200">
                <a:solidFill>
                  <a:srgbClr val="FF0000"/>
                </a:solidFill>
                <a:latin typeface="Bahnschrift Light" panose="020b0502040204020203" pitchFamily="34" charset="0"/>
              </a:rPr>
              <a:t>0,27%</a:t>
            </a:r>
            <a:r>
              <a:rPr lang="en-US" sz="1200">
                <a:latin typeface="Bahnschrift Light" panose="020b0502040204020203" pitchFamily="34" charset="0"/>
              </a:rPr>
              <a:t>) ended at 1 587,85 points and 9 622,14 points, respectively. Hang Seng index tumbled (</a:t>
            </a:r>
            <a:r>
              <a:rPr lang="en-US" sz="1200">
                <a:solidFill>
                  <a:srgbClr val="FF0000"/>
                </a:solidFill>
                <a:latin typeface="Bahnschrift Light" panose="020b0502040204020203" pitchFamily="34" charset="0"/>
              </a:rPr>
              <a:t>0,22%</a:t>
            </a:r>
            <a:r>
              <a:rPr lang="en-US" sz="1200">
                <a:latin typeface="Bahnschrift Light" panose="020b0502040204020203" pitchFamily="34" charset="0"/>
              </a:rPr>
              <a:t>) to 26 893,73 points even with Alibaba shares continued its upward trending on Thursday (gaining almost 6,00% since Tuesday). Meanwhile, Australia ASX 200 closed higher (</a:t>
            </a:r>
            <a:r>
              <a:rPr lang="en-US" sz="1200">
                <a:solidFill>
                  <a:srgbClr val="00B050"/>
                </a:solidFill>
                <a:latin typeface="Bahnschrift Light" panose="020b0502040204020203" pitchFamily="34" charset="0"/>
              </a:rPr>
              <a:t>0,20%</a:t>
            </a:r>
            <a:r>
              <a:rPr lang="en-US" sz="1200">
                <a:latin typeface="Bahnschrift Light" panose="020b0502040204020203" pitchFamily="34" charset="0"/>
              </a:rPr>
              <a:t>) at 6 864,00 points. The MSCI Asia (excluding Japan) shed </a:t>
            </a:r>
            <a:r>
              <a:rPr lang="en-US" sz="1200">
                <a:solidFill>
                  <a:srgbClr val="FF0000"/>
                </a:solidFill>
                <a:latin typeface="Bahnschrift Light" panose="020b0502040204020203" pitchFamily="34" charset="0"/>
              </a:rPr>
              <a:t>0,24%</a:t>
            </a:r>
            <a:r>
              <a:rPr lang="en-US" sz="1200">
                <a:latin typeface="Bahnschrift Light" panose="020b0502040204020203" pitchFamily="34" charset="0"/>
              </a:rPr>
              <a:t> at the closing bell. </a:t>
            </a:r>
            <a:endParaRPr lang="en-US" sz="1200"/>
          </a:p>
        </p:txBody>
      </p:sp>
      <p:sp>
        <p:nvSpPr>
          <p:cNvPr id="13" name="Rectangle : coins arrondis 12">
            <a:extLst>
              <a:ext uri="{FF2B5EF4-FFF2-40B4-BE49-F238E27FC236}">
                <a16:creationId xmlns:a16="http://schemas.microsoft.com/office/drawing/2014/main" id="{A70D8584-295D-482D-AB59-55606B0B15A3}"/>
              </a:ext>
            </a:extLst>
          </p:cNvPr>
          <p:cNvSpPr/>
          <p:nvPr/>
        </p:nvSpPr>
        <p:spPr>
          <a:xfrm>
            <a:off x="211853" y="3543421"/>
            <a:ext cx="5250850" cy="302191"/>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US" sz="1400" b="1" i="1">
                <a:solidFill>
                  <a:srgbClr val="002060"/>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US MARKETS- MID DAY</a:t>
            </a:r>
            <a:endParaRPr lang="fr-FR" sz="1400" b="1" i="1">
              <a:solidFill>
                <a:srgbClr val="002060"/>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pic>
        <p:nvPicPr>
          <p:cNvPr id="14" name="Image 13">
            <a:extLst>
              <a:ext uri="{FF2B5EF4-FFF2-40B4-BE49-F238E27FC236}">
                <a16:creationId xmlns:a16="http://schemas.microsoft.com/office/drawing/2014/main" id="{4268CDA7-292F-47EB-A828-48295A486F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633" y="3760776"/>
            <a:ext cx="5264463" cy="45838"/>
          </a:xfrm>
          <a:prstGeom prst="rect">
            <a:avLst/>
          </a:prstGeom>
        </p:spPr>
      </p:pic>
      <p:sp>
        <p:nvSpPr>
          <p:cNvPr id="15" name="ZoneTexte 14">
            <a:extLst>
              <a:ext uri="{FF2B5EF4-FFF2-40B4-BE49-F238E27FC236}">
                <a16:creationId xmlns:a16="http://schemas.microsoft.com/office/drawing/2014/main" id="{9763F63B-595C-4E0D-8BF7-AD2CCC71A236}"/>
              </a:ext>
            </a:extLst>
          </p:cNvPr>
          <p:cNvSpPr txBox="1"/>
          <p:nvPr/>
        </p:nvSpPr>
        <p:spPr>
          <a:xfrm>
            <a:off x="194229" y="3827009"/>
            <a:ext cx="5264463" cy="3046988"/>
          </a:xfrm>
          <a:prstGeom prst="rect">
            <a:avLst/>
          </a:prstGeom>
          <a:noFill/>
        </p:spPr>
        <p:txBody>
          <a:bodyPr wrap="square" rtlCol="0">
            <a:spAutoFit/>
          </a:bodyPr>
          <a:lstStyle/>
          <a:p>
            <a:pPr algn="just"/>
            <a:r>
              <a:rPr lang="fr-FR" sz="1200" err="1">
                <a:latin typeface="Bahnschrift Light" panose="020b0502040204020203" pitchFamily="34" charset="0"/>
              </a:rPr>
              <a:t>European </a:t>
            </a:r>
            <a:r>
              <a:rPr lang="en-US" sz="1200">
                <a:latin typeface="Bahnschrift Light" panose="020b0502040204020203" pitchFamily="34" charset="0"/>
              </a:rPr>
              <a:t>shares finished lower on Thursday as tension rose between US and China following Trump’s backing of Hong-Kong violence. </a:t>
            </a:r>
          </a:p>
          <a:p>
            <a:pPr algn="just"/>
            <a:r>
              <a:rPr lang="en-US" sz="1200">
                <a:latin typeface="Bahnschrift Light" panose="020b0502040204020203" pitchFamily="34" charset="0"/>
              </a:rPr>
              <a:t>Italian FTSE MIB ended lower (</a:t>
            </a:r>
            <a:r>
              <a:rPr lang="en-US" sz="1200">
                <a:solidFill>
                  <a:srgbClr val="FF0000"/>
                </a:solidFill>
                <a:latin typeface="Bahnschrift Light" panose="020b0502040204020203" pitchFamily="34" charset="0"/>
              </a:rPr>
              <a:t>0,61%</a:t>
            </a:r>
            <a:r>
              <a:rPr lang="en-US" sz="1200">
                <a:latin typeface="Bahnschrift Light" panose="020b0502040204020203" pitchFamily="34" charset="0"/>
              </a:rPr>
              <a:t>) at 23 342,42 points. The pan-European Stoxx 600 finished also in the red (</a:t>
            </a:r>
            <a:r>
              <a:rPr lang="en-US" sz="1200">
                <a:solidFill>
                  <a:srgbClr val="FF0000"/>
                </a:solidFill>
                <a:latin typeface="Bahnschrift Light" panose="020b0502040204020203" pitchFamily="34" charset="0"/>
              </a:rPr>
              <a:t>0,16%</a:t>
            </a:r>
            <a:r>
              <a:rPr lang="en-US" sz="1200">
                <a:latin typeface="Bahnschrift Light" panose="020b0502040204020203" pitchFamily="34" charset="0"/>
              </a:rPr>
              <a:t>) at 409,14 points. Amsterdam’s AEX index closed lower too (</a:t>
            </a:r>
            <a:r>
              <a:rPr lang="en-US" sz="1200">
                <a:solidFill>
                  <a:srgbClr val="FF0000"/>
                </a:solidFill>
                <a:latin typeface="Bahnschrift Light" panose="020b0502040204020203" pitchFamily="34" charset="0"/>
              </a:rPr>
              <a:t>0,08%</a:t>
            </a:r>
            <a:r>
              <a:rPr lang="en-US" sz="1200">
                <a:latin typeface="Bahnschrift Light" panose="020b0502040204020203" pitchFamily="34" charset="0"/>
              </a:rPr>
              <a:t>) at 597,87 points. Meanwhile, both Denmark OMX 25 index (</a:t>
            </a:r>
            <a:r>
              <a:rPr lang="en-US" sz="1200">
                <a:solidFill>
                  <a:srgbClr val="00B050"/>
                </a:solidFill>
                <a:latin typeface="Bahnschrift Light" panose="020b0502040204020203" pitchFamily="34" charset="0"/>
              </a:rPr>
              <a:t>0,11%</a:t>
            </a:r>
            <a:r>
              <a:rPr lang="en-US" sz="1200">
                <a:latin typeface="Bahnschrift Light" panose="020b0502040204020203" pitchFamily="34" charset="0"/>
              </a:rPr>
              <a:t>) and Belgium 20 index (</a:t>
            </a:r>
            <a:r>
              <a:rPr lang="en-US" sz="1200">
                <a:solidFill>
                  <a:srgbClr val="00B050"/>
                </a:solidFill>
                <a:latin typeface="Bahnschrift Light" panose="020b0502040204020203" pitchFamily="34" charset="0"/>
              </a:rPr>
              <a:t>0,06%</a:t>
            </a:r>
            <a:r>
              <a:rPr lang="en-US" sz="1200">
                <a:latin typeface="Bahnschrift Light" panose="020b0502040204020203" pitchFamily="34" charset="0"/>
              </a:rPr>
              <a:t>) ended higher at 1 226,73 and 3 914,86 points, respectively.</a:t>
            </a:r>
          </a:p>
          <a:p>
            <a:pPr algn="just"/>
            <a:r>
              <a:rPr lang="en-US" sz="1200">
                <a:latin typeface="Bahnschrift Light" panose="020b0502040204020203" pitchFamily="34" charset="0"/>
              </a:rPr>
              <a:t>Regarding FOREX market, EUR/USD pair is gaining </a:t>
            </a:r>
            <a:r>
              <a:rPr lang="en-US" sz="1200">
                <a:solidFill>
                  <a:srgbClr val="00B050"/>
                </a:solidFill>
                <a:latin typeface="Bahnschrift Light" panose="020b0502040204020203" pitchFamily="34" charset="0"/>
              </a:rPr>
              <a:t>0,07%</a:t>
            </a:r>
            <a:r>
              <a:rPr lang="en-US" sz="1200">
                <a:latin typeface="Bahnschrift Light" panose="020b0502040204020203" pitchFamily="34" charset="0"/>
              </a:rPr>
              <a:t> at 6:00pm (Paris time) at 1,1006 and GBP/USD is losing </a:t>
            </a:r>
            <a:r>
              <a:rPr lang="en-US" sz="1200">
                <a:solidFill>
                  <a:srgbClr val="FF0000"/>
                </a:solidFill>
                <a:latin typeface="Bahnschrift Light" panose="020b0502040204020203" pitchFamily="34" charset="0"/>
              </a:rPr>
              <a:t>0,12%</a:t>
            </a:r>
            <a:r>
              <a:rPr lang="en-US" sz="1200">
                <a:latin typeface="Bahnschrift Light" panose="020b0502040204020203" pitchFamily="34" charset="0"/>
              </a:rPr>
              <a:t> at 1,2905.</a:t>
            </a:r>
          </a:p>
          <a:p>
            <a:pPr algn="just"/>
            <a:r>
              <a:rPr lang="en-US" sz="1200">
                <a:latin typeface="Bahnschrift Light" panose="020b0502040204020203" pitchFamily="34" charset="0"/>
              </a:rPr>
              <a:t>European investors feared a gain of tension between US and China and a possible delay of a phase one deal. Investors are also monitoring the UK election, with new poll showing a solid win in Parliament for Boris Johnson. </a:t>
            </a:r>
          </a:p>
          <a:p>
            <a:pPr algn="just"/>
            <a:endParaRPr lang="en-US" sz="1200">
              <a:latin typeface="Bahnschrift Light" panose="020b0502040204020203" pitchFamily="34" charset="0"/>
            </a:endParaRPr>
          </a:p>
          <a:p>
            <a:pPr algn="just"/>
            <a:r>
              <a:rPr lang="en-US" sz="1200">
                <a:latin typeface="Bahnschrift Light" panose="020b0502040204020203" pitchFamily="34" charset="0"/>
              </a:rPr>
              <a:t>US markets are closed as Thanksgiving Holidays are heading up.  </a:t>
            </a:r>
          </a:p>
          <a:p>
            <a:endParaRPr lang="en-US" sz="1200"/>
          </a:p>
          <a:p>
            <a:endParaRPr lang="en-GB" sz="1200"/>
          </a:p>
        </p:txBody>
      </p:sp>
      <p:sp>
        <p:nvSpPr>
          <p:cNvPr id="16" name="Zone de texte 2">
            <a:extLst>
              <a:ext uri="{FF2B5EF4-FFF2-40B4-BE49-F238E27FC236}">
                <a16:creationId xmlns:a16="http://schemas.microsoft.com/office/drawing/2014/main" id="{29F578C4-E284-460A-8925-225634CA1753}"/>
              </a:ext>
            </a:extLst>
          </p:cNvPr>
          <p:cNvSpPr txBox="1">
            <a:spLocks noChangeArrowheads="1"/>
          </p:cNvSpPr>
          <p:nvPr/>
        </p:nvSpPr>
        <p:spPr bwMode="auto">
          <a:xfrm>
            <a:off x="5462703" y="0"/>
            <a:ext cx="3165141" cy="115417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lang="fr-FR" b="1" u="sng">
                <a:solidFill>
                  <a:schemeClr val="bg1"/>
                </a:solidFill>
                <a:effectLst>
                  <a:outerShdw blurRad="38100" dist="38100" dir="2700000" algn="tl">
                    <a:srgbClr val="000000">
                      <a:alpha val="45000"/>
                    </a:srgbClr>
                  </a:outerShdw>
                </a:effectLst>
                <a:latin typeface="Lato" panose="020f0502020204030203" pitchFamily="34" charset="0"/>
                <a:ea typeface="Calibri" panose="020f0502020204030204" pitchFamily="34" charset="0"/>
                <a:cs typeface="Times New Roman" panose="02020603050405020304" pitchFamily="18" charset="0"/>
              </a:rPr>
              <a:t>Daily </a:t>
            </a:r>
            <a:r>
              <a:rPr lang="fr-FR" b="1" u="sng" err="1">
                <a:solidFill>
                  <a:schemeClr val="bg1"/>
                </a:solidFill>
                <a:effectLst>
                  <a:outerShdw blurRad="38100" dist="38100" dir="2700000" algn="tl">
                    <a:srgbClr val="000000">
                      <a:alpha val="45000"/>
                    </a:srgbClr>
                  </a:outerShdw>
                </a:effectLst>
                <a:latin typeface="Lato" panose="020f0502020204030203" pitchFamily="34" charset="0"/>
                <a:ea typeface="Calibri" panose="020f0502020204030204" pitchFamily="34" charset="0"/>
                <a:cs typeface="Times New Roman" panose="02020603050405020304" pitchFamily="18" charset="0"/>
              </a:rPr>
              <a:t>Number</a:t>
            </a:r>
            <a:r>
              <a:rPr lang="fr-FR" b="1" u="sng">
                <a:solidFill>
                  <a:schemeClr val="bg1"/>
                </a:solidFill>
                <a:effectLst>
                  <a:outerShdw blurRad="38100" dist="38100" dir="2700000" algn="tl">
                    <a:srgbClr val="000000">
                      <a:alpha val="45000"/>
                    </a:srgbClr>
                  </a:outerShdw>
                </a:effectLst>
                <a:latin typeface="Lato" panose="020f0502020204030203" pitchFamily="34" charset="0"/>
                <a:ea typeface="Calibri" panose="020f0502020204030204" pitchFamily="34" charset="0"/>
                <a:cs typeface="Times New Roman" panose="02020603050405020304" pitchFamily="18" charset="0"/>
              </a:rPr>
              <a:t> :</a:t>
            </a:r>
            <a:endParaRPr kumimoji="0" lang="fr-FR" sz="1400" b="1" i="0" u="none" strike="noStrike" kern="1200" cap="none" spc="0" normalizeH="0" baseline="0" noProof="0">
              <a:ln>
                <a:noFill/>
              </a:ln>
              <a:solidFill>
                <a:schemeClr val="bg1"/>
              </a:solidFill>
              <a:effectLst/>
              <a:uLnTx/>
              <a:uFillTx/>
              <a:latin typeface="Lato" panose="020f0502020204030203" pitchFamily="34" charset="0"/>
              <a:ea typeface="Calibri" panose="020f0502020204030204" pitchFamily="34" charset="0"/>
              <a:cs typeface="Times New Roman" panose="02020603050405020304" pitchFamily="18" charset="0"/>
            </a:endParaRPr>
          </a:p>
          <a:p>
            <a:pPr lvl="0" algn="ctr">
              <a:lnSpc>
                <a:spcPct val="107000"/>
              </a:lnSpc>
              <a:defRPr/>
            </a:pPr>
            <a:r>
              <a:rPr lang="fr-FR" sz="1600" b="1">
                <a:solidFill>
                  <a:srgbClr val="92D050"/>
                </a:solidFill>
                <a:latin typeface="Lato Light" panose="020f0302020204030203" pitchFamily="34" charset="0"/>
                <a:ea typeface="Calibri" panose="020f0502020204030204" pitchFamily="34" charset="0"/>
                <a:cs typeface="Times New Roman" panose="02020603050405020304" pitchFamily="18" charset="0"/>
              </a:rPr>
              <a:t>10%</a:t>
            </a:r>
          </a:p>
          <a:p>
            <a:pPr lvl="0" algn="ctr">
              <a:lnSpc>
                <a:spcPct val="107000"/>
              </a:lnSpc>
              <a:defRPr/>
            </a:pPr>
            <a:r>
              <a:rPr lang="fr-FR" sz="1200" b="1">
                <a:solidFill>
                  <a:schemeClr val="bg1"/>
                </a:solidFill>
                <a:latin typeface="Lato Light" panose="020f0302020204030203" pitchFamily="34" charset="0"/>
                <a:ea typeface="Calibri" panose="020f0502020204030204" pitchFamily="34" charset="0"/>
                <a:cs typeface="Times New Roman" panose="02020603050405020304" pitchFamily="18" charset="0"/>
              </a:rPr>
              <a:t>Apple raises its iPhone 11 production by 10%</a:t>
            </a:r>
          </a:p>
        </p:txBody>
      </p:sp>
      <p:graphicFrame>
        <p:nvGraphicFramePr>
          <p:cNvPr id="17" name="Tableau 16">
            <a:extLst>
              <a:ext uri="{FF2B5EF4-FFF2-40B4-BE49-F238E27FC236}">
                <a16:creationId xmlns:a16="http://schemas.microsoft.com/office/drawing/2014/main" id="{D459F548-5448-409C-B8E6-B839D39B673F}"/>
              </a:ext>
            </a:extLst>
          </p:cNvPr>
          <p:cNvGraphicFramePr>
            <a:graphicFrameLocks noGrp="1"/>
          </p:cNvGraphicFramePr>
          <p:nvPr>
            <p:extLst>
              <p:ext uri="{D42A27DB-BD31-4B8C-83A1-F6EECF244321}">
                <p14:modId xmlns:p14="http://schemas.microsoft.com/office/powerpoint/2010/main" val="4171295686"/>
              </p:ext>
            </p:extLst>
          </p:nvPr>
        </p:nvGraphicFramePr>
        <p:xfrm>
          <a:off x="5560949" y="1312706"/>
          <a:ext cx="2986276" cy="9086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25102">
                  <a:extLst>
                    <a:ext uri="{9D8B030D-6E8A-4147-A177-3AD203B41FA5}">
                      <a16:colId xmlns:a16="http://schemas.microsoft.com/office/drawing/2014/main" val="3313419658"/>
                    </a:ext>
                  </a:extLst>
                </a:gridCol>
                <a:gridCol w="730587">
                  <a:extLst>
                    <a:ext uri="{9D8B030D-6E8A-4147-A177-3AD203B41FA5}">
                      <a16:colId xmlns:a16="http://schemas.microsoft.com/office/drawing/2014/main" val="4086452854"/>
                    </a:ext>
                  </a:extLst>
                </a:gridCol>
                <a:gridCol w="730587">
                  <a:extLst>
                    <a:ext uri="{9D8B030D-6E8A-4147-A177-3AD203B41FA5}">
                      <a16:colId xmlns:a16="http://schemas.microsoft.com/office/drawing/2014/main" val="3110864044"/>
                    </a:ext>
                  </a:extLst>
                </a:gridCol>
              </a:tblGrid>
              <a:tr h="170769">
                <a:tc gridSpan="3">
                  <a:txBody>
                    <a:bodyPr/>
                    <a:lstStyle/>
                    <a:p>
                      <a:pPr algn="ctr" fontAlgn="ctr"/>
                      <a:r>
                        <a:rPr lang="fr-FR" sz="1100" b="0" i="0" u="none" strike="noStrike">
                          <a:solidFill>
                            <a:schemeClr val="tx1"/>
                          </a:solidFill>
                          <a:effectLst/>
                          <a:latin typeface="Bahnschrift Light" panose="020b0502040204020203" pitchFamily="34" charset="0"/>
                        </a:rPr>
                        <a:t>BOND MARKET</a:t>
                      </a:r>
                    </a:p>
                  </a:txBody>
                  <a:tcPr marL="9525" marR="9525" marT="9525" marB="0">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35036">
                <a:tc>
                  <a:txBody>
                    <a:bodyPr/>
                    <a:lstStyle/>
                    <a:p>
                      <a:pPr algn="ctr" fontAlgn="b"/>
                      <a:r>
                        <a:rPr lang="fr-FR" sz="1100" b="1" i="0" u="none" strike="noStrike">
                          <a:solidFill>
                            <a:schemeClr val="bg1"/>
                          </a:solidFill>
                          <a:effectLst/>
                          <a:latin typeface="Bahnschrift Light" panose="020b0502040204020203" pitchFamily="34" charset="0"/>
                        </a:rPr>
                        <a:t>UK 2-YR</a:t>
                      </a: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0,52</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-0,01%</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35036">
                <a:tc>
                  <a:txBody>
                    <a:bodyPr/>
                    <a:lstStyle/>
                    <a:p>
                      <a:pPr algn="ctr" fontAlgn="b"/>
                      <a:r>
                        <a:rPr lang="fr-FR" sz="1100" b="1" i="0" u="none" strike="noStrike">
                          <a:solidFill>
                            <a:schemeClr val="bg1"/>
                          </a:solidFill>
                          <a:effectLst/>
                          <a:latin typeface="Bahnschrift Light" panose="020b0502040204020203" pitchFamily="34" charset="0"/>
                        </a:rPr>
                        <a:t>BUND 10-YR</a:t>
                      </a: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-0,361</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+0,003%</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35036">
                <a:tc>
                  <a:txBody>
                    <a:bodyPr/>
                    <a:lstStyle/>
                    <a:p>
                      <a:pPr algn="ctr" fontAlgn="b"/>
                      <a:r>
                        <a:rPr lang="fr-FR" sz="1100" b="1" i="0" u="none" strike="noStrike">
                          <a:solidFill>
                            <a:schemeClr val="bg1"/>
                          </a:solidFill>
                          <a:effectLst/>
                          <a:latin typeface="Bahnschrift Light" panose="020b0502040204020203" pitchFamily="34" charset="0"/>
                        </a:rPr>
                        <a:t>FRA 2-YR</a:t>
                      </a:r>
                    </a:p>
                  </a:txBody>
                  <a:tcPr marL="9525" marR="9525" marT="9525" marB="0" anchor="b">
                    <a:cell3D prstMaterial="dkEdge">
                      <a:bevel w="25400" h="25400" prst="angle"/>
                      <a:lightRig rig="flood" dir="t"/>
                    </a:cell3D>
                    <a:gradFill>
                      <a:gsLst>
                        <a:gs pos="0">
                          <a:schemeClr val="bg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-0,6202</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+0,002%</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19" name="Tableau 37">
            <a:extLst>
              <a:ext uri="{FF2B5EF4-FFF2-40B4-BE49-F238E27FC236}">
                <a16:creationId xmlns:a16="http://schemas.microsoft.com/office/drawing/2014/main" id="{9CA776E4-AD40-4FCC-95CB-2997932C7EB3}"/>
              </a:ext>
            </a:extLst>
          </p:cNvPr>
          <p:cNvGraphicFramePr>
            <a:graphicFrameLocks noGrp="1"/>
          </p:cNvGraphicFramePr>
          <p:nvPr>
            <p:extLst>
              <p:ext uri="{D42A27DB-BD31-4B8C-83A1-F6EECF244321}">
                <p14:modId xmlns:p14="http://schemas.microsoft.com/office/powerpoint/2010/main" val="3913667773"/>
              </p:ext>
            </p:extLst>
          </p:nvPr>
        </p:nvGraphicFramePr>
        <p:xfrm>
          <a:off x="5560949" y="2216066"/>
          <a:ext cx="2986276" cy="90868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25102">
                  <a:extLst>
                    <a:ext uri="{9D8B030D-6E8A-4147-A177-3AD203B41FA5}">
                      <a16:colId xmlns:a16="http://schemas.microsoft.com/office/drawing/2014/main" val="3313419658"/>
                    </a:ext>
                  </a:extLst>
                </a:gridCol>
                <a:gridCol w="730587">
                  <a:extLst>
                    <a:ext uri="{9D8B030D-6E8A-4147-A177-3AD203B41FA5}">
                      <a16:colId xmlns:a16="http://schemas.microsoft.com/office/drawing/2014/main" val="4086452854"/>
                    </a:ext>
                  </a:extLst>
                </a:gridCol>
                <a:gridCol w="730587">
                  <a:extLst>
                    <a:ext uri="{9D8B030D-6E8A-4147-A177-3AD203B41FA5}">
                      <a16:colId xmlns:a16="http://schemas.microsoft.com/office/drawing/2014/main" val="3110864044"/>
                    </a:ext>
                  </a:extLst>
                </a:gridCol>
              </a:tblGrid>
              <a:tr h="151496">
                <a:tc gridSpan="3">
                  <a:txBody>
                    <a:bodyPr/>
                    <a:lstStyle/>
                    <a:p>
                      <a:pPr algn="ctr" fontAlgn="ctr"/>
                      <a:r>
                        <a:rPr lang="fr-FR" sz="1100" b="0" i="0" u="none" strike="noStrike">
                          <a:solidFill>
                            <a:schemeClr val="tx1"/>
                          </a:solidFill>
                          <a:effectLst/>
                          <a:latin typeface="Bahnschrift Light" panose="020b0502040204020203" pitchFamily="34" charset="0"/>
                        </a:rPr>
                        <a:t>ASIA</a:t>
                      </a:r>
                    </a:p>
                  </a:txBody>
                  <a:tcPr marL="9525" marR="9525" marT="9525" marB="0">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196699906"/>
                  </a:ext>
                </a:extLst>
              </a:tr>
              <a:tr h="208511">
                <a:tc>
                  <a:txBody>
                    <a:bodyPr/>
                    <a:lstStyle/>
                    <a:p>
                      <a:pPr algn="ctr" fontAlgn="b"/>
                      <a:r>
                        <a:rPr lang="fr-FR" sz="1100" b="1" u="none" strike="noStrike">
                          <a:effectLst/>
                          <a:latin typeface="Bahnschrift Light" panose="020b0502040204020203" pitchFamily="34" charset="0"/>
                        </a:rPr>
                        <a:t>HANG SENG</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26,498.37</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+1.07%</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735008025"/>
                  </a:ext>
                </a:extLst>
              </a:tr>
              <a:tr h="208511">
                <a:tc>
                  <a:txBody>
                    <a:bodyPr/>
                    <a:lstStyle/>
                    <a:p>
                      <a:pPr algn="ctr" fontAlgn="b"/>
                      <a:r>
                        <a:rPr lang="fr-FR" sz="1100" b="1" u="none" strike="noStrike">
                          <a:effectLst/>
                          <a:latin typeface="Bahnschrift Light" panose="020b0502040204020203" pitchFamily="34" charset="0"/>
                        </a:rPr>
                        <a:t>NIKKEI 225</a:t>
                      </a:r>
                      <a:endParaRPr lang="fr-FR" sz="1100" b="1" i="0" u="none" strike="noStrike">
                        <a:solidFill>
                          <a:srgbClr val="000000"/>
                        </a:solidFill>
                        <a:effectLst/>
                        <a:latin typeface="Bahnschrift Light" panose="020b0502040204020203" pitchFamily="34" charset="0"/>
                      </a:endParaRP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23,354.40</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+0.23%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64181279"/>
                  </a:ext>
                </a:extLst>
              </a:tr>
              <a:tr h="208511">
                <a:tc>
                  <a:txBody>
                    <a:bodyPr/>
                    <a:lstStyle/>
                    <a:p>
                      <a:pPr algn="ctr" fontAlgn="b"/>
                      <a:r>
                        <a:rPr lang="fr-FR" sz="1100" b="1" i="0" u="none" strike="noStrike">
                          <a:solidFill>
                            <a:schemeClr val="bg1"/>
                          </a:solidFill>
                          <a:effectLst/>
                          <a:latin typeface="Bahnschrift Light" panose="020b0502040204020203" pitchFamily="34" charset="0"/>
                        </a:rPr>
                        <a:t>SSE</a:t>
                      </a:r>
                    </a:p>
                  </a:txBody>
                  <a:tcPr marL="9525" marR="9525" marT="9525" marB="0" anchor="ctr">
                    <a:cell3D prstMaterial="dkEdge">
                      <a:bevel w="25400" h="25400" prst="angle"/>
                      <a:lightRig rig="flood" dir="t"/>
                    </a:cell3D>
                    <a:gradFill>
                      <a:gsLst>
                        <a:gs pos="0">
                          <a:srgbClr val="C00000">
                            <a:lumMod val="75000"/>
                            <a:lumOff val="25000"/>
                          </a:srgb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2,912.01</a:t>
                      </a:r>
                    </a:p>
                  </a:txBody>
                  <a:tcPr marL="9525" marR="9525" marT="9525" marB="0" anchor="ctr">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8000"/>
                          </a:solidFill>
                          <a:effectLst/>
                          <a:latin typeface="Bahnschrift Light" panose="020b0502040204020203" pitchFamily="34" charset="0"/>
                        </a:rPr>
                        <a:t>+0.43%</a:t>
                      </a:r>
                    </a:p>
                  </a:txBody>
                  <a:tcPr marL="9525" marR="9525" marT="38100" marB="38100" anchor="ctr">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047600059"/>
                  </a:ext>
                </a:extLst>
              </a:tr>
            </a:tbl>
          </a:graphicData>
        </a:graphic>
      </p:graphicFrame>
      <p:graphicFrame>
        <p:nvGraphicFramePr>
          <p:cNvPr id="20" name="Tableau 19">
            <a:extLst>
              <a:ext uri="{FF2B5EF4-FFF2-40B4-BE49-F238E27FC236}">
                <a16:creationId xmlns:a16="http://schemas.microsoft.com/office/drawing/2014/main" id="{A5CBCEB8-792D-43F5-B9F6-82D73CFE0A28}"/>
              </a:ext>
            </a:extLst>
          </p:cNvPr>
          <p:cNvGraphicFramePr>
            <a:graphicFrameLocks noGrp="1"/>
          </p:cNvGraphicFramePr>
          <p:nvPr>
            <p:extLst>
              <p:ext uri="{D42A27DB-BD31-4B8C-83A1-F6EECF244321}">
                <p14:modId xmlns:p14="http://schemas.microsoft.com/office/powerpoint/2010/main" val="3289091247"/>
              </p:ext>
            </p:extLst>
          </p:nvPr>
        </p:nvGraphicFramePr>
        <p:xfrm>
          <a:off x="5560949" y="3128264"/>
          <a:ext cx="2986276" cy="92202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25102">
                  <a:extLst>
                    <a:ext uri="{9D8B030D-6E8A-4147-A177-3AD203B41FA5}">
                      <a16:colId xmlns:a16="http://schemas.microsoft.com/office/drawing/2014/main" val="3629255782"/>
                    </a:ext>
                  </a:extLst>
                </a:gridCol>
                <a:gridCol w="730587">
                  <a:extLst>
                    <a:ext uri="{9D8B030D-6E8A-4147-A177-3AD203B41FA5}">
                      <a16:colId xmlns:a16="http://schemas.microsoft.com/office/drawing/2014/main" val="4205819412"/>
                    </a:ext>
                  </a:extLst>
                </a:gridCol>
                <a:gridCol w="730587">
                  <a:extLst>
                    <a:ext uri="{9D8B030D-6E8A-4147-A177-3AD203B41FA5}">
                      <a16:colId xmlns:a16="http://schemas.microsoft.com/office/drawing/2014/main" val="4039984085"/>
                    </a:ext>
                  </a:extLst>
                </a:gridCol>
              </a:tblGrid>
              <a:tr h="190500">
                <a:tc gridSpan="3">
                  <a:txBody>
                    <a:bodyPr/>
                    <a:lstStyle/>
                    <a:p>
                      <a:pPr algn="ctr" fontAlgn="ctr"/>
                      <a:r>
                        <a:rPr lang="fr-FR" sz="1100" b="0" u="none" strike="noStrike">
                          <a:solidFill>
                            <a:schemeClr val="tx1"/>
                          </a:solidFill>
                          <a:effectLst/>
                          <a:latin typeface="Bahnschrift Light" panose="020b0502040204020203" pitchFamily="34" charset="0"/>
                        </a:rPr>
                        <a:t>EUROPE</a:t>
                      </a:r>
                      <a:endParaRPr lang="fr-FR" sz="1100" b="0" i="0" u="none" strike="noStrike">
                        <a:solidFill>
                          <a:schemeClr val="tx1"/>
                        </a:solidFill>
                        <a:effectLst/>
                        <a:latin typeface="Bahnschrift Light" panose="020b0502040204020203" pitchFamily="34" charset="0"/>
                      </a:endParaRPr>
                    </a:p>
                  </a:txBody>
                  <a:tcPr marL="9525" marR="9525" marT="9525" marB="0">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190500">
                <a:tc>
                  <a:txBody>
                    <a:bodyPr/>
                    <a:lstStyle/>
                    <a:p>
                      <a:pPr algn="ctr" fontAlgn="b"/>
                      <a:r>
                        <a:rPr lang="fr-FR" sz="1100" b="1" u="none" strike="noStrike">
                          <a:effectLst/>
                          <a:latin typeface="Bahnschrift Light" panose="020b0502040204020203" pitchFamily="34" charset="0"/>
                        </a:rPr>
                        <a:t>CAC 40</a:t>
                      </a:r>
                      <a:endParaRPr lang="fr-FR" sz="1100" b="1" i="0" u="none" strike="noStrike">
                        <a:solidFill>
                          <a:srgbClr val="000000"/>
                        </a:solidFill>
                        <a:effectLst/>
                        <a:latin typeface="Bahnschrift Light" panose="020b0502040204020203" pitchFamily="34" charset="0"/>
                      </a:endParaRP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u="none" strike="noStrike">
                          <a:solidFill>
                            <a:schemeClr val="tx1"/>
                          </a:solidFill>
                          <a:effectLst/>
                          <a:latin typeface="Bahnschrift Light" panose="020b0502040204020203" pitchFamily="34" charset="0"/>
                        </a:rPr>
                        <a:t>5 912,72</a:t>
                      </a:r>
                      <a:endParaRPr lang="fr-FR" sz="1100" b="0" i="0" u="none" strike="noStrike">
                        <a:solidFill>
                          <a:schemeClr val="tx1"/>
                        </a:solidFill>
                        <a:effectLst/>
                        <a:latin typeface="Bahnschrift Light" panose="020b0502040204020203" pitchFamily="34" charset="0"/>
                      </a:endParaRP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-0,24%</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0">
                <a:tc>
                  <a:txBody>
                    <a:bodyPr/>
                    <a:lstStyle/>
                    <a:p>
                      <a:pPr algn="ctr" fontAlgn="b"/>
                      <a:r>
                        <a:rPr lang="fr-FR" sz="1100" b="1" i="0" u="none" strike="noStrike">
                          <a:solidFill>
                            <a:schemeClr val="bg1"/>
                          </a:solidFill>
                          <a:effectLst/>
                          <a:latin typeface="Bahnschrift Light" panose="020b0502040204020203" pitchFamily="34" charset="0"/>
                        </a:rPr>
                        <a:t>FTSE 100</a:t>
                      </a: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7 416,43</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-0,18%</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r h="190500">
                <a:tc>
                  <a:txBody>
                    <a:bodyPr/>
                    <a:lstStyle/>
                    <a:p>
                      <a:pPr algn="ctr" fontAlgn="b"/>
                      <a:r>
                        <a:rPr lang="fr-FR" sz="1100" b="1" i="0" u="none" strike="noStrike">
                          <a:solidFill>
                            <a:schemeClr val="bg1"/>
                          </a:solidFill>
                          <a:effectLst/>
                          <a:latin typeface="Bahnschrift Light" panose="020b0502040204020203" pitchFamily="34" charset="0"/>
                        </a:rPr>
                        <a:t>DAX</a:t>
                      </a:r>
                    </a:p>
                  </a:txBody>
                  <a:tcPr marL="9525" marR="9525" marT="9525" marB="0" anchor="b">
                    <a:cell3D prstMaterial="dkEdge">
                      <a:bevel w="25400" h="25400" prst="angle"/>
                      <a:lightRig rig="flood" dir="t"/>
                    </a:cell3D>
                    <a:gradFill>
                      <a:gsLst>
                        <a:gs pos="0">
                          <a:schemeClr val="accent1">
                            <a:lumMod val="75000"/>
                          </a:schemeClr>
                        </a:gs>
                        <a:gs pos="100000">
                          <a:schemeClr val="tx1"/>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13 245,58</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-0,31%</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901306692"/>
                  </a:ext>
                </a:extLst>
              </a:tr>
            </a:tbl>
          </a:graphicData>
        </a:graphic>
      </p:graphicFrame>
      <p:graphicFrame>
        <p:nvGraphicFramePr>
          <p:cNvPr id="21" name="Tableau 20">
            <a:extLst>
              <a:ext uri="{FF2B5EF4-FFF2-40B4-BE49-F238E27FC236}">
                <a16:creationId xmlns:a16="http://schemas.microsoft.com/office/drawing/2014/main" id="{18438669-24B3-42A1-8D45-F0DC4E81581D}"/>
              </a:ext>
            </a:extLst>
          </p:cNvPr>
          <p:cNvGraphicFramePr>
            <a:graphicFrameLocks noGrp="1"/>
          </p:cNvGraphicFramePr>
          <p:nvPr>
            <p:extLst>
              <p:ext uri="{D42A27DB-BD31-4B8C-83A1-F6EECF244321}">
                <p14:modId xmlns:p14="http://schemas.microsoft.com/office/powerpoint/2010/main" val="3765488517"/>
              </p:ext>
            </p:extLst>
          </p:nvPr>
        </p:nvGraphicFramePr>
        <p:xfrm>
          <a:off x="5568848" y="4037546"/>
          <a:ext cx="2983399" cy="1653540"/>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15239">
                  <a:extLst>
                    <a:ext uri="{9D8B030D-6E8A-4147-A177-3AD203B41FA5}">
                      <a16:colId xmlns:a16="http://schemas.microsoft.com/office/drawing/2014/main" val="3954752173"/>
                    </a:ext>
                  </a:extLst>
                </a:gridCol>
                <a:gridCol w="723481">
                  <a:extLst>
                    <a:ext uri="{9D8B030D-6E8A-4147-A177-3AD203B41FA5}">
                      <a16:colId xmlns:a16="http://schemas.microsoft.com/office/drawing/2014/main" val="1386741390"/>
                    </a:ext>
                  </a:extLst>
                </a:gridCol>
                <a:gridCol w="744679">
                  <a:extLst>
                    <a:ext uri="{9D8B030D-6E8A-4147-A177-3AD203B41FA5}">
                      <a16:colId xmlns:a16="http://schemas.microsoft.com/office/drawing/2014/main" val="3193569772"/>
                    </a:ext>
                  </a:extLst>
                </a:gridCol>
              </a:tblGrid>
              <a:tr h="190500">
                <a:tc gridSpan="3">
                  <a:txBody>
                    <a:bodyPr/>
                    <a:lstStyle/>
                    <a:p>
                      <a:pPr algn="ctr" fontAlgn="ctr"/>
                      <a:r>
                        <a:rPr lang="fr-FR" sz="1100" b="0" i="0" u="none" strike="noStrike">
                          <a:solidFill>
                            <a:schemeClr val="tx1"/>
                          </a:solidFill>
                          <a:effectLst/>
                          <a:latin typeface="Bahnschrift Light" panose="020b0502040204020203" pitchFamily="34" charset="0"/>
                        </a:rPr>
                        <a:t>COMMODITIES</a:t>
                      </a:r>
                    </a:p>
                  </a:txBody>
                  <a:tcPr marL="9525" marR="9525" marT="9525" marB="0" anchor="ctr">
                    <a:lnB w="25400" cmpd="sng">
                      <a:noFill/>
                    </a:lnB>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566001841"/>
                  </a:ext>
                </a:extLst>
              </a:tr>
              <a:tr h="190500">
                <a:tc>
                  <a:txBody>
                    <a:bodyPr/>
                    <a:lstStyle/>
                    <a:p>
                      <a:pPr algn="ctr" fontAlgn="b"/>
                      <a:r>
                        <a:rPr lang="fr-FR" sz="1100" b="1" u="none" strike="noStrike">
                          <a:effectLst/>
                          <a:latin typeface="Bahnschrift Light" panose="020b0502040204020203" pitchFamily="34" charset="0"/>
                        </a:rPr>
                        <a:t>WTI</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w="25400" cmpd="sng">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gs>
                        <a:gs pos="100000">
                          <a:schemeClr val="tx1">
                            <a:lumMod val="75000"/>
                            <a:lumOff val="2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58,02</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-0,15%</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48010500"/>
                  </a:ext>
                </a:extLst>
              </a:tr>
              <a:tr h="214906">
                <a:tc>
                  <a:txBody>
                    <a:bodyPr/>
                    <a:lstStyle/>
                    <a:p>
                      <a:pPr algn="ctr" fontAlgn="b"/>
                      <a:r>
                        <a:rPr lang="fr-FR" sz="1100" b="1" u="none" strike="noStrike">
                          <a:effectLst/>
                          <a:latin typeface="Bahnschrift Light" panose="020b0502040204020203" pitchFamily="34" charset="0"/>
                        </a:rPr>
                        <a:t>BRENT </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rgbClr val="00B050"/>
                        </a:gs>
                        <a:gs pos="100000">
                          <a:schemeClr val="tx1">
                            <a:lumMod val="75000"/>
                            <a:lumOff val="2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63,60</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-0,66%</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4116772702"/>
                  </a:ext>
                </a:extLst>
              </a:tr>
              <a:tr h="0">
                <a:tc>
                  <a:txBody>
                    <a:bodyPr/>
                    <a:lstStyle/>
                    <a:p>
                      <a:pPr algn="ctr" fontAlgn="b"/>
                      <a:r>
                        <a:rPr lang="fr-FR" sz="1100" b="1" u="none" strike="noStrike">
                          <a:effectLst/>
                          <a:latin typeface="Bahnschrift Light" panose="020b0502040204020203" pitchFamily="34" charset="0"/>
                        </a:rPr>
                        <a:t>SILVER (Future)</a:t>
                      </a:r>
                      <a:endParaRPr lang="fr-FR" sz="1100" b="1" i="0" u="none" strike="noStrike">
                        <a:solidFill>
                          <a:srgbClr val="000000"/>
                        </a:solidFill>
                        <a:effectLst/>
                        <a:latin typeface="Bahnschrift Light" panose="020b0502040204020203" pitchFamily="34" charset="0"/>
                      </a:endParaRPr>
                    </a:p>
                  </a:txBody>
                  <a:tcPr marL="9525" marR="9525" marT="9525" marB="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16,85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-0,37%</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833030175"/>
                  </a:ext>
                </a:extLst>
              </a:tr>
              <a:tr h="190500">
                <a:tc>
                  <a:txBody>
                    <a:bodyPr/>
                    <a:lstStyle/>
                    <a:p>
                      <a:pPr algn="ctr" fontAlgn="b"/>
                      <a:r>
                        <a:rPr lang="fr-FR" sz="1100" b="1" u="none" strike="noStrike">
                          <a:effectLst/>
                          <a:latin typeface="Bahnschrift Light" panose="020b0502040204020203" pitchFamily="34" charset="0"/>
                        </a:rPr>
                        <a:t> COPPER (Future)</a:t>
                      </a:r>
                      <a:endParaRPr lang="fr-FR" sz="1100" b="1" i="0" u="none" strike="noStrike">
                        <a:solidFill>
                          <a:srgbClr val="000000"/>
                        </a:solidFill>
                        <a:effectLst/>
                        <a:latin typeface="Bahnschrift Light" panose="020b0502040204020203" pitchFamily="34" charset="0"/>
                      </a:endParaRP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2,654</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-0,77%</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973405697"/>
                  </a:ext>
                </a:extLst>
              </a:tr>
              <a:tr h="190500">
                <a:tc>
                  <a:txBody>
                    <a:bodyPr/>
                    <a:lstStyle/>
                    <a:p>
                      <a:pPr algn="ctr" fontAlgn="b"/>
                      <a:r>
                        <a:rPr lang="fr-FR" sz="1100" b="1" i="0" u="none" strike="noStrike">
                          <a:solidFill>
                            <a:schemeClr val="bg1"/>
                          </a:solidFill>
                          <a:effectLst/>
                          <a:latin typeface="Bahnschrift Light" panose="020b0502040204020203" pitchFamily="34" charset="0"/>
                        </a:rPr>
                        <a:t>COTTON (Future)</a:t>
                      </a: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6"/>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65,87</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FF0000"/>
                          </a:solidFill>
                          <a:effectLst/>
                          <a:latin typeface="Bahnschrift Light" panose="020b0502040204020203" pitchFamily="34" charset="0"/>
                        </a:rPr>
                        <a:t>-0,12%</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3950926607"/>
                  </a:ext>
                </a:extLst>
              </a:tr>
              <a:tr h="190500">
                <a:tc>
                  <a:txBody>
                    <a:bodyPr/>
                    <a:lstStyle/>
                    <a:p>
                      <a:pPr algn="ctr" fontAlgn="b"/>
                      <a:r>
                        <a:rPr lang="fr-FR" sz="1100" b="1" i="0" u="none" strike="noStrike">
                          <a:solidFill>
                            <a:schemeClr val="bg1"/>
                          </a:solidFill>
                          <a:effectLst/>
                          <a:latin typeface="Bahnschrift Light" panose="020b0502040204020203" pitchFamily="34" charset="0"/>
                        </a:rPr>
                        <a:t>COFFEE (Future)</a:t>
                      </a:r>
                    </a:p>
                  </a:txBody>
                  <a:tcPr marL="9525" marR="9525" marT="38100" marB="38100" anchor="b">
                    <a:lnL>
                      <a:noFill/>
                    </a:lnL>
                    <a:lnR w="25400" cmpd="sng">
                      <a:noFill/>
                    </a:lnR>
                    <a:lnT>
                      <a:noFill/>
                    </a:lnT>
                    <a:lnB>
                      <a:noFill/>
                    </a:lnB>
                    <a:lnTlToBr w="12700" cmpd="sng">
                      <a:noFill/>
                      <a:prstDash val="solid"/>
                    </a:lnTlToBr>
                    <a:lnBlToTr w="12700" cmpd="sng">
                      <a:noFill/>
                      <a:prstDash val="solid"/>
                    </a:lnBlToTr>
                    <a:cell3D prstMaterial="dkEdge">
                      <a:bevel w="25400" h="25400" prst="angle"/>
                      <a:lightRig rig="flood" dir="t"/>
                    </a:cell3D>
                    <a:gradFill>
                      <a:gsLst>
                        <a:gs pos="0">
                          <a:schemeClr val="accent6"/>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117,45</a:t>
                      </a:r>
                    </a:p>
                  </a:txBody>
                  <a:tcPr marL="9525" marR="9525" marT="9525" marB="0" anchor="b">
                    <a:lnL w="25400" cmpd="sng">
                      <a:noFill/>
                    </a:lnL>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+0,51%</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400809057"/>
                  </a:ext>
                </a:extLst>
              </a:tr>
            </a:tbl>
          </a:graphicData>
        </a:graphic>
      </p:graphicFrame>
      <p:graphicFrame>
        <p:nvGraphicFramePr>
          <p:cNvPr id="23" name="Tableau 22">
            <a:extLst>
              <a:ext uri="{FF2B5EF4-FFF2-40B4-BE49-F238E27FC236}">
                <a16:creationId xmlns:a16="http://schemas.microsoft.com/office/drawing/2014/main" id="{76993E1F-1904-4D5A-A155-1B5B4ABF9230}"/>
              </a:ext>
            </a:extLst>
          </p:cNvPr>
          <p:cNvGraphicFramePr>
            <a:graphicFrameLocks noGrp="1"/>
          </p:cNvGraphicFramePr>
          <p:nvPr>
            <p:extLst>
              <p:ext uri="{D42A27DB-BD31-4B8C-83A1-F6EECF244321}">
                <p14:modId xmlns:p14="http://schemas.microsoft.com/office/powerpoint/2010/main" val="2090831780"/>
              </p:ext>
            </p:extLst>
          </p:nvPr>
        </p:nvGraphicFramePr>
        <p:xfrm>
          <a:off x="5563825" y="5703824"/>
          <a:ext cx="2983399" cy="779145"/>
        </p:xfrm>
        <a:graphic>
          <a:graphicData uri="http://schemas.openxmlformats.org/drawingml/2006/table">
            <a:tbl>
              <a:tblPr firstRow="1" firstCol="1" bandRow="1">
                <a:effectLst>
                  <a:outerShdw blurRad="63500" sx="102000" sy="102000" algn="ctr" rotWithShape="0">
                    <a:prstClr val="black">
                      <a:alpha val="40000"/>
                    </a:prstClr>
                  </a:outerShdw>
                </a:effectLst>
                <a:tableStyleId>{D03447BB-5D67-496B-8E87-E561075AD55C}</a:tableStyleId>
              </a:tblPr>
              <a:tblGrid>
                <a:gridCol w="1523633">
                  <a:extLst>
                    <a:ext uri="{9D8B030D-6E8A-4147-A177-3AD203B41FA5}">
                      <a16:colId xmlns:a16="http://schemas.microsoft.com/office/drawing/2014/main" val="3629255782"/>
                    </a:ext>
                  </a:extLst>
                </a:gridCol>
                <a:gridCol w="729883">
                  <a:extLst>
                    <a:ext uri="{9D8B030D-6E8A-4147-A177-3AD203B41FA5}">
                      <a16:colId xmlns:a16="http://schemas.microsoft.com/office/drawing/2014/main" val="4205819412"/>
                    </a:ext>
                  </a:extLst>
                </a:gridCol>
                <a:gridCol w="729883">
                  <a:extLst>
                    <a:ext uri="{9D8B030D-6E8A-4147-A177-3AD203B41FA5}">
                      <a16:colId xmlns:a16="http://schemas.microsoft.com/office/drawing/2014/main" val="4039984085"/>
                    </a:ext>
                  </a:extLst>
                </a:gridCol>
              </a:tblGrid>
              <a:tr h="190500">
                <a:tc gridSpan="3">
                  <a:txBody>
                    <a:bodyPr/>
                    <a:lstStyle/>
                    <a:p>
                      <a:pPr algn="ctr" fontAlgn="ctr"/>
                      <a:r>
                        <a:rPr lang="fr-FR" sz="1100" b="0" i="0" u="none" strike="noStrike">
                          <a:solidFill>
                            <a:schemeClr val="tx1"/>
                          </a:solidFill>
                          <a:effectLst/>
                          <a:latin typeface="Bahnschrift Light" panose="020b0502040204020203" pitchFamily="34" charset="0"/>
                        </a:rPr>
                        <a:t> MARKET MOVERS</a:t>
                      </a:r>
                    </a:p>
                  </a:txBody>
                  <a:tcPr marL="9525" marR="9525" marT="9525" marB="0" anchor="ctr">
                    <a:noFill/>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3947553304"/>
                  </a:ext>
                </a:extLst>
              </a:tr>
              <a:tr h="0">
                <a:tc>
                  <a:txBody>
                    <a:bodyPr/>
                    <a:lstStyle/>
                    <a:p>
                      <a:pPr algn="ctr" fontAlgn="b"/>
                      <a:r>
                        <a:rPr lang="fr-FR" sz="1100" b="1" i="0" u="none" strike="noStrike">
                          <a:solidFill>
                            <a:schemeClr val="bg1"/>
                          </a:solidFill>
                          <a:effectLst/>
                          <a:latin typeface="Bahnschrift Light" panose="020b0502040204020203" pitchFamily="34" charset="0"/>
                        </a:rPr>
                        <a:t>VEOLIA(€)</a:t>
                      </a:r>
                    </a:p>
                  </a:txBody>
                  <a:tcPr marL="9525" marR="9525" marT="9525" marB="0" anchor="b">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23,34</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i="0" u="none" strike="noStrike">
                          <a:solidFill>
                            <a:srgbClr val="00B050"/>
                          </a:solidFill>
                          <a:effectLst/>
                          <a:latin typeface="Bahnschrift Light" panose="020b0502040204020203" pitchFamily="34" charset="0"/>
                        </a:rPr>
                        <a:t>+0,65%</a:t>
                      </a: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1707410355"/>
                  </a:ext>
                </a:extLst>
              </a:tr>
              <a:tr h="189034">
                <a:tc>
                  <a:txBody>
                    <a:bodyPr/>
                    <a:lstStyle/>
                    <a:p>
                      <a:pPr algn="ctr" fontAlgn="b"/>
                      <a:r>
                        <a:rPr lang="fr-FR" sz="1100" b="1" i="0" u="none" strike="noStrike">
                          <a:solidFill>
                            <a:schemeClr val="bg1"/>
                          </a:solidFill>
                          <a:effectLst/>
                          <a:latin typeface="Bahnschrift Light" panose="020b0502040204020203" pitchFamily="34" charset="0"/>
                        </a:rPr>
                        <a:t>VODAFONE GROUP(£)</a:t>
                      </a:r>
                    </a:p>
                  </a:txBody>
                  <a:tcPr marL="9525" marR="9525" marT="9525" marB="0" anchor="b">
                    <a:cell3D prstMaterial="dkEdge">
                      <a:bevel w="25400" h="25400" prst="angle"/>
                      <a:lightRig rig="flood" dir="t"/>
                    </a:cell3D>
                    <a:gradFill>
                      <a:gsLst>
                        <a:gs pos="0">
                          <a:schemeClr val="tx2">
                            <a:lumMod val="75000"/>
                          </a:schemeClr>
                        </a:gs>
                        <a:gs pos="100000">
                          <a:schemeClr val="tx1">
                            <a:lumMod val="75000"/>
                          </a:schemeClr>
                        </a:gs>
                      </a:gsLst>
                      <a:lin ang="2700000" scaled="1"/>
                    </a:gradFill>
                  </a:tcPr>
                </a:tc>
                <a:tc>
                  <a:txBody>
                    <a:bodyPr/>
                    <a:lstStyle/>
                    <a:p>
                      <a:pPr algn="ctr" fontAlgn="b"/>
                      <a:r>
                        <a:rPr lang="fr-FR" sz="1100" b="0" i="0" u="none" strike="noStrike">
                          <a:solidFill>
                            <a:schemeClr val="tx1"/>
                          </a:solidFill>
                          <a:effectLst/>
                          <a:latin typeface="Bahnschrift Light" panose="020b0502040204020203" pitchFamily="34" charset="0"/>
                        </a:rPr>
                        <a:t>154,16</a:t>
                      </a:r>
                    </a:p>
                  </a:txBody>
                  <a:tcPr marL="9525" marR="9525" marT="9525" marB="0" anchor="b">
                    <a:cell3D prstMaterial="dkEdge">
                      <a:bevel w="25400" h="25400" prst="angle"/>
                      <a:lightRig rig="flood" dir="t"/>
                    </a:cell3D>
                    <a:solidFill>
                      <a:schemeClr val="bg1">
                        <a:alpha val="19000"/>
                      </a:schemeClr>
                    </a:solidFill>
                  </a:tcPr>
                </a:tc>
                <a:tc>
                  <a:txBody>
                    <a:bodyPr/>
                    <a:lstStyle/>
                    <a:p>
                      <a:pPr algn="ctr" fontAlgn="b"/>
                      <a:r>
                        <a:rPr lang="fr-FR" sz="1100" b="0" u="none" strike="noStrike">
                          <a:solidFill>
                            <a:srgbClr val="FF0000"/>
                          </a:solidFill>
                          <a:effectLst/>
                          <a:latin typeface="Bahnschrift Light" panose="020b0502040204020203" pitchFamily="34" charset="0"/>
                        </a:rPr>
                        <a:t>-3,91%</a:t>
                      </a:r>
                      <a:endParaRPr lang="fr-FR" sz="1100" b="0" i="0" u="none" strike="noStrike">
                        <a:solidFill>
                          <a:srgbClr val="FF0000"/>
                        </a:solidFill>
                        <a:effectLst/>
                        <a:latin typeface="Bahnschrift Light" panose="020b0502040204020203" pitchFamily="34" charset="0"/>
                      </a:endParaRPr>
                    </a:p>
                  </a:txBody>
                  <a:tcPr marL="9525" marR="9525" marT="38100" marB="38100" anchor="b">
                    <a:cell3D prstMaterial="dkEdge">
                      <a:bevel w="25400" h="25400" prst="angle"/>
                      <a:lightRig rig="flood" dir="t"/>
                    </a:cell3D>
                    <a:solidFill>
                      <a:schemeClr val="bg1">
                        <a:alpha val="19000"/>
                      </a:schemeClr>
                    </a:solidFill>
                  </a:tcPr>
                </a:tc>
                <a:extLst>
                  <a:ext uri="{0D108BD9-81ED-4DB2-BD59-A6C34878D82A}">
                    <a16:rowId xmlns:a16="http://schemas.microsoft.com/office/drawing/2014/main" val="2791798227"/>
                  </a:ext>
                </a:extLst>
              </a:tr>
            </a:tbl>
          </a:graphicData>
        </a:graphic>
      </p:graphicFrame>
      <p:sp>
        <p:nvSpPr>
          <p:cNvPr id="24" name="Zone de texte 2">
            <a:extLst>
              <a:ext uri="{FF2B5EF4-FFF2-40B4-BE49-F238E27FC236}">
                <a16:creationId xmlns:a16="http://schemas.microsoft.com/office/drawing/2014/main" id="{EEE1FFD4-B112-4A51-937F-45C776002A7A}"/>
              </a:ext>
            </a:extLst>
          </p:cNvPr>
          <p:cNvSpPr txBox="1">
            <a:spLocks noChangeArrowheads="1"/>
          </p:cNvSpPr>
          <p:nvPr/>
        </p:nvSpPr>
        <p:spPr bwMode="auto">
          <a:xfrm>
            <a:off x="5355333" y="6443726"/>
            <a:ext cx="1853624" cy="444418"/>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algn="ctr" defTabSz="914400" rtl="0" eaLnBrk="1" fontAlgn="auto" latinLnBrk="0" hangingPunct="1">
              <a:lnSpc>
                <a:spcPct val="107000"/>
              </a:lnSpc>
              <a:spcBef>
                <a:spcPct val="0"/>
              </a:spcBef>
              <a:spcAft>
                <a:spcPct val="0"/>
              </a:spcAft>
              <a:buClrTx/>
              <a:buSzTx/>
              <a:buFontTx/>
              <a:buNone/>
              <a:defRPr/>
            </a:pPr>
            <a:r>
              <a:rPr kumimoji="0" lang="fr-FR" sz="1400" b="1" i="0" u="none" strike="noStrike" kern="1200" cap="none" spc="0" normalizeH="0" baseline="0" noProof="0">
                <a:ln>
                  <a:noFill/>
                </a:ln>
                <a:solidFill>
                  <a:prstClr val="black"/>
                </a:solidFill>
                <a:effectLst/>
                <a:uLnTx/>
                <a:uFillTx/>
                <a:latin typeface="Lato Light" panose="020f0302020204030203" pitchFamily="34" charset="0"/>
                <a:ea typeface="Calibri" panose="020f0502020204030204" pitchFamily="34" charset="0"/>
                <a:cs typeface="Times New Roman" panose="02020603050405020304" pitchFamily="18" charset="0"/>
              </a:rPr>
              <a:t>CONNECT ON</a:t>
            </a:r>
            <a:endParaRPr kumimoji="0" lang="fr-FR" sz="800" b="0" i="0" u="none" strike="noStrike" kern="1200" cap="none" spc="0" normalizeH="0" baseline="0" noProof="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25" name="Image 24">
            <a:extLst>
              <a:ext uri="{FF2B5EF4-FFF2-40B4-BE49-F238E27FC236}">
                <a16:creationId xmlns:a16="http://schemas.microsoft.com/office/drawing/2014/main" id="{FA02BE5B-29AC-4DB3-985D-4B0F9421C81E}"/>
              </a:ext>
            </a:extLst>
          </p:cNvPr>
          <p:cNvPicPr/>
          <p:nvPr/>
        </p:nvPicPr>
        <p:blipFill>
          <a:blip r:embed="rId4">
            <a:extLst>
              <a:ext uri="{28A0092B-C50C-407E-A947-70E740481C1C}">
                <a14:useLocalDpi xmlns:a14="http://schemas.microsoft.com/office/drawing/2010/main" val="0"/>
              </a:ext>
            </a:extLst>
          </a:blip>
          <a:stretch>
            <a:fillRect/>
          </a:stretch>
        </p:blipFill>
        <p:spPr>
          <a:xfrm>
            <a:off x="7038188" y="6398046"/>
            <a:ext cx="421005" cy="379730"/>
          </a:xfrm>
          <a:prstGeom prst="parallelogram">
            <a:avLst/>
          </a:prstGeom>
        </p:spPr>
      </p:pic>
      <p:pic>
        <p:nvPicPr>
          <p:cNvPr id="26" name="Image 25">
            <a:extLst>
              <a:ext uri="{FF2B5EF4-FFF2-40B4-BE49-F238E27FC236}">
                <a16:creationId xmlns:a16="http://schemas.microsoft.com/office/drawing/2014/main" id="{6B814A79-F441-45C4-9919-EBC04EAF2ADD}"/>
              </a:ext>
            </a:extLst>
          </p:cNvPr>
          <p:cNvPicPr/>
          <p:nvPr/>
        </p:nvPicPr>
        <p:blipFill>
          <a:blip r:embed="rId5">
            <a:extLst>
              <a:ext uri="{28A0092B-C50C-407E-A947-70E740481C1C}">
                <a14:useLocalDpi xmlns:a14="http://schemas.microsoft.com/office/drawing/2010/main" val="0"/>
              </a:ext>
            </a:extLst>
          </a:blip>
          <a:stretch>
            <a:fillRect/>
          </a:stretch>
        </p:blipFill>
        <p:spPr>
          <a:xfrm>
            <a:off x="7547556" y="6413582"/>
            <a:ext cx="352425" cy="342900"/>
          </a:xfrm>
          <a:prstGeom prst="parallelogram">
            <a:avLst/>
          </a:prstGeom>
        </p:spPr>
      </p:pic>
      <p:pic>
        <p:nvPicPr>
          <p:cNvPr id="27" name="Image 26">
            <a:extLst>
              <a:ext uri="{FF2B5EF4-FFF2-40B4-BE49-F238E27FC236}">
                <a16:creationId xmlns:a16="http://schemas.microsoft.com/office/drawing/2014/main" id="{ACF42054-1BE6-4FE8-9366-F3246A173516}"/>
              </a:ext>
            </a:extLst>
          </p:cNvPr>
          <p:cNvPicPr/>
          <p:nvPr/>
        </p:nvPicPr>
        <p:blipFill>
          <a:blip r:embed="rId6">
            <a:extLst>
              <a:ext uri="{28A0092B-C50C-407E-A947-70E740481C1C}">
                <a14:useLocalDpi xmlns:a14="http://schemas.microsoft.com/office/drawing/2010/main" val="0"/>
              </a:ext>
            </a:extLst>
          </a:blip>
          <a:stretch>
            <a:fillRect/>
          </a:stretch>
        </p:blipFill>
        <p:spPr>
          <a:xfrm>
            <a:off x="8027548" y="6386684"/>
            <a:ext cx="379730" cy="379730"/>
          </a:xfrm>
          <a:prstGeom prst="parallelogram">
            <a:avLst/>
          </a:prstGeom>
        </p:spPr>
      </p:pic>
      <p:sp>
        <p:nvSpPr>
          <p:cNvPr id="28" name="Zone de texte 2">
            <a:extLst>
              <a:ext uri="{FF2B5EF4-FFF2-40B4-BE49-F238E27FC236}">
                <a16:creationId xmlns:a16="http://schemas.microsoft.com/office/drawing/2014/main" id="{A03A4A4B-9145-4135-B212-B4EB414E7122}"/>
              </a:ext>
            </a:extLst>
          </p:cNvPr>
          <p:cNvSpPr txBox="1">
            <a:spLocks noChangeArrowheads="1"/>
          </p:cNvSpPr>
          <p:nvPr/>
        </p:nvSpPr>
        <p:spPr bwMode="auto">
          <a:xfrm>
            <a:off x="1808905" y="418824"/>
            <a:ext cx="3711907" cy="740765"/>
          </a:xfrm>
          <a:prstGeom prst="rect">
            <a:avLst/>
          </a:prstGeom>
          <a:noFill/>
          <a:ln>
            <a:noFill/>
          </a:ln>
        </p:spPr>
        <p:style>
          <a:lnRef idx="0">
            <a:scrgbClr r="0" g="0" b="0"/>
          </a:lnRef>
          <a:fillRef idx="0">
            <a:scrgbClr r="0" g="0" b="0"/>
          </a:fillRef>
          <a:effectRef idx="0">
            <a:scrgbClr r="0" g="0" b="0"/>
          </a:effectRef>
          <a:fontRef idx="minor">
            <a:schemeClr val="dk1"/>
          </a:fontRef>
        </p:style>
        <p:txBody>
          <a:bodyPr rot="0" vert="horz" wrap="square" lIns="91440" tIns="45720" rIns="91440" bIns="45720" anchor="t" anchorCtr="0">
            <a:noAutofit/>
          </a:bodyPr>
          <a:lstStyle/>
          <a:p>
            <a:pPr marL="0" marR="0" lvl="0" indent="0" defTabSz="914400" rtl="0" eaLnBrk="1" fontAlgn="auto" latinLnBrk="0" hangingPunct="1">
              <a:lnSpc>
                <a:spcPct val="107000"/>
              </a:lnSpc>
              <a:spcBef>
                <a:spcPct val="0"/>
              </a:spcBef>
              <a:spcAft>
                <a:spcPct val="0"/>
              </a:spcAft>
              <a:buClrTx/>
              <a:buSzTx/>
              <a:buFontTx/>
              <a:buNone/>
              <a:defRPr/>
            </a:pPr>
            <a:r>
              <a:rPr kumimoji="0" lang="fr-FR" sz="1400" b="1" i="1" u="none" strike="noStrike" kern="1200" cap="none" spc="0" normalizeH="0" baseline="0" noProof="0">
                <a:ln>
                  <a:noFill/>
                </a:ln>
                <a:solidFill>
                  <a:schemeClr val="bg1"/>
                </a:solidFill>
                <a:effectLst>
                  <a:innerShdw blurRad="63500" dist="50800" dir="10800000">
                    <a:prstClr val="white">
                      <a:lumMod val="65000"/>
                      <a:alpha val="50000"/>
                    </a:prstClr>
                  </a:innerShdw>
                </a:effectLst>
                <a:uLnTx/>
                <a:uFillTx/>
                <a:latin typeface="Lato Black" panose="020f0a02020204030203" pitchFamily="34" charset="0"/>
                <a:ea typeface="Calibri" panose="020f0502020204030204" pitchFamily="34" charset="0"/>
                <a:cs typeface="Times New Roman" panose="02020603050405020304" pitchFamily="18" charset="0"/>
              </a:rPr>
              <a:t>1111111111111111111111111111111111 11111111111111111111111111111111111111111111111111111111111111111111</a:t>
            </a:r>
            <a:endParaRPr lang="fr-FR" sz="7200" i="1">
              <a:solidFill>
                <a:schemeClr val="bg1"/>
              </a:solidFill>
              <a:effectLst>
                <a:innerShdw blurRad="63500" dist="50800" dir="10800000">
                  <a:prstClr val="white">
                    <a:lumMod val="65000"/>
                    <a:alpha val="50000"/>
                  </a:prstClr>
                </a:innerShdw>
              </a:effectLst>
              <a:latin typeface="Selawik Semibold" panose="020b0604020202020204" pitchFamily="34" charset="0"/>
              <a:ea typeface="MS PGothic" panose="020b0600070205080204" pitchFamily="34" charset="-128"/>
              <a:cs typeface="JasmineUPC" panose="020b0502040204020203" pitchFamily="18" charset="-34"/>
            </a:endParaRPr>
          </a:p>
        </p:txBody>
      </p:sp>
      <p:sp>
        <p:nvSpPr>
          <p:cNvPr id="30" name="Rectangle : coins arrondis 29">
            <a:extLst>
              <a:ext uri="{FF2B5EF4-FFF2-40B4-BE49-F238E27FC236}">
                <a16:creationId xmlns:a16="http://schemas.microsoft.com/office/drawing/2014/main" id="{4FABBBC0-7297-401A-A9CB-4EF838876956}"/>
              </a:ext>
            </a:extLst>
          </p:cNvPr>
          <p:cNvSpPr/>
          <p:nvPr/>
        </p:nvSpPr>
        <p:spPr>
          <a:xfrm>
            <a:off x="8645468" y="1241246"/>
            <a:ext cx="3387551" cy="303104"/>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US" sz="1400" b="1" i="1">
                <a:solidFill>
                  <a:srgbClr val="002060"/>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KEY INFORMATIONS</a:t>
            </a:r>
            <a:endParaRPr lang="fr-FR" sz="1400" b="1" i="1">
              <a:solidFill>
                <a:srgbClr val="002060"/>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pic>
        <p:nvPicPr>
          <p:cNvPr id="31" name="Image 30">
            <a:extLst>
              <a:ext uri="{FF2B5EF4-FFF2-40B4-BE49-F238E27FC236}">
                <a16:creationId xmlns:a16="http://schemas.microsoft.com/office/drawing/2014/main" id="{51FCAD71-0697-4293-A8EC-81C8C5001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1235" y="1461075"/>
            <a:ext cx="3387551" cy="46444"/>
          </a:xfrm>
          <a:prstGeom prst="rect">
            <a:avLst/>
          </a:prstGeom>
        </p:spPr>
      </p:pic>
      <p:sp>
        <p:nvSpPr>
          <p:cNvPr id="32" name="Rectangle : coins arrondis 31">
            <a:extLst>
              <a:ext uri="{FF2B5EF4-FFF2-40B4-BE49-F238E27FC236}">
                <a16:creationId xmlns:a16="http://schemas.microsoft.com/office/drawing/2014/main" id="{3D895917-1FF6-4F3C-BD7D-87C805BA50D9}"/>
              </a:ext>
            </a:extLst>
          </p:cNvPr>
          <p:cNvSpPr/>
          <p:nvPr/>
        </p:nvSpPr>
        <p:spPr>
          <a:xfrm>
            <a:off x="8627844" y="3394933"/>
            <a:ext cx="3369927" cy="303104"/>
          </a:xfrm>
          <a:prstGeom prst="round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US" sz="1400" b="1" i="1">
                <a:solidFill>
                  <a:srgbClr val="002060"/>
                </a:solidFill>
                <a:effectLst>
                  <a:innerShdw blurRad="63500" dist="50800" dir="10800000">
                    <a:prstClr val="white">
                      <a:lumMod val="65000"/>
                      <a:alpha val="50000"/>
                    </a:prstClr>
                  </a:innerShdw>
                </a:effectLst>
                <a:latin typeface="Lato Black" panose="020f0a02020204030203" pitchFamily="34" charset="0"/>
                <a:ea typeface="Calibri" panose="020f0502020204030204" pitchFamily="34" charset="0"/>
                <a:cs typeface="Times New Roman" panose="02020603050405020304" pitchFamily="18" charset="0"/>
              </a:rPr>
              <a:t>TRADE NEWS</a:t>
            </a:r>
            <a:endParaRPr lang="fr-FR" sz="1400" b="1" i="1">
              <a:solidFill>
                <a:srgbClr val="002060"/>
              </a:solidFill>
              <a:effectLst>
                <a:innerShdw blurRad="63500" dist="50800" dir="10800000">
                  <a:prstClr val="white">
                    <a:lumMod val="65000"/>
                    <a:alpha val="50000"/>
                  </a:prstClr>
                </a:innerShdw>
              </a:effectLst>
              <a:ea typeface="Calibri" panose="020f0502020204030204" pitchFamily="34" charset="0"/>
              <a:cs typeface="Times New Roman" panose="02020603050405020304" pitchFamily="18" charset="0"/>
            </a:endParaRPr>
          </a:p>
        </p:txBody>
      </p:sp>
      <p:sp>
        <p:nvSpPr>
          <p:cNvPr id="34" name="Rectangle 33">
            <a:extLst>
              <a:ext uri="{FF2B5EF4-FFF2-40B4-BE49-F238E27FC236}">
                <a16:creationId xmlns:a16="http://schemas.microsoft.com/office/drawing/2014/main" id="{CEF0AA4A-E635-4D5C-9A91-30B2A689CDC2}"/>
              </a:ext>
            </a:extLst>
          </p:cNvPr>
          <p:cNvSpPr/>
          <p:nvPr/>
        </p:nvSpPr>
        <p:spPr>
          <a:xfrm>
            <a:off x="8627844" y="3655705"/>
            <a:ext cx="3400942" cy="3119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lgn="just">
              <a:buFont typeface="Arial" panose="020b0604020202020204" pitchFamily="34" charset="0"/>
              <a:buChar char="•"/>
            </a:pPr>
            <a:r>
              <a:rPr lang="en-US" sz="1200">
                <a:solidFill>
                  <a:prstClr val="black"/>
                </a:solidFill>
                <a:latin typeface="Bahnschrift Light" panose="020b0502040204020203" pitchFamily="34" charset="0"/>
                <a:cs typeface="Times New Roman" panose="02020603050405020304" pitchFamily="18" charset="0"/>
              </a:rPr>
              <a:t>Gold soared on Thursday following Trump’s signature of the bill backing Hong-Kong protests. </a:t>
            </a:r>
          </a:p>
          <a:p>
            <a:pPr marL="171450" lvl="0" indent="-171450" algn="just">
              <a:buFont typeface="Arial" panose="020b0604020202020204" pitchFamily="34" charset="0"/>
              <a:buChar char="•"/>
            </a:pPr>
            <a:endParaRPr lang="en-US" sz="1200">
              <a:solidFill>
                <a:prstClr val="black"/>
              </a:solidFill>
              <a:latin typeface="Bahnschrift Light" panose="020b0502040204020203" pitchFamily="34" charset="0"/>
              <a:cs typeface="Times New Roman" panose="02020603050405020304" pitchFamily="18" charset="0"/>
            </a:endParaRPr>
          </a:p>
          <a:p>
            <a:pPr marL="171450" lvl="0" indent="-171450" algn="just">
              <a:buFont typeface="Arial" panose="020b0604020202020204" pitchFamily="34" charset="0"/>
              <a:buChar char="•"/>
            </a:pPr>
            <a:r>
              <a:rPr lang="en-US" sz="1200">
                <a:solidFill>
                  <a:prstClr val="black"/>
                </a:solidFill>
                <a:latin typeface="Bahnschrift Light" panose="020b0502040204020203" pitchFamily="34" charset="0"/>
                <a:cs typeface="Times New Roman" panose="02020603050405020304" pitchFamily="18" charset="0"/>
              </a:rPr>
              <a:t>US dollar index slipped </a:t>
            </a:r>
            <a:r>
              <a:rPr lang="en-US" sz="1200" b="1">
                <a:solidFill>
                  <a:prstClr val="black"/>
                </a:solidFill>
                <a:latin typeface="Bahnschrift Light" panose="020b0502040204020203" pitchFamily="34" charset="0"/>
                <a:cs typeface="Times New Roman" panose="02020603050405020304" pitchFamily="18" charset="0"/>
              </a:rPr>
              <a:t>0,10%</a:t>
            </a:r>
            <a:r>
              <a:rPr lang="en-US" sz="1200">
                <a:solidFill>
                  <a:prstClr val="black"/>
                </a:solidFill>
                <a:latin typeface="Bahnschrift Light" panose="020b0502040204020203" pitchFamily="34" charset="0"/>
                <a:cs typeface="Times New Roman" panose="02020603050405020304" pitchFamily="18" charset="0"/>
              </a:rPr>
              <a:t> on Thursday (against a basket of currencies) following potential retaliation from China regarding US decision to back Hong-Kong violence.    </a:t>
            </a:r>
            <a:endParaRPr lang="fr-FR" sz="1200">
              <a:solidFill>
                <a:prstClr val="black"/>
              </a:solidFill>
              <a:latin typeface="Bahnschrift Light" panose="020b0502040204020203" pitchFamily="34" charset="0"/>
              <a:cs typeface="Times New Roman" panose="02020603050405020304" pitchFamily="18" charset="0"/>
            </a:endParaRPr>
          </a:p>
        </p:txBody>
      </p:sp>
      <p:sp>
        <p:nvSpPr>
          <p:cNvPr id="36" name="Rectangle 35">
            <a:extLst>
              <a:ext uri="{FF2B5EF4-FFF2-40B4-BE49-F238E27FC236}">
                <a16:creationId xmlns:a16="http://schemas.microsoft.com/office/drawing/2014/main" id="{D0B6D803-73AC-4D49-B770-344790A0FCB4}"/>
              </a:ext>
            </a:extLst>
          </p:cNvPr>
          <p:cNvSpPr/>
          <p:nvPr/>
        </p:nvSpPr>
        <p:spPr>
          <a:xfrm>
            <a:off x="8629966" y="1494302"/>
            <a:ext cx="3414856" cy="19537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OPEC agrees to expand cuts by 500,000 barrel per day</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Aramco IPO price is set to 32 riyals ($8.50)</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GM and LG Chems launch a $2.3 billion joint venture to create an electric vehicle battery</a:t>
            </a:r>
          </a:p>
          <a:p>
            <a:pPr marL="171450" lvl="0" indent="-171450" algn="just">
              <a:buFont typeface="Arial" panose="020b0604020202020204" pitchFamily="34" charset="0"/>
              <a:buChar char="•"/>
            </a:pPr>
            <a:r>
              <a:rPr lang="fr-FR" sz="1200" b="1">
                <a:solidFill>
                  <a:prstClr val="black"/>
                </a:solidFill>
                <a:latin typeface="Bahnschrift Light" panose="020b0502040204020203" pitchFamily="34" charset="0"/>
                <a:cs typeface="Times New Roman" panose="02020603050405020304" pitchFamily="18" charset="0"/>
              </a:rPr>
              <a:t>SMCP plummets by 21% after weak forecast</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Rumours say Kering preys on clothing brand Moncler. Moncler rises on Borsa Italiana</a:t>
            </a:r>
          </a:p>
          <a:p>
            <a:pPr marL="171450" lvl="0" indent="-171450" algn="just">
              <a:buFont typeface="Arial" panose="020b0604020202020204" pitchFamily="34" charset="0"/>
              <a:buChar char="•"/>
            </a:pPr>
            <a:r>
              <a:rPr lang="fr-FR" sz="1200" b="1" err="1">
                <a:solidFill>
                  <a:prstClr val="black"/>
                </a:solidFill>
                <a:latin typeface="Bahnschrift Light" panose="020b0502040204020203" pitchFamily="34" charset="0"/>
                <a:cs typeface="Times New Roman" panose="02020603050405020304" pitchFamily="18" charset="0"/>
              </a:rPr>
              <a:t>Bids on Madrid Stock Exchange are up to $3 billion</a:t>
            </a:r>
          </a:p>
          <a:p>
            <a:pPr marL="171450" lvl="0" indent="-171450" algn="just">
              <a:buFont typeface="Arial" panose="020b0604020202020204" pitchFamily="34" charset="0"/>
              <a:buChar char="•"/>
            </a:pPr>
            <a:endParaRPr lang="fr-FR" sz="1200" b="1">
              <a:solidFill>
                <a:prstClr val="black"/>
              </a:solidFill>
              <a:latin typeface="Bahnschrift Light" panose="020b0502040204020203" pitchFamily="34" charset="0"/>
              <a:cs typeface="Times New Roman" panose="02020603050405020304" pitchFamily="18" charset="0"/>
            </a:endParaRPr>
          </a:p>
        </p:txBody>
      </p:sp>
      <p:pic>
        <p:nvPicPr>
          <p:cNvPr id="37" name="Image 36">
            <a:extLst>
              <a:ext uri="{FF2B5EF4-FFF2-40B4-BE49-F238E27FC236}">
                <a16:creationId xmlns:a16="http://schemas.microsoft.com/office/drawing/2014/main" id="{3D5B39BD-EE4B-4F65-9E19-272A5EE925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2211" y="3617835"/>
            <a:ext cx="3387551" cy="46444"/>
          </a:xfrm>
          <a:prstGeom prst="rect">
            <a:avLst/>
          </a:prstGeom>
        </p:spPr>
      </p:pic>
    </p:spTree>
    <p:extLst>
      <p:ext uri="{BB962C8B-B14F-4D97-AF65-F5344CB8AC3E}">
        <p14:creationId xmlns:p14="http://schemas.microsoft.com/office/powerpoint/2010/main" val="4060118589"/>
      </p:ext>
    </p:extLst>
  </p:cSld>
  <p:clrMapOvr>
    <a:masterClrMapping/>
  </p:clrMapOvr>
  <p:transition/>
  <p:timing/>
</p:sld>
</file>

<file path=ppt/tags/tag1.xml><?xml version="1.0" encoding="utf-8"?>
<p:tagLst xmlns:p="http://schemas.openxmlformats.org/presentationml/2006/main">
  <p:tag name="AS_NET" val="4.0.30319.42000"/>
  <p:tag name="AS_OS" val="Microsoft Windows NT 6.2.9200.0"/>
  <p:tag name="AS_RELEASE_DATE" val="2017.01.13"/>
  <p:tag name="AS_TITLE" val="Aspose.Slides for .NET 4.0"/>
  <p:tag name="AS_VERSION" val="16.12.1.0"/>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FC2360B1793D1418AC712CD7A72D94C" ma:contentTypeVersion="7" ma:contentTypeDescription="Create a new document." ma:contentTypeScope="" ma:versionID="0a9624328f9f22f1aa4273303a549361">
  <xsd:schema xmlns:xsd="http://www.w3.org/2001/XMLSchema" xmlns:xs="http://www.w3.org/2001/XMLSchema" xmlns:p="http://schemas.microsoft.com/office/2006/metadata/properties" xmlns:ns3="03f06149-9d5a-4dca-a331-9f6da328e9a9" targetNamespace="http://schemas.microsoft.com/office/2006/metadata/properties" ma:root="true" ma:fieldsID="36e85bc9a7afe83cd605d639387b3a8e" ns3:_="">
    <xsd:import namespace="03f06149-9d5a-4dca-a331-9f6da328e9a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f06149-9d5a-4dca-a331-9f6da328e9a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32F6324-226E-46A8-884C-3224A5901AE4}">
  <ds:schemaRefs>
    <ds:schemaRef ds:uri="http://schemas.microsoft.com/sharepoint/v3/contenttype/forms"/>
  </ds:schemaRefs>
</ds:datastoreItem>
</file>

<file path=customXml/itemProps2.xml><?xml version="1.0" encoding="utf-8"?>
<ds:datastoreItem xmlns:ds="http://schemas.openxmlformats.org/officeDocument/2006/customXml" ds:itemID="{BAE9D125-E67C-4EB3-942F-0DC747E676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f06149-9d5a-4dca-a331-9f6da328e9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FA57B0C-5B57-421A-BAD7-B04836E83B2A}">
  <ds:schemaRefs>
    <ds:schemaRef ds:uri="03f06149-9d5a-4dca-a331-9f6da328e9a9"/>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vt="http://schemas.openxmlformats.org/officeDocument/2006/docPropsVTypes" xmlns="http://schemas.openxmlformats.org/officeDocument/2006/extended-properties">
  <Template>TM04033917[[fn=Berlin]]</Template>
  <Company/>
  <PresentationFormat>Grand écran</PresentationFormat>
  <Paragraphs>144</Paragraphs>
  <Slides>12</Slides>
  <Notes>0</Notes>
  <TotalTime>1190</TotalTime>
  <HiddenSlides>0</HiddenSlides>
  <MMClips>0</MMClips>
  <ScaleCrop>0</ScaleCrop>
  <HeadingPairs>
    <vt:vector baseType="variant" size="4">
      <vt:variant>
        <vt:lpstr>Theme</vt:lpstr>
      </vt:variant>
      <vt:variant>
        <vt:i4>1</vt:i4>
      </vt:variant>
      <vt:variant>
        <vt:lpstr>Slide Titles</vt:lpstr>
      </vt:variant>
      <vt:variant>
        <vt:i4>12</vt:i4>
      </vt:variant>
    </vt:vector>
  </HeadingPairs>
  <TitlesOfParts>
    <vt:vector baseType="lpstr" size="13">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0</LinksUpToDate>
  <SharedDoc>0</SharedDoc>
  <HyperlinksChanged>0</HyperlinksChanged>
  <Application>Aspose.Slides for .NET</Application>
  <AppVersion>16.1201</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Presentation</dc:title>
  <dc:creator>Axel Lubeth</dc:creator>
  <cp:lastModifiedBy>mobbebede@live.com</cp:lastModifiedBy>
  <cp:revision>100</cp:revision>
  <dcterms:created xsi:type="dcterms:W3CDTF">2019-09-25T12:49:46Z</dcterms:created>
  <dcterms:modified xsi:type="dcterms:W3CDTF">2020-03-31T13:52:49Z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ContentTypeId">
    <vt:lpwstr>0x0101000FC2360B1793D1418AC712CD7A72D94C</vt:lpwstr>
  </property>
</Properties>
</file>