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1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B0F61A-1590-4918-B983-C167D2C18D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A07351E-002D-4873-B6B9-C78845EDAD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11A936-A40E-4D65-B042-768C50348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9F3D4F-7CE7-4B03-BAAC-52A36F70B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25D14E-2524-4801-80D6-2BBF91031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102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2B6FE-D950-493F-B2F5-E47801C43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BEC0A1-A1D9-4C82-9F43-48AFCCD465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1E3F8F-D0B3-4ABB-A536-E0791CCB3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1EF21F-49B0-4B15-B94F-F258082AD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C34FF3-41D8-4F14-A08B-0A4DEA8F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4367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D0A452-32FD-49DE-82D6-155EA554B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3F37E39-0B2B-49B5-9388-F751D7B1DC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A7AE8B-B6EF-411C-8176-59F1FA790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64222F-30D5-446D-B7DC-493A1E9F6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AF3E0F-7433-416F-92BC-BCD39FAAB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4339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F178A-081A-44B5-AEFA-3195FC415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5CBEEA-B3C1-4217-9ED0-D0AE03BCFD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2E56CD4-7A8C-41A8-BEE6-8886A308A5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0457156-C55E-40C6-B312-76A55A53C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D2EEC69-F33C-430C-81C8-D3BE6BA32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C9C208E-1866-4E4D-A112-FE4196A19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101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F5F8F-394F-4C4F-87BC-389F0A335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C44244-D764-4BA3-A695-A3A387756E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F9FC20C-D489-45DF-B24F-C802BC2005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F76A5BA-9CE8-4A09-AD25-F013073CF1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88CA2CE-C206-44A6-A29B-15839E5F9C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5EBADAC-62C4-4EF8-8CEE-828ACC96E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3953200-6AFA-4B48-BC1E-68D3F3D38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3D2DA5-012C-4C6F-A57A-9E3D005AF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626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8FB838-E165-47F5-9615-5F9FAABB0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4B7517B-8ABC-4B0F-B466-FDC91E6EB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7400320-F839-4434-87C6-CD2320CCC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C48850F-F990-4182-877F-FD4DBEEB4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966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21A9807-D94D-4421-94BD-4C290CCAD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DA328ED-64D4-49EB-958E-EABF392A8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A2121B1-112E-4D4C-BC02-7D401004B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698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E02632-6231-41E0-AC8A-DE57D4E1B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28D75E-4AD4-467F-8E23-E28AFE205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94EEE7-564D-4809-9D6A-E4DC20BF02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F61B11E-B7A6-42CA-887E-AEC472392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A8BA65-E309-4192-ADB4-66D20A71B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5BC053F-5F26-40C2-B963-0A3B49DF0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37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79C1C0-C66E-48F3-AB12-77E675B54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90BCCA6-BE48-44AC-9928-18E8355885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BFF8605-DA16-4FBC-8964-5373A5404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42F1E9-13D6-4F0C-9494-756B7FAED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0260619-AFC6-497F-8017-DA165D6B6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9916073-B890-4015-B08F-433083A58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0134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1C4879-694B-4FEE-AF16-E3079EAD8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C94CC33-B64A-46D2-B6FC-576D3D01E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F7F237-C294-4FA1-B388-57A820829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898C5B-1064-4361-9E02-49CBBE4F3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8888E2-60CE-4580-91E6-06FA6DB9C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21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DE4FAA2-3566-451D-859A-30FC08DFCC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2F2A9-271B-41BB-A82C-3914A7F269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E88B3B-F8A6-4E34-967F-5DAEBE10A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BCE6A5-23EF-48EA-8FB6-DA1401CB3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1154FE-5EFB-4235-AB4E-95CF3F42A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505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8FF90F4-058E-492A-AFC1-0D6F7F964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3BADFE-C31D-4C4D-A73A-7EF8D8DF18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AADCED-AACE-4627-998F-DBF98486B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3AB10-D057-49EE-9180-FF67BD3C0D23}" type="datetimeFigureOut">
              <a:rPr lang="fr-FR" smtClean="0"/>
              <a:t>06/12/2021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2850D-B59F-40F2-83A5-F3428D9905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BF509C-8826-4946-830C-793F8FF108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EB071-A5A1-41D4-A11C-F37041B83C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90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>
            <a:extLst>
              <a:ext uri="{FF2B5EF4-FFF2-40B4-BE49-F238E27FC236}">
                <a16:creationId xmlns:a16="http://schemas.microsoft.com/office/drawing/2014/main" id="{8AE09DE8-5611-4409-94D2-2018CFDDA7A5}"/>
              </a:ext>
            </a:extLst>
          </p:cNvPr>
          <p:cNvSpPr txBox="1">
            <a:spLocks/>
          </p:cNvSpPr>
          <p:nvPr/>
        </p:nvSpPr>
        <p:spPr>
          <a:xfrm>
            <a:off x="607002" y="356140"/>
            <a:ext cx="7948297" cy="42473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dirty="0"/>
              <a:t>Indicateur : </a:t>
            </a:r>
            <a:r>
              <a:rPr lang="fr-FR" dirty="0" err="1"/>
              <a:t>Tx</a:t>
            </a:r>
            <a:r>
              <a:rPr lang="fr-FR" dirty="0"/>
              <a:t> de rétention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65026CB-1934-468B-AB44-730C7411E6EB}"/>
              </a:ext>
            </a:extLst>
          </p:cNvPr>
          <p:cNvSpPr/>
          <p:nvPr/>
        </p:nvSpPr>
        <p:spPr>
          <a:xfrm>
            <a:off x="728693" y="1214206"/>
            <a:ext cx="1079516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Levier de performance 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: Equipement 1</a:t>
            </a: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Description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 : Gagner en fidélisation des clients</a:t>
            </a: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Direction responsable de KPI (KPI </a:t>
            </a:r>
            <a:r>
              <a:rPr kumimoji="0" lang="fr-FR" sz="1400" b="0" i="0" u="none" strike="noStrike" kern="0" cap="none" spc="0" normalizeH="0" baseline="0" noProof="0" dirty="0" err="1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Owner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) : 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Marketing</a:t>
            </a: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8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Périmètre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 : Global</a:t>
            </a:r>
            <a:endParaRPr kumimoji="0" lang="fr-FR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ED495B07-9811-4BC7-87D2-8EDBD8152BEF}"/>
              </a:ext>
            </a:extLst>
          </p:cNvPr>
          <p:cNvCxnSpPr/>
          <p:nvPr/>
        </p:nvCxnSpPr>
        <p:spPr>
          <a:xfrm flipH="1" flipV="1">
            <a:off x="6038457" y="3032652"/>
            <a:ext cx="23091" cy="2747043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F617AB87-4495-4B07-BD3C-D818F3B47BCC}"/>
              </a:ext>
            </a:extLst>
          </p:cNvPr>
          <p:cNvSpPr/>
          <p:nvPr/>
        </p:nvSpPr>
        <p:spPr>
          <a:xfrm>
            <a:off x="8555299" y="3078831"/>
            <a:ext cx="13067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0" cap="none" spc="0" normalizeH="0" baseline="0" noProof="0" dirty="0">
                <a:ln>
                  <a:noFill/>
                </a:ln>
                <a:solidFill>
                  <a:srgbClr val="8B434A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Calcul du KPI </a:t>
            </a:r>
          </a:p>
        </p:txBody>
      </p:sp>
      <p:graphicFrame>
        <p:nvGraphicFramePr>
          <p:cNvPr id="15" name="Tableau 14">
            <a:extLst>
              <a:ext uri="{FF2B5EF4-FFF2-40B4-BE49-F238E27FC236}">
                <a16:creationId xmlns:a16="http://schemas.microsoft.com/office/drawing/2014/main" id="{3C7B944B-B380-4ACC-9FE7-EF1952D068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382841"/>
              </p:ext>
            </p:extLst>
          </p:nvPr>
        </p:nvGraphicFramePr>
        <p:xfrm>
          <a:off x="6670965" y="3502041"/>
          <a:ext cx="5196094" cy="1828028"/>
        </p:xfrm>
        <a:graphic>
          <a:graphicData uri="http://schemas.openxmlformats.org/drawingml/2006/table">
            <a:tbl>
              <a:tblPr firstCol="1" bandRow="1">
                <a:tableStyleId>{7DF18680-E054-41AD-8BC1-D1AEF772440D}</a:tableStyleId>
              </a:tblPr>
              <a:tblGrid>
                <a:gridCol w="1568163">
                  <a:extLst>
                    <a:ext uri="{9D8B030D-6E8A-4147-A177-3AD203B41FA5}">
                      <a16:colId xmlns:a16="http://schemas.microsoft.com/office/drawing/2014/main" val="2449948302"/>
                    </a:ext>
                  </a:extLst>
                </a:gridCol>
                <a:gridCol w="3627931">
                  <a:extLst>
                    <a:ext uri="{9D8B030D-6E8A-4147-A177-3AD203B41FA5}">
                      <a16:colId xmlns:a16="http://schemas.microsoft.com/office/drawing/2014/main" val="4151048786"/>
                    </a:ext>
                  </a:extLst>
                </a:gridCol>
              </a:tblGrid>
              <a:tr h="4799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Jeux de données </a:t>
                      </a:r>
                      <a:r>
                        <a:rPr lang="fr-FR" sz="1200" b="0" dirty="0"/>
                        <a:t>utilisés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Camity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634503747"/>
                  </a:ext>
                </a:extLst>
              </a:tr>
              <a:tr h="5802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Applicatifs</a:t>
                      </a:r>
                      <a:r>
                        <a:rPr lang="fr-FR" sz="1200" b="0" dirty="0"/>
                        <a:t> supportant les jeux de données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Excel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891089826"/>
                  </a:ext>
                </a:extLst>
              </a:tr>
              <a:tr h="4799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Méthode</a:t>
                      </a:r>
                      <a:r>
                        <a:rPr lang="fr-FR" sz="1200" b="0" dirty="0"/>
                        <a:t> de calcul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(Entrées - sorties) / nombre initial 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62761749"/>
                  </a:ext>
                </a:extLst>
              </a:tr>
              <a:tr h="2879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Fréquence</a:t>
                      </a:r>
                      <a:r>
                        <a:rPr lang="fr-FR" sz="1200" b="0" dirty="0"/>
                        <a:t> de calcul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Mensuel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741262963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BE97B967-7DA8-4272-814C-6E1BF4AD6B64}"/>
              </a:ext>
            </a:extLst>
          </p:cNvPr>
          <p:cNvSpPr/>
          <p:nvPr/>
        </p:nvSpPr>
        <p:spPr>
          <a:xfrm>
            <a:off x="2241400" y="3097304"/>
            <a:ext cx="16417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0" cap="none" spc="0" normalizeH="0" baseline="0" noProof="0" dirty="0">
                <a:ln>
                  <a:noFill/>
                </a:ln>
                <a:solidFill>
                  <a:srgbClr val="EE7203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Trajectoire du KPI</a:t>
            </a:r>
          </a:p>
        </p:txBody>
      </p:sp>
      <p:sp>
        <p:nvSpPr>
          <p:cNvPr id="17" name="Rectangle : coins arrondis 21">
            <a:extLst>
              <a:ext uri="{FF2B5EF4-FFF2-40B4-BE49-F238E27FC236}">
                <a16:creationId xmlns:a16="http://schemas.microsoft.com/office/drawing/2014/main" id="{BBE2C090-8395-4C2E-90D7-69E9B4C4E601}"/>
              </a:ext>
            </a:extLst>
          </p:cNvPr>
          <p:cNvSpPr/>
          <p:nvPr/>
        </p:nvSpPr>
        <p:spPr>
          <a:xfrm>
            <a:off x="8649511" y="240872"/>
            <a:ext cx="3142036" cy="72894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dirty="0">
                <a:solidFill>
                  <a:prstClr val="white"/>
                </a:solidFill>
                <a:latin typeface="Roboto"/>
              </a:rPr>
              <a:t>Equipement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graphicFrame>
        <p:nvGraphicFramePr>
          <p:cNvPr id="18" name="Tableau 17">
            <a:extLst>
              <a:ext uri="{FF2B5EF4-FFF2-40B4-BE49-F238E27FC236}">
                <a16:creationId xmlns:a16="http://schemas.microsoft.com/office/drawing/2014/main" id="{17A0E90C-7429-4E4F-9CCA-A4492D8D33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474991"/>
              </p:ext>
            </p:extLst>
          </p:nvPr>
        </p:nvGraphicFramePr>
        <p:xfrm>
          <a:off x="68719" y="4089299"/>
          <a:ext cx="5859441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320">
                  <a:extLst>
                    <a:ext uri="{9D8B030D-6E8A-4147-A177-3AD203B41FA5}">
                      <a16:colId xmlns:a16="http://schemas.microsoft.com/office/drawing/2014/main" val="3601060576"/>
                    </a:ext>
                  </a:extLst>
                </a:gridCol>
                <a:gridCol w="757733">
                  <a:extLst>
                    <a:ext uri="{9D8B030D-6E8A-4147-A177-3AD203B41FA5}">
                      <a16:colId xmlns:a16="http://schemas.microsoft.com/office/drawing/2014/main" val="3476627078"/>
                    </a:ext>
                  </a:extLst>
                </a:gridCol>
                <a:gridCol w="785592">
                  <a:extLst>
                    <a:ext uri="{9D8B030D-6E8A-4147-A177-3AD203B41FA5}">
                      <a16:colId xmlns:a16="http://schemas.microsoft.com/office/drawing/2014/main" val="3124101536"/>
                    </a:ext>
                  </a:extLst>
                </a:gridCol>
                <a:gridCol w="757733">
                  <a:extLst>
                    <a:ext uri="{9D8B030D-6E8A-4147-A177-3AD203B41FA5}">
                      <a16:colId xmlns:a16="http://schemas.microsoft.com/office/drawing/2014/main" val="4179184327"/>
                    </a:ext>
                  </a:extLst>
                </a:gridCol>
                <a:gridCol w="724305">
                  <a:extLst>
                    <a:ext uri="{9D8B030D-6E8A-4147-A177-3AD203B41FA5}">
                      <a16:colId xmlns:a16="http://schemas.microsoft.com/office/drawing/2014/main" val="906459722"/>
                    </a:ext>
                  </a:extLst>
                </a:gridCol>
                <a:gridCol w="768879">
                  <a:extLst>
                    <a:ext uri="{9D8B030D-6E8A-4147-A177-3AD203B41FA5}">
                      <a16:colId xmlns:a16="http://schemas.microsoft.com/office/drawing/2014/main" val="2126777090"/>
                    </a:ext>
                  </a:extLst>
                </a:gridCol>
                <a:gridCol w="768879">
                  <a:extLst>
                    <a:ext uri="{9D8B030D-6E8A-4147-A177-3AD203B41FA5}">
                      <a16:colId xmlns:a16="http://schemas.microsoft.com/office/drawing/2014/main" val="2841437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Actuel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Projections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2002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6630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sz="1200" b="0" strike="noStri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25%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30%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40%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45%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50%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55%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988967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6372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>
            <a:extLst>
              <a:ext uri="{FF2B5EF4-FFF2-40B4-BE49-F238E27FC236}">
                <a16:creationId xmlns:a16="http://schemas.microsoft.com/office/drawing/2014/main" id="{8AE09DE8-5611-4409-94D2-2018CFDDA7A5}"/>
              </a:ext>
            </a:extLst>
          </p:cNvPr>
          <p:cNvSpPr txBox="1">
            <a:spLocks/>
          </p:cNvSpPr>
          <p:nvPr/>
        </p:nvSpPr>
        <p:spPr>
          <a:xfrm>
            <a:off x="607002" y="356140"/>
            <a:ext cx="7948297" cy="42473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dirty="0"/>
              <a:t>Indicateur : Chiffres d'affaires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65026CB-1934-468B-AB44-730C7411E6EB}"/>
              </a:ext>
            </a:extLst>
          </p:cNvPr>
          <p:cNvSpPr/>
          <p:nvPr/>
        </p:nvSpPr>
        <p:spPr>
          <a:xfrm>
            <a:off x="728693" y="1214206"/>
            <a:ext cx="1079516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Levier de performance 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: Amélioration 1</a:t>
            </a: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Description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 : Développer le marché </a:t>
            </a: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Direction responsable de KPI (KPI </a:t>
            </a:r>
            <a:r>
              <a:rPr kumimoji="0" lang="fr-FR" sz="1400" b="0" i="0" u="none" strike="noStrike" kern="0" cap="none" spc="0" normalizeH="0" baseline="0" noProof="0" dirty="0" err="1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Owner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) : 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DAF</a:t>
            </a: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8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Périmètre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 : Global</a:t>
            </a:r>
            <a:endParaRPr kumimoji="0" lang="fr-FR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ED495B07-9811-4BC7-87D2-8EDBD8152BEF}"/>
              </a:ext>
            </a:extLst>
          </p:cNvPr>
          <p:cNvCxnSpPr/>
          <p:nvPr/>
        </p:nvCxnSpPr>
        <p:spPr>
          <a:xfrm flipH="1" flipV="1">
            <a:off x="6038457" y="3032652"/>
            <a:ext cx="23091" cy="2747043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F617AB87-4495-4B07-BD3C-D818F3B47BCC}"/>
              </a:ext>
            </a:extLst>
          </p:cNvPr>
          <p:cNvSpPr/>
          <p:nvPr/>
        </p:nvSpPr>
        <p:spPr>
          <a:xfrm>
            <a:off x="8555299" y="3078831"/>
            <a:ext cx="13067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0" cap="none" spc="0" normalizeH="0" baseline="0" noProof="0" dirty="0">
                <a:ln>
                  <a:noFill/>
                </a:ln>
                <a:solidFill>
                  <a:srgbClr val="8B434A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Calcul du KPI </a:t>
            </a:r>
          </a:p>
        </p:txBody>
      </p:sp>
      <p:graphicFrame>
        <p:nvGraphicFramePr>
          <p:cNvPr id="15" name="Tableau 14">
            <a:extLst>
              <a:ext uri="{FF2B5EF4-FFF2-40B4-BE49-F238E27FC236}">
                <a16:creationId xmlns:a16="http://schemas.microsoft.com/office/drawing/2014/main" id="{3C7B944B-B380-4ACC-9FE7-EF1952D068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602129"/>
              </p:ext>
            </p:extLst>
          </p:nvPr>
        </p:nvGraphicFramePr>
        <p:xfrm>
          <a:off x="6670965" y="3502041"/>
          <a:ext cx="5196094" cy="1828028"/>
        </p:xfrm>
        <a:graphic>
          <a:graphicData uri="http://schemas.openxmlformats.org/drawingml/2006/table">
            <a:tbl>
              <a:tblPr firstCol="1" bandRow="1">
                <a:tableStyleId>{7DF18680-E054-41AD-8BC1-D1AEF772440D}</a:tableStyleId>
              </a:tblPr>
              <a:tblGrid>
                <a:gridCol w="1568163">
                  <a:extLst>
                    <a:ext uri="{9D8B030D-6E8A-4147-A177-3AD203B41FA5}">
                      <a16:colId xmlns:a16="http://schemas.microsoft.com/office/drawing/2014/main" val="2449948302"/>
                    </a:ext>
                  </a:extLst>
                </a:gridCol>
                <a:gridCol w="3627931">
                  <a:extLst>
                    <a:ext uri="{9D8B030D-6E8A-4147-A177-3AD203B41FA5}">
                      <a16:colId xmlns:a16="http://schemas.microsoft.com/office/drawing/2014/main" val="4151048786"/>
                    </a:ext>
                  </a:extLst>
                </a:gridCol>
              </a:tblGrid>
              <a:tr h="4799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Jeux de données </a:t>
                      </a:r>
                      <a:r>
                        <a:rPr lang="fr-FR" sz="1200" b="0" dirty="0"/>
                        <a:t>utilisés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Brondby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634503747"/>
                  </a:ext>
                </a:extLst>
              </a:tr>
              <a:tr h="5802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Applicatifs</a:t>
                      </a:r>
                      <a:r>
                        <a:rPr lang="fr-FR" sz="1200" b="0" dirty="0"/>
                        <a:t> supportant les jeux de données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Cradge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891089826"/>
                  </a:ext>
                </a:extLst>
              </a:tr>
              <a:tr h="4799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Méthode</a:t>
                      </a:r>
                      <a:r>
                        <a:rPr lang="fr-FR" sz="1200" b="0" dirty="0"/>
                        <a:t> de calcul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Facturation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62761749"/>
                  </a:ext>
                </a:extLst>
              </a:tr>
              <a:tr h="2879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Fréquence</a:t>
                      </a:r>
                      <a:r>
                        <a:rPr lang="fr-FR" sz="1200" b="0" dirty="0"/>
                        <a:t> de calcul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Annuel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741262963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BE97B967-7DA8-4272-814C-6E1BF4AD6B64}"/>
              </a:ext>
            </a:extLst>
          </p:cNvPr>
          <p:cNvSpPr/>
          <p:nvPr/>
        </p:nvSpPr>
        <p:spPr>
          <a:xfrm>
            <a:off x="2241400" y="3097304"/>
            <a:ext cx="16417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0" cap="none" spc="0" normalizeH="0" baseline="0" noProof="0" dirty="0">
                <a:ln>
                  <a:noFill/>
                </a:ln>
                <a:solidFill>
                  <a:srgbClr val="EE7203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Trajectoire du KPI</a:t>
            </a:r>
          </a:p>
        </p:txBody>
      </p:sp>
      <p:sp>
        <p:nvSpPr>
          <p:cNvPr id="17" name="Rectangle : coins arrondis 21">
            <a:extLst>
              <a:ext uri="{FF2B5EF4-FFF2-40B4-BE49-F238E27FC236}">
                <a16:creationId xmlns:a16="http://schemas.microsoft.com/office/drawing/2014/main" id="{BBE2C090-8395-4C2E-90D7-69E9B4C4E601}"/>
              </a:ext>
            </a:extLst>
          </p:cNvPr>
          <p:cNvSpPr/>
          <p:nvPr/>
        </p:nvSpPr>
        <p:spPr>
          <a:xfrm>
            <a:off x="8649511" y="240872"/>
            <a:ext cx="3142036" cy="72894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Amélioration</a:t>
            </a:r>
          </a:p>
        </p:txBody>
      </p:sp>
      <p:graphicFrame>
        <p:nvGraphicFramePr>
          <p:cNvPr id="18" name="Tableau 17">
            <a:extLst>
              <a:ext uri="{FF2B5EF4-FFF2-40B4-BE49-F238E27FC236}">
                <a16:creationId xmlns:a16="http://schemas.microsoft.com/office/drawing/2014/main" id="{17A0E90C-7429-4E4F-9CCA-A4492D8D33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105886"/>
              </p:ext>
            </p:extLst>
          </p:nvPr>
        </p:nvGraphicFramePr>
        <p:xfrm>
          <a:off x="68719" y="4089299"/>
          <a:ext cx="5859441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320">
                  <a:extLst>
                    <a:ext uri="{9D8B030D-6E8A-4147-A177-3AD203B41FA5}">
                      <a16:colId xmlns:a16="http://schemas.microsoft.com/office/drawing/2014/main" val="3601060576"/>
                    </a:ext>
                  </a:extLst>
                </a:gridCol>
                <a:gridCol w="757733">
                  <a:extLst>
                    <a:ext uri="{9D8B030D-6E8A-4147-A177-3AD203B41FA5}">
                      <a16:colId xmlns:a16="http://schemas.microsoft.com/office/drawing/2014/main" val="3476627078"/>
                    </a:ext>
                  </a:extLst>
                </a:gridCol>
                <a:gridCol w="785592">
                  <a:extLst>
                    <a:ext uri="{9D8B030D-6E8A-4147-A177-3AD203B41FA5}">
                      <a16:colId xmlns:a16="http://schemas.microsoft.com/office/drawing/2014/main" val="3124101536"/>
                    </a:ext>
                  </a:extLst>
                </a:gridCol>
                <a:gridCol w="757733">
                  <a:extLst>
                    <a:ext uri="{9D8B030D-6E8A-4147-A177-3AD203B41FA5}">
                      <a16:colId xmlns:a16="http://schemas.microsoft.com/office/drawing/2014/main" val="4179184327"/>
                    </a:ext>
                  </a:extLst>
                </a:gridCol>
                <a:gridCol w="724305">
                  <a:extLst>
                    <a:ext uri="{9D8B030D-6E8A-4147-A177-3AD203B41FA5}">
                      <a16:colId xmlns:a16="http://schemas.microsoft.com/office/drawing/2014/main" val="906459722"/>
                    </a:ext>
                  </a:extLst>
                </a:gridCol>
                <a:gridCol w="768879">
                  <a:extLst>
                    <a:ext uri="{9D8B030D-6E8A-4147-A177-3AD203B41FA5}">
                      <a16:colId xmlns:a16="http://schemas.microsoft.com/office/drawing/2014/main" val="2126777090"/>
                    </a:ext>
                  </a:extLst>
                </a:gridCol>
                <a:gridCol w="768879">
                  <a:extLst>
                    <a:ext uri="{9D8B030D-6E8A-4147-A177-3AD203B41FA5}">
                      <a16:colId xmlns:a16="http://schemas.microsoft.com/office/drawing/2014/main" val="2841437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Actuel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Projections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2002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6630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sz="1200" b="0" strike="noStri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10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25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30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40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65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988967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7806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>
            <a:extLst>
              <a:ext uri="{FF2B5EF4-FFF2-40B4-BE49-F238E27FC236}">
                <a16:creationId xmlns:a16="http://schemas.microsoft.com/office/drawing/2014/main" id="{8AE09DE8-5611-4409-94D2-2018CFDDA7A5}"/>
              </a:ext>
            </a:extLst>
          </p:cNvPr>
          <p:cNvSpPr txBox="1">
            <a:spLocks/>
          </p:cNvSpPr>
          <p:nvPr/>
        </p:nvSpPr>
        <p:spPr>
          <a:xfrm>
            <a:off x="607002" y="356140"/>
            <a:ext cx="7948297" cy="42473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dirty="0"/>
              <a:t>Indicateur : Taux de turnover 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65026CB-1934-468B-AB44-730C7411E6EB}"/>
              </a:ext>
            </a:extLst>
          </p:cNvPr>
          <p:cNvSpPr/>
          <p:nvPr/>
        </p:nvSpPr>
        <p:spPr>
          <a:xfrm>
            <a:off x="728693" y="1214206"/>
            <a:ext cx="1079516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Levier de performance 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: Equipement 2</a:t>
            </a: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Description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 : Gagner en fidélisation des collaborateurs</a:t>
            </a: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Direction responsable de KPI (KPI </a:t>
            </a:r>
            <a:r>
              <a:rPr kumimoji="0" lang="fr-FR" sz="1400" b="0" i="0" u="none" strike="noStrike" kern="0" cap="none" spc="0" normalizeH="0" baseline="0" noProof="0" dirty="0" err="1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Owner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) : 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DRH</a:t>
            </a: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8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0" i="0" u="none" strike="noStrike" kern="0" cap="none" spc="0" normalizeH="0" baseline="0" noProof="0" dirty="0">
              <a:ln>
                <a:noFill/>
              </a:ln>
              <a:solidFill>
                <a:srgbClr val="691958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srgbClr val="691958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Périmètre</a:t>
            </a:r>
            <a:r>
              <a:rPr kumimoji="0" lang="fr-FR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 : Global</a:t>
            </a:r>
            <a:endParaRPr kumimoji="0" lang="fr-FR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ED495B07-9811-4BC7-87D2-8EDBD8152BEF}"/>
              </a:ext>
            </a:extLst>
          </p:cNvPr>
          <p:cNvCxnSpPr/>
          <p:nvPr/>
        </p:nvCxnSpPr>
        <p:spPr>
          <a:xfrm flipH="1" flipV="1">
            <a:off x="6038457" y="3032652"/>
            <a:ext cx="23091" cy="2747043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F617AB87-4495-4B07-BD3C-D818F3B47BCC}"/>
              </a:ext>
            </a:extLst>
          </p:cNvPr>
          <p:cNvSpPr/>
          <p:nvPr/>
        </p:nvSpPr>
        <p:spPr>
          <a:xfrm>
            <a:off x="8555299" y="3078831"/>
            <a:ext cx="13067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0" cap="none" spc="0" normalizeH="0" baseline="0" noProof="0" dirty="0">
                <a:ln>
                  <a:noFill/>
                </a:ln>
                <a:solidFill>
                  <a:srgbClr val="8B434A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Calcul du KPI </a:t>
            </a:r>
          </a:p>
        </p:txBody>
      </p:sp>
      <p:graphicFrame>
        <p:nvGraphicFramePr>
          <p:cNvPr id="15" name="Tableau 14">
            <a:extLst>
              <a:ext uri="{FF2B5EF4-FFF2-40B4-BE49-F238E27FC236}">
                <a16:creationId xmlns:a16="http://schemas.microsoft.com/office/drawing/2014/main" id="{3C7B944B-B380-4ACC-9FE7-EF1952D068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6851405"/>
              </p:ext>
            </p:extLst>
          </p:nvPr>
        </p:nvGraphicFramePr>
        <p:xfrm>
          <a:off x="6670965" y="3502041"/>
          <a:ext cx="5196094" cy="1828028"/>
        </p:xfrm>
        <a:graphic>
          <a:graphicData uri="http://schemas.openxmlformats.org/drawingml/2006/table">
            <a:tbl>
              <a:tblPr firstCol="1" bandRow="1">
                <a:tableStyleId>{7DF18680-E054-41AD-8BC1-D1AEF772440D}</a:tableStyleId>
              </a:tblPr>
              <a:tblGrid>
                <a:gridCol w="1568163">
                  <a:extLst>
                    <a:ext uri="{9D8B030D-6E8A-4147-A177-3AD203B41FA5}">
                      <a16:colId xmlns:a16="http://schemas.microsoft.com/office/drawing/2014/main" val="2449948302"/>
                    </a:ext>
                  </a:extLst>
                </a:gridCol>
                <a:gridCol w="3627931">
                  <a:extLst>
                    <a:ext uri="{9D8B030D-6E8A-4147-A177-3AD203B41FA5}">
                      <a16:colId xmlns:a16="http://schemas.microsoft.com/office/drawing/2014/main" val="4151048786"/>
                    </a:ext>
                  </a:extLst>
                </a:gridCol>
              </a:tblGrid>
              <a:tr h="4799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Jeux de données </a:t>
                      </a:r>
                      <a:r>
                        <a:rPr lang="fr-FR" sz="1200" b="0" dirty="0"/>
                        <a:t>utilisés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ET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634503747"/>
                  </a:ext>
                </a:extLst>
              </a:tr>
              <a:tr h="5802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Applicatifs</a:t>
                      </a:r>
                      <a:r>
                        <a:rPr lang="fr-FR" sz="1200" b="0" dirty="0"/>
                        <a:t> supportant les jeux de données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Excel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891089826"/>
                  </a:ext>
                </a:extLst>
              </a:tr>
              <a:tr h="4799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Méthode</a:t>
                      </a:r>
                      <a:r>
                        <a:rPr lang="fr-FR" sz="1200" b="0" dirty="0"/>
                        <a:t> de calcul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(Entrées - sorties) / nombre initial 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62761749"/>
                  </a:ext>
                </a:extLst>
              </a:tr>
              <a:tr h="2879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Fréquence</a:t>
                      </a:r>
                      <a:r>
                        <a:rPr lang="fr-FR" sz="1200" b="0" dirty="0"/>
                        <a:t> de calcul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Mensuel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741262963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BE97B967-7DA8-4272-814C-6E1BF4AD6B64}"/>
              </a:ext>
            </a:extLst>
          </p:cNvPr>
          <p:cNvSpPr/>
          <p:nvPr/>
        </p:nvSpPr>
        <p:spPr>
          <a:xfrm>
            <a:off x="2241400" y="3097304"/>
            <a:ext cx="16417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1" indent="0" defTabSz="121917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0" u="none" strike="noStrike" kern="0" cap="none" spc="0" normalizeH="0" baseline="0" noProof="0" dirty="0">
                <a:ln>
                  <a:noFill/>
                </a:ln>
                <a:solidFill>
                  <a:srgbClr val="EE7203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Trajectoire du KPI</a:t>
            </a:r>
          </a:p>
        </p:txBody>
      </p:sp>
      <p:sp>
        <p:nvSpPr>
          <p:cNvPr id="17" name="Rectangle : coins arrondis 21">
            <a:extLst>
              <a:ext uri="{FF2B5EF4-FFF2-40B4-BE49-F238E27FC236}">
                <a16:creationId xmlns:a16="http://schemas.microsoft.com/office/drawing/2014/main" id="{BBE2C090-8395-4C2E-90D7-69E9B4C4E601}"/>
              </a:ext>
            </a:extLst>
          </p:cNvPr>
          <p:cNvSpPr/>
          <p:nvPr/>
        </p:nvSpPr>
        <p:spPr>
          <a:xfrm>
            <a:off x="8649511" y="240872"/>
            <a:ext cx="3142036" cy="72894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Equipement </a:t>
            </a:r>
          </a:p>
        </p:txBody>
      </p:sp>
      <p:graphicFrame>
        <p:nvGraphicFramePr>
          <p:cNvPr id="18" name="Tableau 17">
            <a:extLst>
              <a:ext uri="{FF2B5EF4-FFF2-40B4-BE49-F238E27FC236}">
                <a16:creationId xmlns:a16="http://schemas.microsoft.com/office/drawing/2014/main" id="{17A0E90C-7429-4E4F-9CCA-A4492D8D33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417138"/>
              </p:ext>
            </p:extLst>
          </p:nvPr>
        </p:nvGraphicFramePr>
        <p:xfrm>
          <a:off x="68719" y="4089299"/>
          <a:ext cx="5859441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320">
                  <a:extLst>
                    <a:ext uri="{9D8B030D-6E8A-4147-A177-3AD203B41FA5}">
                      <a16:colId xmlns:a16="http://schemas.microsoft.com/office/drawing/2014/main" val="3601060576"/>
                    </a:ext>
                  </a:extLst>
                </a:gridCol>
                <a:gridCol w="757733">
                  <a:extLst>
                    <a:ext uri="{9D8B030D-6E8A-4147-A177-3AD203B41FA5}">
                      <a16:colId xmlns:a16="http://schemas.microsoft.com/office/drawing/2014/main" val="3476627078"/>
                    </a:ext>
                  </a:extLst>
                </a:gridCol>
                <a:gridCol w="785592">
                  <a:extLst>
                    <a:ext uri="{9D8B030D-6E8A-4147-A177-3AD203B41FA5}">
                      <a16:colId xmlns:a16="http://schemas.microsoft.com/office/drawing/2014/main" val="3124101536"/>
                    </a:ext>
                  </a:extLst>
                </a:gridCol>
                <a:gridCol w="757733">
                  <a:extLst>
                    <a:ext uri="{9D8B030D-6E8A-4147-A177-3AD203B41FA5}">
                      <a16:colId xmlns:a16="http://schemas.microsoft.com/office/drawing/2014/main" val="4179184327"/>
                    </a:ext>
                  </a:extLst>
                </a:gridCol>
                <a:gridCol w="724305">
                  <a:extLst>
                    <a:ext uri="{9D8B030D-6E8A-4147-A177-3AD203B41FA5}">
                      <a16:colId xmlns:a16="http://schemas.microsoft.com/office/drawing/2014/main" val="906459722"/>
                    </a:ext>
                  </a:extLst>
                </a:gridCol>
                <a:gridCol w="768879">
                  <a:extLst>
                    <a:ext uri="{9D8B030D-6E8A-4147-A177-3AD203B41FA5}">
                      <a16:colId xmlns:a16="http://schemas.microsoft.com/office/drawing/2014/main" val="2126777090"/>
                    </a:ext>
                  </a:extLst>
                </a:gridCol>
                <a:gridCol w="768879">
                  <a:extLst>
                    <a:ext uri="{9D8B030D-6E8A-4147-A177-3AD203B41FA5}">
                      <a16:colId xmlns:a16="http://schemas.microsoft.com/office/drawing/2014/main" val="2841437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Actuel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Projections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2002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6630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sz="1200" b="0" strike="noStri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25%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30%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40%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45%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50%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Roboto" panose="02000000000000000000" pitchFamily="2" charset="0"/>
                        </a:rPr>
                        <a:t>55%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988967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232247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239</Words>
  <Application>Microsoft Office PowerPoint</Application>
  <PresentationFormat>Grand écran</PresentationFormat>
  <Paragraphs>114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Roboto</vt:lpstr>
      <vt:lpstr>Thème Office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Aurélien Aspord</dc:creator>
  <cp:lastModifiedBy>Aurélien Aspord</cp:lastModifiedBy>
  <cp:revision>3</cp:revision>
  <dcterms:created xsi:type="dcterms:W3CDTF">2021-12-06T16:31:59Z</dcterms:created>
  <dcterms:modified xsi:type="dcterms:W3CDTF">2021-12-06T17:09:40Z</dcterms:modified>
</cp:coreProperties>
</file>