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bookmarkIdSeed="5">
  <p:sldMasterIdLst>
    <p:sldMasterId id="2147483756" r:id="rId4"/>
  </p:sldMasterIdLst>
  <p:notesMasterIdLst>
    <p:notesMasterId r:id="rId24"/>
  </p:notesMasterIdLst>
  <p:sldIdLst>
    <p:sldId id="275" r:id="rId5"/>
    <p:sldId id="276" r:id="rId6"/>
    <p:sldId id="278" r:id="rId7"/>
    <p:sldId id="277" r:id="rId8"/>
    <p:sldId id="279" r:id="rId9"/>
    <p:sldId id="280" r:id="rId10"/>
    <p:sldId id="281" r:id="rId11"/>
    <p:sldId id="282" r:id="rId12"/>
    <p:sldId id="283" r:id="rId13"/>
    <p:sldId id="284" r:id="rId14"/>
    <p:sldId id="285" r:id="rId15"/>
    <p:sldId id="286" r:id="rId16"/>
    <p:sldId id="287" r:id="rId17"/>
    <p:sldId id="288" r:id="rId18"/>
    <p:sldId id="289" r:id="rId19"/>
    <p:sldId id="266" r:id="rId20"/>
    <p:sldId id="290" r:id="rId21"/>
    <p:sldId id="292" r:id="rId22"/>
    <p:sldId id="291" r:id="rId23"/>
  </p:sldIdLst>
  <p:sldSz cx="9144000" cy="6858000" type="screen4x3"/>
  <p:notesSz cx="6810375" cy="9942513"/>
  <p:defaultTextStyle>
    <a:defPPr>
      <a:defRPr lang="fr-FR"/>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extLst>
    <p:ext uri="{521415D9-36F7-43E2-AB2F-B90AF26B5E84}">
      <p14:sectionLst xmlns:p14="http://schemas.microsoft.com/office/powerpoint/2010/main">
        <p14:section name="Réunion d'organisation" id="{551868AB-6CB3-4ED0-8574-1A2B29D841C8}">
          <p14:sldIdLst>
            <p14:sldId id="275"/>
            <p14:sldId id="276"/>
            <p14:sldId id="278"/>
            <p14:sldId id="277"/>
            <p14:sldId id="279"/>
            <p14:sldId id="280"/>
            <p14:sldId id="281"/>
            <p14:sldId id="282"/>
            <p14:sldId id="283"/>
            <p14:sldId id="284"/>
            <p14:sldId id="285"/>
            <p14:sldId id="286"/>
            <p14:sldId id="287"/>
            <p14:sldId id="288"/>
            <p14:sldId id="289"/>
            <p14:sldId id="266"/>
            <p14:sldId id="290"/>
            <p14:sldId id="292"/>
            <p14:sldId id="291"/>
          </p14:sldIdLst>
        </p14:section>
      </p14:sectionLst>
    </p:ex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8E8A4D3-8B39-4DDD-B8EC-DE107DBD33E2}" v="2" dt="2018-09-28T11:52:33.394"/>
    <p1510:client id="{DE46DABC-6846-478B-96D1-9399C79F476D}" v="12" dt="2018-09-28T12:54:41.173"/>
  </p1510:revLst>
</p1510:revInfo>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8" d="100"/>
          <a:sy n="68" d="100"/>
        </p:scale>
        <p:origin x="1446" y="72"/>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viewProps" Target="view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1" y="0"/>
            <a:ext cx="2951693" cy="497444"/>
          </a:xfrm>
          <a:prstGeom prst="rect">
            <a:avLst/>
          </a:prstGeom>
        </p:spPr>
        <p:txBody>
          <a:bodyPr vert="horz" lIns="91586" tIns="45793" rIns="91586" bIns="45793" rtlCol="0"/>
          <a:lstStyle>
            <a:lvl1pPr algn="l" fontAlgn="auto">
              <a:spcBef>
                <a:spcPts val="0"/>
              </a:spcBef>
              <a:spcAft>
                <a:spcPts val="0"/>
              </a:spcAft>
              <a:defRPr sz="1200">
                <a:latin typeface="+mn-lt"/>
              </a:defRPr>
            </a:lvl1pPr>
          </a:lstStyle>
          <a:p>
            <a:pPr>
              <a:defRPr/>
            </a:pPr>
            <a:endParaRPr lang="fr-FR"/>
          </a:p>
        </p:txBody>
      </p:sp>
      <p:sp>
        <p:nvSpPr>
          <p:cNvPr id="3" name="Espace réservé de la date 2"/>
          <p:cNvSpPr>
            <a:spLocks noGrp="1"/>
          </p:cNvSpPr>
          <p:nvPr>
            <p:ph type="dt" idx="1"/>
          </p:nvPr>
        </p:nvSpPr>
        <p:spPr>
          <a:xfrm>
            <a:off x="3857092" y="0"/>
            <a:ext cx="2951693" cy="497444"/>
          </a:xfrm>
          <a:prstGeom prst="rect">
            <a:avLst/>
          </a:prstGeom>
        </p:spPr>
        <p:txBody>
          <a:bodyPr vert="horz" lIns="91586" tIns="45793" rIns="91586" bIns="45793" rtlCol="0"/>
          <a:lstStyle>
            <a:lvl1pPr algn="r" fontAlgn="auto">
              <a:spcBef>
                <a:spcPts val="0"/>
              </a:spcBef>
              <a:spcAft>
                <a:spcPts val="0"/>
              </a:spcAft>
              <a:defRPr sz="1200">
                <a:latin typeface="+mn-lt"/>
              </a:defRPr>
            </a:lvl1pPr>
          </a:lstStyle>
          <a:p>
            <a:pPr>
              <a:defRPr/>
            </a:pPr>
            <a:fld id="{945FD97D-3A0C-425E-90FA-BF8D8BEC1725}" type="datetimeFigureOut">
              <a:rPr lang="fr-FR"/>
              <a:pPr>
                <a:defRPr/>
              </a:pPr>
              <a:t>05/11/2018</a:t>
            </a:fld>
            <a:endParaRPr lang="fr-FR"/>
          </a:p>
        </p:txBody>
      </p:sp>
      <p:sp>
        <p:nvSpPr>
          <p:cNvPr id="4" name="Espace réservé de l'image des diapositives 3"/>
          <p:cNvSpPr>
            <a:spLocks noGrp="1" noRot="1" noChangeAspect="1"/>
          </p:cNvSpPr>
          <p:nvPr>
            <p:ph type="sldImg" idx="2"/>
          </p:nvPr>
        </p:nvSpPr>
        <p:spPr>
          <a:xfrm>
            <a:off x="920750" y="746125"/>
            <a:ext cx="4968875" cy="3727450"/>
          </a:xfrm>
          <a:prstGeom prst="rect">
            <a:avLst/>
          </a:prstGeom>
          <a:noFill/>
          <a:ln w="12700">
            <a:solidFill>
              <a:prstClr val="black"/>
            </a:solidFill>
          </a:ln>
        </p:spPr>
        <p:txBody>
          <a:bodyPr vert="horz" lIns="91586" tIns="45793" rIns="91586" bIns="45793" rtlCol="0" anchor="ctr"/>
          <a:lstStyle/>
          <a:p>
            <a:pPr lvl="0"/>
            <a:endParaRPr lang="fr-FR" noProof="0"/>
          </a:p>
        </p:txBody>
      </p:sp>
      <p:sp>
        <p:nvSpPr>
          <p:cNvPr id="5" name="Espace réservé des commentaires 4"/>
          <p:cNvSpPr>
            <a:spLocks noGrp="1"/>
          </p:cNvSpPr>
          <p:nvPr>
            <p:ph type="body" sz="quarter" idx="3"/>
          </p:nvPr>
        </p:nvSpPr>
        <p:spPr>
          <a:xfrm>
            <a:off x="681038" y="4723330"/>
            <a:ext cx="5448300" cy="4473813"/>
          </a:xfrm>
          <a:prstGeom prst="rect">
            <a:avLst/>
          </a:prstGeom>
        </p:spPr>
        <p:txBody>
          <a:bodyPr vert="horz" lIns="91586" tIns="45793" rIns="91586" bIns="45793" rtlCol="0">
            <a:normAutofit/>
          </a:bodyPr>
          <a:lstStyle/>
          <a:p>
            <a:pPr lvl="0"/>
            <a:r>
              <a:rPr lang="fr-FR" noProof="0"/>
              <a:t>Cliquez pour modifier les styles du texte du masque</a:t>
            </a:r>
          </a:p>
          <a:p>
            <a:pPr lvl="1"/>
            <a:r>
              <a:rPr lang="fr-FR" noProof="0"/>
              <a:t>Deuxième niveau</a:t>
            </a:r>
          </a:p>
          <a:p>
            <a:pPr lvl="2"/>
            <a:r>
              <a:rPr lang="fr-FR" noProof="0"/>
              <a:t>Troisième niveau</a:t>
            </a:r>
          </a:p>
          <a:p>
            <a:pPr lvl="3"/>
            <a:r>
              <a:rPr lang="fr-FR" noProof="0"/>
              <a:t>Quatrième niveau</a:t>
            </a:r>
          </a:p>
          <a:p>
            <a:pPr lvl="4"/>
            <a:r>
              <a:rPr lang="fr-FR" noProof="0"/>
              <a:t>Cinquième niveau</a:t>
            </a:r>
          </a:p>
        </p:txBody>
      </p:sp>
      <p:sp>
        <p:nvSpPr>
          <p:cNvPr id="6" name="Espace réservé du pied de page 5"/>
          <p:cNvSpPr>
            <a:spLocks noGrp="1"/>
          </p:cNvSpPr>
          <p:nvPr>
            <p:ph type="ftr" sz="quarter" idx="4"/>
          </p:nvPr>
        </p:nvSpPr>
        <p:spPr>
          <a:xfrm>
            <a:off x="1" y="9443480"/>
            <a:ext cx="2951693" cy="497444"/>
          </a:xfrm>
          <a:prstGeom prst="rect">
            <a:avLst/>
          </a:prstGeom>
        </p:spPr>
        <p:txBody>
          <a:bodyPr vert="horz" lIns="91586" tIns="45793" rIns="91586" bIns="45793" rtlCol="0" anchor="b"/>
          <a:lstStyle>
            <a:lvl1pPr algn="l" fontAlgn="auto">
              <a:spcBef>
                <a:spcPts val="0"/>
              </a:spcBef>
              <a:spcAft>
                <a:spcPts val="0"/>
              </a:spcAft>
              <a:defRPr sz="1200">
                <a:latin typeface="+mn-lt"/>
              </a:defRPr>
            </a:lvl1pPr>
          </a:lstStyle>
          <a:p>
            <a:pPr>
              <a:defRPr/>
            </a:pPr>
            <a:endParaRPr lang="fr-FR"/>
          </a:p>
        </p:txBody>
      </p:sp>
      <p:sp>
        <p:nvSpPr>
          <p:cNvPr id="7" name="Espace réservé du numéro de diapositive 6"/>
          <p:cNvSpPr>
            <a:spLocks noGrp="1"/>
          </p:cNvSpPr>
          <p:nvPr>
            <p:ph type="sldNum" sz="quarter" idx="5"/>
          </p:nvPr>
        </p:nvSpPr>
        <p:spPr>
          <a:xfrm>
            <a:off x="3857092" y="9443480"/>
            <a:ext cx="2951693" cy="497444"/>
          </a:xfrm>
          <a:prstGeom prst="rect">
            <a:avLst/>
          </a:prstGeom>
        </p:spPr>
        <p:txBody>
          <a:bodyPr vert="horz" lIns="91586" tIns="45793" rIns="91586" bIns="45793" rtlCol="0" anchor="b"/>
          <a:lstStyle>
            <a:lvl1pPr algn="r" fontAlgn="auto">
              <a:spcBef>
                <a:spcPts val="0"/>
              </a:spcBef>
              <a:spcAft>
                <a:spcPts val="0"/>
              </a:spcAft>
              <a:defRPr sz="1200">
                <a:latin typeface="+mn-lt"/>
              </a:defRPr>
            </a:lvl1pPr>
          </a:lstStyle>
          <a:p>
            <a:pPr>
              <a:defRPr/>
            </a:pPr>
            <a:fld id="{A2C9CA16-3A1A-4254-9EA7-E5367003D75D}" type="slidenum">
              <a:rPr lang="fr-FR"/>
              <a:pPr>
                <a:defRPr/>
              </a:pPr>
              <a:t>‹N°›</a:t>
            </a:fld>
            <a:endParaRPr lang="fr-FR"/>
          </a:p>
        </p:txBody>
      </p:sp>
    </p:spTree>
    <p:extLst>
      <p:ext uri="{BB962C8B-B14F-4D97-AF65-F5344CB8AC3E}">
        <p14:creationId xmlns:p14="http://schemas.microsoft.com/office/powerpoint/2010/main" val="211922595"/>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pPr>
              <a:defRPr/>
            </a:pPr>
            <a:fld id="{A2C9CA16-3A1A-4254-9EA7-E5367003D75D}" type="slidenum">
              <a:rPr lang="fr-FR" smtClean="0"/>
              <a:pPr>
                <a:defRPr/>
              </a:pPr>
              <a:t>1</a:t>
            </a:fld>
            <a:endParaRPr lang="fr-FR"/>
          </a:p>
        </p:txBody>
      </p:sp>
    </p:spTree>
    <p:extLst>
      <p:ext uri="{BB962C8B-B14F-4D97-AF65-F5344CB8AC3E}">
        <p14:creationId xmlns:p14="http://schemas.microsoft.com/office/powerpoint/2010/main" val="146632673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pPr>
              <a:defRPr/>
            </a:pPr>
            <a:fld id="{A2C9CA16-3A1A-4254-9EA7-E5367003D75D}" type="slidenum">
              <a:rPr lang="fr-FR" smtClean="0"/>
              <a:pPr>
                <a:defRPr/>
              </a:pPr>
              <a:t>2</a:t>
            </a:fld>
            <a:endParaRPr lang="fr-FR"/>
          </a:p>
        </p:txBody>
      </p:sp>
    </p:spTree>
    <p:extLst>
      <p:ext uri="{BB962C8B-B14F-4D97-AF65-F5344CB8AC3E}">
        <p14:creationId xmlns:p14="http://schemas.microsoft.com/office/powerpoint/2010/main" val="213823670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pPr>
              <a:defRPr/>
            </a:pPr>
            <a:fld id="{A2C9CA16-3A1A-4254-9EA7-E5367003D75D}" type="slidenum">
              <a:rPr lang="fr-FR" smtClean="0"/>
              <a:pPr>
                <a:defRPr/>
              </a:pPr>
              <a:t>3</a:t>
            </a:fld>
            <a:endParaRPr lang="fr-FR"/>
          </a:p>
        </p:txBody>
      </p:sp>
    </p:spTree>
    <p:extLst>
      <p:ext uri="{BB962C8B-B14F-4D97-AF65-F5344CB8AC3E}">
        <p14:creationId xmlns:p14="http://schemas.microsoft.com/office/powerpoint/2010/main" val="421213333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pPr>
              <a:defRPr/>
            </a:pPr>
            <a:fld id="{A2C9CA16-3A1A-4254-9EA7-E5367003D75D}" type="slidenum">
              <a:rPr lang="fr-FR" smtClean="0"/>
              <a:pPr>
                <a:defRPr/>
              </a:pPr>
              <a:t>4</a:t>
            </a:fld>
            <a:endParaRPr lang="fr-FR"/>
          </a:p>
        </p:txBody>
      </p:sp>
    </p:spTree>
    <p:extLst>
      <p:ext uri="{BB962C8B-B14F-4D97-AF65-F5344CB8AC3E}">
        <p14:creationId xmlns:p14="http://schemas.microsoft.com/office/powerpoint/2010/main" val="43881503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pPr>
              <a:defRPr/>
            </a:pPr>
            <a:fld id="{A2C9CA16-3A1A-4254-9EA7-E5367003D75D}" type="slidenum">
              <a:rPr lang="fr-FR" smtClean="0"/>
              <a:pPr>
                <a:defRPr/>
              </a:pPr>
              <a:t>5</a:t>
            </a:fld>
            <a:endParaRPr lang="fr-FR"/>
          </a:p>
        </p:txBody>
      </p:sp>
    </p:spTree>
    <p:extLst>
      <p:ext uri="{BB962C8B-B14F-4D97-AF65-F5344CB8AC3E}">
        <p14:creationId xmlns:p14="http://schemas.microsoft.com/office/powerpoint/2010/main" val="26338976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pPr>
              <a:defRPr/>
            </a:pPr>
            <a:fld id="{A2C9CA16-3A1A-4254-9EA7-E5367003D75D}" type="slidenum">
              <a:rPr lang="fr-FR" smtClean="0"/>
              <a:pPr>
                <a:defRPr/>
              </a:pPr>
              <a:t>6</a:t>
            </a:fld>
            <a:endParaRPr lang="fr-FR"/>
          </a:p>
        </p:txBody>
      </p:sp>
    </p:spTree>
    <p:extLst>
      <p:ext uri="{BB962C8B-B14F-4D97-AF65-F5344CB8AC3E}">
        <p14:creationId xmlns:p14="http://schemas.microsoft.com/office/powerpoint/2010/main" val="189673662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pPr>
              <a:defRPr/>
            </a:pPr>
            <a:fld id="{A2C9CA16-3A1A-4254-9EA7-E5367003D75D}" type="slidenum">
              <a:rPr lang="fr-FR" smtClean="0"/>
              <a:pPr>
                <a:defRPr/>
              </a:pPr>
              <a:t>7</a:t>
            </a:fld>
            <a:endParaRPr lang="fr-FR"/>
          </a:p>
        </p:txBody>
      </p:sp>
    </p:spTree>
    <p:extLst>
      <p:ext uri="{BB962C8B-B14F-4D97-AF65-F5344CB8AC3E}">
        <p14:creationId xmlns:p14="http://schemas.microsoft.com/office/powerpoint/2010/main" val="384129763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pPr>
              <a:defRPr/>
            </a:pPr>
            <a:fld id="{A2C9CA16-3A1A-4254-9EA7-E5367003D75D}" type="slidenum">
              <a:rPr lang="fr-FR" smtClean="0"/>
              <a:pPr>
                <a:defRPr/>
              </a:pPr>
              <a:t>8</a:t>
            </a:fld>
            <a:endParaRPr lang="fr-FR"/>
          </a:p>
        </p:txBody>
      </p:sp>
    </p:spTree>
    <p:extLst>
      <p:ext uri="{BB962C8B-B14F-4D97-AF65-F5344CB8AC3E}">
        <p14:creationId xmlns:p14="http://schemas.microsoft.com/office/powerpoint/2010/main" val="400185675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pPr>
              <a:defRPr/>
            </a:pPr>
            <a:fld id="{A2C9CA16-3A1A-4254-9EA7-E5367003D75D}" type="slidenum">
              <a:rPr lang="fr-FR" smtClean="0"/>
              <a:pPr>
                <a:defRPr/>
              </a:pPr>
              <a:t>9</a:t>
            </a:fld>
            <a:endParaRPr lang="fr-FR"/>
          </a:p>
        </p:txBody>
      </p:sp>
    </p:spTree>
    <p:extLst>
      <p:ext uri="{BB962C8B-B14F-4D97-AF65-F5344CB8AC3E}">
        <p14:creationId xmlns:p14="http://schemas.microsoft.com/office/powerpoint/2010/main" val="229144079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pPr>
              <a:defRPr/>
            </a:pPr>
            <a:fld id="{A2C9CA16-3A1A-4254-9EA7-E5367003D75D}" type="slidenum">
              <a:rPr lang="fr-FR" smtClean="0"/>
              <a:pPr>
                <a:defRPr/>
              </a:pPr>
              <a:t>10</a:t>
            </a:fld>
            <a:endParaRPr lang="fr-FR"/>
          </a:p>
        </p:txBody>
      </p:sp>
    </p:spTree>
    <p:extLst>
      <p:ext uri="{BB962C8B-B14F-4D97-AF65-F5344CB8AC3E}">
        <p14:creationId xmlns:p14="http://schemas.microsoft.com/office/powerpoint/2010/main" val="304410677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pPr>
              <a:defRPr/>
            </a:pPr>
            <a:fld id="{A2C9CA16-3A1A-4254-9EA7-E5367003D75D}" type="slidenum">
              <a:rPr lang="fr-FR" smtClean="0"/>
              <a:pPr>
                <a:defRPr/>
              </a:pPr>
              <a:t>11</a:t>
            </a:fld>
            <a:endParaRPr lang="fr-FR"/>
          </a:p>
        </p:txBody>
      </p:sp>
    </p:spTree>
    <p:extLst>
      <p:ext uri="{BB962C8B-B14F-4D97-AF65-F5344CB8AC3E}">
        <p14:creationId xmlns:p14="http://schemas.microsoft.com/office/powerpoint/2010/main" val="135105556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pPr>
              <a:defRPr/>
            </a:pPr>
            <a:fld id="{A2C9CA16-3A1A-4254-9EA7-E5367003D75D}" type="slidenum">
              <a:rPr lang="fr-FR" smtClean="0"/>
              <a:pPr>
                <a:defRPr/>
              </a:pPr>
              <a:t>12</a:t>
            </a:fld>
            <a:endParaRPr lang="fr-FR"/>
          </a:p>
        </p:txBody>
      </p:sp>
    </p:spTree>
    <p:extLst>
      <p:ext uri="{BB962C8B-B14F-4D97-AF65-F5344CB8AC3E}">
        <p14:creationId xmlns:p14="http://schemas.microsoft.com/office/powerpoint/2010/main" val="21027446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pPr>
              <a:defRPr/>
            </a:pPr>
            <a:fld id="{A2C9CA16-3A1A-4254-9EA7-E5367003D75D}" type="slidenum">
              <a:rPr lang="fr-FR" smtClean="0"/>
              <a:pPr>
                <a:defRPr/>
              </a:pPr>
              <a:t>13</a:t>
            </a:fld>
            <a:endParaRPr lang="fr-FR"/>
          </a:p>
        </p:txBody>
      </p:sp>
    </p:spTree>
    <p:extLst>
      <p:ext uri="{BB962C8B-B14F-4D97-AF65-F5344CB8AC3E}">
        <p14:creationId xmlns:p14="http://schemas.microsoft.com/office/powerpoint/2010/main" val="111434160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pPr>
              <a:defRPr/>
            </a:pPr>
            <a:fld id="{A2C9CA16-3A1A-4254-9EA7-E5367003D75D}" type="slidenum">
              <a:rPr lang="fr-FR" smtClean="0"/>
              <a:pPr>
                <a:defRPr/>
              </a:pPr>
              <a:t>14</a:t>
            </a:fld>
            <a:endParaRPr lang="fr-FR"/>
          </a:p>
        </p:txBody>
      </p:sp>
    </p:spTree>
    <p:extLst>
      <p:ext uri="{BB962C8B-B14F-4D97-AF65-F5344CB8AC3E}">
        <p14:creationId xmlns:p14="http://schemas.microsoft.com/office/powerpoint/2010/main" val="6852534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pPr>
              <a:defRPr/>
            </a:pPr>
            <a:fld id="{A2C9CA16-3A1A-4254-9EA7-E5367003D75D}" type="slidenum">
              <a:rPr lang="fr-FR" smtClean="0"/>
              <a:pPr>
                <a:defRPr/>
              </a:pPr>
              <a:t>15</a:t>
            </a:fld>
            <a:endParaRPr lang="fr-FR"/>
          </a:p>
        </p:txBody>
      </p:sp>
    </p:spTree>
    <p:extLst>
      <p:ext uri="{BB962C8B-B14F-4D97-AF65-F5344CB8AC3E}">
        <p14:creationId xmlns:p14="http://schemas.microsoft.com/office/powerpoint/2010/main" val="35698083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pPr>
              <a:defRPr/>
            </a:pPr>
            <a:fld id="{A2C9CA16-3A1A-4254-9EA7-E5367003D75D}" type="slidenum">
              <a:rPr lang="fr-FR" smtClean="0"/>
              <a:pPr>
                <a:defRPr/>
              </a:pPr>
              <a:t>16</a:t>
            </a:fld>
            <a:endParaRPr lang="fr-FR"/>
          </a:p>
        </p:txBody>
      </p:sp>
    </p:spTree>
    <p:extLst>
      <p:ext uri="{BB962C8B-B14F-4D97-AF65-F5344CB8AC3E}">
        <p14:creationId xmlns:p14="http://schemas.microsoft.com/office/powerpoint/2010/main" val="201850362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pPr>
              <a:defRPr/>
            </a:pPr>
            <a:fld id="{A2C9CA16-3A1A-4254-9EA7-E5367003D75D}" type="slidenum">
              <a:rPr lang="fr-FR" smtClean="0"/>
              <a:pPr>
                <a:defRPr/>
              </a:pPr>
              <a:t>17</a:t>
            </a:fld>
            <a:endParaRPr lang="fr-FR"/>
          </a:p>
        </p:txBody>
      </p:sp>
    </p:spTree>
    <p:extLst>
      <p:ext uri="{BB962C8B-B14F-4D97-AF65-F5344CB8AC3E}">
        <p14:creationId xmlns:p14="http://schemas.microsoft.com/office/powerpoint/2010/main" val="197131434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pPr>
              <a:defRPr/>
            </a:pPr>
            <a:fld id="{A2C9CA16-3A1A-4254-9EA7-E5367003D75D}" type="slidenum">
              <a:rPr lang="fr-FR" smtClean="0"/>
              <a:pPr>
                <a:defRPr/>
              </a:pPr>
              <a:t>18</a:t>
            </a:fld>
            <a:endParaRPr lang="fr-FR"/>
          </a:p>
        </p:txBody>
      </p:sp>
    </p:spTree>
    <p:extLst>
      <p:ext uri="{BB962C8B-B14F-4D97-AF65-F5344CB8AC3E}">
        <p14:creationId xmlns:p14="http://schemas.microsoft.com/office/powerpoint/2010/main" val="301958875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pPr>
              <a:defRPr/>
            </a:pPr>
            <a:fld id="{A2C9CA16-3A1A-4254-9EA7-E5367003D75D}" type="slidenum">
              <a:rPr lang="fr-FR" smtClean="0"/>
              <a:pPr>
                <a:defRPr/>
              </a:pPr>
              <a:t>19</a:t>
            </a:fld>
            <a:endParaRPr lang="fr-FR"/>
          </a:p>
        </p:txBody>
      </p:sp>
    </p:spTree>
    <p:extLst>
      <p:ext uri="{BB962C8B-B14F-4D97-AF65-F5344CB8AC3E}">
        <p14:creationId xmlns:p14="http://schemas.microsoft.com/office/powerpoint/2010/main" val="307581881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4" name="Triangle rectangle 3"/>
          <p:cNvSpPr/>
          <p:nvPr/>
        </p:nvSpPr>
        <p:spPr>
          <a:xfrm>
            <a:off x="0" y="4664075"/>
            <a:ext cx="9150350"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grpSp>
        <p:nvGrpSpPr>
          <p:cNvPr id="5" name="Groupe 15"/>
          <p:cNvGrpSpPr>
            <a:grpSpLocks/>
          </p:cNvGrpSpPr>
          <p:nvPr/>
        </p:nvGrpSpPr>
        <p:grpSpPr bwMode="auto">
          <a:xfrm>
            <a:off x="-3175" y="4953000"/>
            <a:ext cx="9147175" cy="1911350"/>
            <a:chOff x="-3765" y="4832896"/>
            <a:chExt cx="9147765" cy="2032192"/>
          </a:xfrm>
        </p:grpSpPr>
        <p:sp>
          <p:nvSpPr>
            <p:cNvPr id="6" name="Forme libre 5"/>
            <p:cNvSpPr>
              <a:spLocks/>
            </p:cNvSpPr>
            <p:nvPr/>
          </p:nvSpPr>
          <p:spPr bwMode="auto">
            <a:xfrm>
              <a:off x="1687032" y="4832896"/>
              <a:ext cx="7456968" cy="51817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a:lstStyle/>
            <a:p>
              <a:pPr fontAlgn="auto">
                <a:spcBef>
                  <a:spcPts val="0"/>
                </a:spcBef>
                <a:spcAft>
                  <a:spcPts val="0"/>
                </a:spcAft>
                <a:defRPr/>
              </a:pPr>
              <a:endParaRPr lang="en-US">
                <a:latin typeface="+mn-lt"/>
              </a:endParaRPr>
            </a:p>
          </p:txBody>
        </p:sp>
        <p:sp>
          <p:nvSpPr>
            <p:cNvPr id="7" name="Forme libre 6"/>
            <p:cNvSpPr>
              <a:spLocks/>
            </p:cNvSpPr>
            <p:nvPr/>
          </p:nvSpPr>
          <p:spPr bwMode="auto">
            <a:xfrm>
              <a:off x="35926" y="5135025"/>
              <a:ext cx="9108074" cy="838869"/>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a:lstStyle/>
            <a:p>
              <a:pPr fontAlgn="auto">
                <a:spcBef>
                  <a:spcPts val="0"/>
                </a:spcBef>
                <a:spcAft>
                  <a:spcPts val="0"/>
                </a:spcAft>
                <a:defRPr/>
              </a:pPr>
              <a:endParaRPr lang="en-US">
                <a:latin typeface="+mn-lt"/>
              </a:endParaRPr>
            </a:p>
          </p:txBody>
        </p:sp>
        <p:sp>
          <p:nvSpPr>
            <p:cNvPr id="8" name="Forme libre 7"/>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cxnSp>
          <p:nvCxnSpPr>
            <p:cNvPr id="10" name="Connecteur droit 9"/>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9" name="Titre 8"/>
          <p:cNvSpPr>
            <a:spLocks noGrp="1"/>
          </p:cNvSpPr>
          <p:nvPr>
            <p:ph type="ctrTitle"/>
          </p:nvPr>
        </p:nvSpPr>
        <p:spPr>
          <a:xfrm>
            <a:off x="685800" y="1752601"/>
            <a:ext cx="7772400" cy="1829761"/>
          </a:xfrm>
        </p:spPr>
        <p:txBody>
          <a:bodyPr anchor="b"/>
          <a:lstStyle>
            <a:lvl1pPr algn="r">
              <a:defRPr sz="4800" b="1">
                <a:solidFill>
                  <a:schemeClr val="tx2"/>
                </a:solidFill>
                <a:effectLst>
                  <a:outerShdw blurRad="31750" dist="25400" dir="5400000" algn="tl" rotWithShape="0">
                    <a:srgbClr val="000000">
                      <a:alpha val="25000"/>
                    </a:srgbClr>
                  </a:outerShdw>
                </a:effectLst>
              </a:defRPr>
            </a:lvl1pPr>
            <a:extLst/>
          </a:lstStyle>
          <a:p>
            <a:r>
              <a:rPr lang="fr-FR"/>
              <a:t>Cliquez pour modifier le style du titre</a:t>
            </a:r>
            <a:endParaRPr lang="en-US"/>
          </a:p>
        </p:txBody>
      </p:sp>
      <p:sp>
        <p:nvSpPr>
          <p:cNvPr id="17" name="Sous-titre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lang="fr-FR"/>
              <a:t>Cliquez pour modifier le style des sous-titres du masque</a:t>
            </a:r>
            <a:endParaRPr lang="en-US"/>
          </a:p>
        </p:txBody>
      </p:sp>
      <p:sp>
        <p:nvSpPr>
          <p:cNvPr id="11" name="Espace réservé de la date 29"/>
          <p:cNvSpPr>
            <a:spLocks noGrp="1"/>
          </p:cNvSpPr>
          <p:nvPr>
            <p:ph type="dt" sz="half" idx="10"/>
          </p:nvPr>
        </p:nvSpPr>
        <p:spPr/>
        <p:txBody>
          <a:bodyPr/>
          <a:lstStyle>
            <a:lvl1pPr>
              <a:defRPr>
                <a:solidFill>
                  <a:srgbClr val="FFFFFF"/>
                </a:solidFill>
              </a:defRPr>
            </a:lvl1pPr>
            <a:extLst/>
          </a:lstStyle>
          <a:p>
            <a:pPr>
              <a:defRPr/>
            </a:pPr>
            <a:fld id="{FEE1EAAE-1631-44D2-ABC8-CF5E7E738CB0}" type="datetime1">
              <a:rPr lang="fr-FR" smtClean="0"/>
              <a:t>05/11/2018</a:t>
            </a:fld>
            <a:endParaRPr lang="fr-FR"/>
          </a:p>
        </p:txBody>
      </p:sp>
      <p:sp>
        <p:nvSpPr>
          <p:cNvPr id="12" name="Espace réservé du pied de page 18"/>
          <p:cNvSpPr>
            <a:spLocks noGrp="1"/>
          </p:cNvSpPr>
          <p:nvPr>
            <p:ph type="ftr" sz="quarter" idx="11"/>
          </p:nvPr>
        </p:nvSpPr>
        <p:spPr/>
        <p:txBody>
          <a:bodyPr/>
          <a:lstStyle>
            <a:lvl1pPr>
              <a:defRPr>
                <a:solidFill>
                  <a:schemeClr val="accent1">
                    <a:tint val="20000"/>
                  </a:schemeClr>
                </a:solidFill>
              </a:defRPr>
            </a:lvl1pPr>
            <a:extLst/>
          </a:lstStyle>
          <a:p>
            <a:pPr>
              <a:defRPr/>
            </a:pPr>
            <a:r>
              <a:rPr lang="fr-FR"/>
              <a:t>Réunion d'organisation</a:t>
            </a:r>
          </a:p>
        </p:txBody>
      </p:sp>
      <p:sp>
        <p:nvSpPr>
          <p:cNvPr id="13" name="Espace réservé du numéro de diapositive 26"/>
          <p:cNvSpPr>
            <a:spLocks noGrp="1"/>
          </p:cNvSpPr>
          <p:nvPr>
            <p:ph type="sldNum" sz="quarter" idx="12"/>
          </p:nvPr>
        </p:nvSpPr>
        <p:spPr/>
        <p:txBody>
          <a:bodyPr/>
          <a:lstStyle>
            <a:lvl1pPr>
              <a:defRPr>
                <a:solidFill>
                  <a:srgbClr val="FFFFFF"/>
                </a:solidFill>
              </a:defRPr>
            </a:lvl1pPr>
            <a:extLst/>
          </a:lstStyle>
          <a:p>
            <a:pPr>
              <a:defRPr/>
            </a:pPr>
            <a:fld id="{C306D605-8B4E-481A-A21B-67B7E1DE49ED}" type="slidenum">
              <a:rPr lang="fr-FR"/>
              <a:pPr>
                <a:defRPr/>
              </a:pPr>
              <a:t>‹N°›</a:t>
            </a:fld>
            <a:endParaRPr lang="fr-FR"/>
          </a:p>
        </p:txBody>
      </p:sp>
    </p:spTree>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3" name="Espace réservé du contenu 2"/>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a:p>
        </p:txBody>
      </p:sp>
      <p:sp>
        <p:nvSpPr>
          <p:cNvPr id="7" name="Titre 6"/>
          <p:cNvSpPr>
            <a:spLocks noGrp="1"/>
          </p:cNvSpPr>
          <p:nvPr>
            <p:ph type="title"/>
          </p:nvPr>
        </p:nvSpPr>
        <p:spPr/>
        <p:txBody>
          <a:bodyPr rtlCol="0"/>
          <a:lstStyle/>
          <a:p>
            <a:r>
              <a:rPr lang="fr-FR"/>
              <a:t>Cliquez pour modifier le style du titre</a:t>
            </a:r>
            <a:endParaRPr lang="en-US"/>
          </a:p>
        </p:txBody>
      </p:sp>
      <p:sp>
        <p:nvSpPr>
          <p:cNvPr id="4" name="Espace réservé de la date 9"/>
          <p:cNvSpPr>
            <a:spLocks noGrp="1"/>
          </p:cNvSpPr>
          <p:nvPr>
            <p:ph type="dt" sz="half" idx="10"/>
          </p:nvPr>
        </p:nvSpPr>
        <p:spPr/>
        <p:txBody>
          <a:bodyPr/>
          <a:lstStyle>
            <a:lvl1pPr>
              <a:defRPr/>
            </a:lvl1pPr>
          </a:lstStyle>
          <a:p>
            <a:pPr>
              <a:defRPr/>
            </a:pPr>
            <a:fld id="{9B79A37C-734C-48BD-9B90-F935CC1A5E28}" type="datetime1">
              <a:rPr lang="fr-FR" smtClean="0"/>
              <a:t>05/11/2018</a:t>
            </a:fld>
            <a:endParaRPr lang="fr-FR"/>
          </a:p>
        </p:txBody>
      </p:sp>
      <p:sp>
        <p:nvSpPr>
          <p:cNvPr id="5" name="Espace réservé du pied de page 21"/>
          <p:cNvSpPr>
            <a:spLocks noGrp="1"/>
          </p:cNvSpPr>
          <p:nvPr>
            <p:ph type="ftr" sz="quarter" idx="11"/>
          </p:nvPr>
        </p:nvSpPr>
        <p:spPr/>
        <p:txBody>
          <a:bodyPr/>
          <a:lstStyle>
            <a:lvl1pPr>
              <a:defRPr/>
            </a:lvl1pPr>
          </a:lstStyle>
          <a:p>
            <a:pPr>
              <a:defRPr/>
            </a:pPr>
            <a:r>
              <a:rPr lang="fr-FR"/>
              <a:t>Réunion d'organisation</a:t>
            </a:r>
          </a:p>
        </p:txBody>
      </p:sp>
      <p:sp>
        <p:nvSpPr>
          <p:cNvPr id="6" name="Espace réservé du numéro de diapositive 17"/>
          <p:cNvSpPr>
            <a:spLocks noGrp="1"/>
          </p:cNvSpPr>
          <p:nvPr>
            <p:ph type="sldNum" sz="quarter" idx="12"/>
          </p:nvPr>
        </p:nvSpPr>
        <p:spPr/>
        <p:txBody>
          <a:bodyPr/>
          <a:lstStyle>
            <a:lvl1pPr>
              <a:defRPr/>
            </a:lvl1pPr>
          </a:lstStyle>
          <a:p>
            <a:pPr>
              <a:defRPr/>
            </a:pPr>
            <a:fld id="{2BFB5248-EBAE-47B1-8E69-96A4902007AD}" type="slidenum">
              <a:rPr lang="fr-FR"/>
              <a:pPr>
                <a:defRPr/>
              </a:pPr>
              <a:t>‹N°›</a:t>
            </a:fld>
            <a:endParaRPr lang="fr-FR"/>
          </a:p>
        </p:txBody>
      </p:sp>
    </p:spTree>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4" name="Chevron 3"/>
          <p:cNvSpPr/>
          <p:nvPr/>
        </p:nvSpPr>
        <p:spPr>
          <a:xfrm>
            <a:off x="3636963" y="3005138"/>
            <a:ext cx="182562"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fontAlgn="auto">
              <a:spcBef>
                <a:spcPts val="0"/>
              </a:spcBef>
              <a:spcAft>
                <a:spcPts val="0"/>
              </a:spcAft>
              <a:defRPr/>
            </a:pPr>
            <a:endParaRPr lang="en-US"/>
          </a:p>
        </p:txBody>
      </p:sp>
      <p:sp>
        <p:nvSpPr>
          <p:cNvPr id="5" name="Chevron 4"/>
          <p:cNvSpPr/>
          <p:nvPr/>
        </p:nvSpPr>
        <p:spPr>
          <a:xfrm>
            <a:off x="3449638" y="3005138"/>
            <a:ext cx="18415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fontAlgn="auto">
              <a:spcBef>
                <a:spcPts val="0"/>
              </a:spcBef>
              <a:spcAft>
                <a:spcPts val="0"/>
              </a:spcAft>
              <a:defRPr/>
            </a:pPr>
            <a:endParaRPr lang="en-US"/>
          </a:p>
        </p:txBody>
      </p:sp>
      <p:sp>
        <p:nvSpPr>
          <p:cNvPr id="2" name="Titre 1"/>
          <p:cNvSpPr>
            <a:spLocks noGrp="1"/>
          </p:cNvSpPr>
          <p:nvPr>
            <p:ph type="title"/>
          </p:nvPr>
        </p:nvSpPr>
        <p:spPr>
          <a:xfrm>
            <a:off x="722376" y="1059712"/>
            <a:ext cx="7772400" cy="1828800"/>
          </a:xfrm>
        </p:spPr>
        <p:txBody>
          <a:bodyPr anchor="b"/>
          <a:lstStyle>
            <a:lvl1pPr algn="r">
              <a:buNone/>
              <a:defRPr sz="4800" b="1" cap="none" baseline="0">
                <a:effectLst>
                  <a:outerShdw blurRad="31750" dist="25400" dir="5400000" algn="tl" rotWithShape="0">
                    <a:srgbClr val="000000">
                      <a:alpha val="25000"/>
                    </a:srgbClr>
                  </a:outerShdw>
                </a:effectLst>
              </a:defRPr>
            </a:lvl1pPr>
            <a:extLst/>
          </a:lstStyle>
          <a:p>
            <a:r>
              <a:rPr lang="fr-FR"/>
              <a:t>Cliquez pour modifier le style du titre</a:t>
            </a:r>
            <a:endParaRPr lang="en-US"/>
          </a:p>
        </p:txBody>
      </p:sp>
      <p:sp>
        <p:nvSpPr>
          <p:cNvPr id="3" name="Espace réservé du texte 2"/>
          <p:cNvSpPr>
            <a:spLocks noGrp="1"/>
          </p:cNvSpPr>
          <p:nvPr>
            <p:ph type="body" idx="1"/>
          </p:nvPr>
        </p:nvSpPr>
        <p:spPr>
          <a:xfrm>
            <a:off x="3922713" y="2931712"/>
            <a:ext cx="4572000" cy="1454888"/>
          </a:xfrm>
        </p:spPr>
        <p:txBody>
          <a:bodyPr/>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a:r>
              <a:rPr lang="fr-FR"/>
              <a:t>Cliquez pour modifier les styles du texte du masque</a:t>
            </a:r>
          </a:p>
        </p:txBody>
      </p:sp>
      <p:sp>
        <p:nvSpPr>
          <p:cNvPr id="6" name="Espace réservé de la date 3"/>
          <p:cNvSpPr>
            <a:spLocks noGrp="1"/>
          </p:cNvSpPr>
          <p:nvPr>
            <p:ph type="dt" sz="half" idx="10"/>
          </p:nvPr>
        </p:nvSpPr>
        <p:spPr/>
        <p:txBody>
          <a:bodyPr/>
          <a:lstStyle>
            <a:lvl1pPr>
              <a:defRPr/>
            </a:lvl1pPr>
            <a:extLst/>
          </a:lstStyle>
          <a:p>
            <a:pPr>
              <a:defRPr/>
            </a:pPr>
            <a:fld id="{2714FC3F-7E09-4CBC-A2E8-3A3D6B3276B4}" type="datetime1">
              <a:rPr lang="fr-FR" smtClean="0"/>
              <a:t>05/11/2018</a:t>
            </a:fld>
            <a:endParaRPr lang="fr-FR"/>
          </a:p>
        </p:txBody>
      </p:sp>
      <p:sp>
        <p:nvSpPr>
          <p:cNvPr id="7" name="Espace réservé du pied de page 4"/>
          <p:cNvSpPr>
            <a:spLocks noGrp="1"/>
          </p:cNvSpPr>
          <p:nvPr>
            <p:ph type="ftr" sz="quarter" idx="11"/>
          </p:nvPr>
        </p:nvSpPr>
        <p:spPr/>
        <p:txBody>
          <a:bodyPr/>
          <a:lstStyle>
            <a:lvl1pPr>
              <a:defRPr/>
            </a:lvl1pPr>
            <a:extLst/>
          </a:lstStyle>
          <a:p>
            <a:pPr>
              <a:defRPr/>
            </a:pPr>
            <a:r>
              <a:rPr lang="fr-FR"/>
              <a:t>Réunion d'organisation</a:t>
            </a:r>
          </a:p>
        </p:txBody>
      </p:sp>
      <p:sp>
        <p:nvSpPr>
          <p:cNvPr id="8" name="Espace réservé du numéro de diapositive 5"/>
          <p:cNvSpPr>
            <a:spLocks noGrp="1"/>
          </p:cNvSpPr>
          <p:nvPr>
            <p:ph type="sldNum" sz="quarter" idx="12"/>
          </p:nvPr>
        </p:nvSpPr>
        <p:spPr/>
        <p:txBody>
          <a:bodyPr/>
          <a:lstStyle>
            <a:lvl1pPr>
              <a:defRPr/>
            </a:lvl1pPr>
            <a:extLst/>
          </a:lstStyle>
          <a:p>
            <a:pPr>
              <a:defRPr/>
            </a:pPr>
            <a:fld id="{9F33B207-ED2A-4F6E-A336-87CEE6184952}" type="slidenum">
              <a:rPr lang="fr-FR"/>
              <a:pPr>
                <a:defRPr/>
              </a:pPr>
              <a:t>‹N°›</a:t>
            </a:fld>
            <a:endParaRPr lang="fr-FR"/>
          </a:p>
        </p:txBody>
      </p:sp>
    </p:spTree>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3" name="Espace réservé du contenu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a:p>
        </p:txBody>
      </p:sp>
      <p:sp>
        <p:nvSpPr>
          <p:cNvPr id="4" name="Espace réservé du contenu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a:p>
        </p:txBody>
      </p:sp>
      <p:sp>
        <p:nvSpPr>
          <p:cNvPr id="8" name="Titre 7"/>
          <p:cNvSpPr>
            <a:spLocks noGrp="1"/>
          </p:cNvSpPr>
          <p:nvPr>
            <p:ph type="title"/>
          </p:nvPr>
        </p:nvSpPr>
        <p:spPr/>
        <p:txBody>
          <a:bodyPr rtlCol="0"/>
          <a:lstStyle/>
          <a:p>
            <a:r>
              <a:rPr lang="fr-FR"/>
              <a:t>Cliquez pour modifier le style du titre</a:t>
            </a:r>
            <a:endParaRPr lang="en-US"/>
          </a:p>
        </p:txBody>
      </p:sp>
      <p:sp>
        <p:nvSpPr>
          <p:cNvPr id="5" name="Espace réservé de la date 9"/>
          <p:cNvSpPr>
            <a:spLocks noGrp="1"/>
          </p:cNvSpPr>
          <p:nvPr>
            <p:ph type="dt" sz="half" idx="10"/>
          </p:nvPr>
        </p:nvSpPr>
        <p:spPr/>
        <p:txBody>
          <a:bodyPr/>
          <a:lstStyle>
            <a:lvl1pPr>
              <a:defRPr/>
            </a:lvl1pPr>
          </a:lstStyle>
          <a:p>
            <a:pPr>
              <a:defRPr/>
            </a:pPr>
            <a:fld id="{3B8480B4-0211-45C8-9C11-F21E32B5A239}" type="datetime1">
              <a:rPr lang="fr-FR" smtClean="0"/>
              <a:t>05/11/2018</a:t>
            </a:fld>
            <a:endParaRPr lang="fr-FR"/>
          </a:p>
        </p:txBody>
      </p:sp>
      <p:sp>
        <p:nvSpPr>
          <p:cNvPr id="6" name="Espace réservé du pied de page 21"/>
          <p:cNvSpPr>
            <a:spLocks noGrp="1"/>
          </p:cNvSpPr>
          <p:nvPr>
            <p:ph type="ftr" sz="quarter" idx="11"/>
          </p:nvPr>
        </p:nvSpPr>
        <p:spPr/>
        <p:txBody>
          <a:bodyPr/>
          <a:lstStyle>
            <a:lvl1pPr>
              <a:defRPr/>
            </a:lvl1pPr>
          </a:lstStyle>
          <a:p>
            <a:pPr>
              <a:defRPr/>
            </a:pPr>
            <a:r>
              <a:rPr lang="fr-FR"/>
              <a:t>Réunion d'organisation</a:t>
            </a:r>
          </a:p>
        </p:txBody>
      </p:sp>
      <p:sp>
        <p:nvSpPr>
          <p:cNvPr id="7" name="Espace réservé du numéro de diapositive 17"/>
          <p:cNvSpPr>
            <a:spLocks noGrp="1"/>
          </p:cNvSpPr>
          <p:nvPr>
            <p:ph type="sldNum" sz="quarter" idx="12"/>
          </p:nvPr>
        </p:nvSpPr>
        <p:spPr/>
        <p:txBody>
          <a:bodyPr/>
          <a:lstStyle>
            <a:lvl1pPr>
              <a:defRPr/>
            </a:lvl1pPr>
          </a:lstStyle>
          <a:p>
            <a:pPr>
              <a:defRPr/>
            </a:pPr>
            <a:fld id="{EFB745EA-8F7E-49DC-BD14-B4D99E922D0C}" type="slidenum">
              <a:rPr lang="fr-FR"/>
              <a:pPr>
                <a:defRPr/>
              </a:pPr>
              <a:t>‹N°›</a:t>
            </a:fld>
            <a:endParaRPr lang="fr-FR"/>
          </a:p>
        </p:txBody>
      </p:sp>
    </p:spTree>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8229600" cy="1143000"/>
          </a:xfrm>
        </p:spPr>
        <p:txBody>
          <a:bodyPr/>
          <a:lstStyle>
            <a:lvl1pPr>
              <a:defRPr/>
            </a:lvl1pPr>
            <a:extLst/>
          </a:lstStyle>
          <a:p>
            <a:r>
              <a:rPr lang="fr-FR"/>
              <a:t>Cliquez pour modifier le style du titre</a:t>
            </a:r>
            <a:endParaRPr lang="en-US"/>
          </a:p>
        </p:txBody>
      </p:sp>
      <p:sp>
        <p:nvSpPr>
          <p:cNvPr id="3" name="Espace réservé du texte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a:r>
              <a:rPr lang="fr-FR"/>
              <a:t>Cliquez pour modifier les styles du texte du masque</a:t>
            </a:r>
          </a:p>
        </p:txBody>
      </p:sp>
      <p:sp>
        <p:nvSpPr>
          <p:cNvPr id="4" name="Espace réservé du texte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a:r>
              <a:rPr lang="fr-FR"/>
              <a:t>Cliquez pour modifier les styles du texte du masque</a:t>
            </a:r>
          </a:p>
        </p:txBody>
      </p:sp>
      <p:sp>
        <p:nvSpPr>
          <p:cNvPr id="5" name="Espace réservé du contenu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a:p>
        </p:txBody>
      </p:sp>
      <p:sp>
        <p:nvSpPr>
          <p:cNvPr id="6" name="Espace réservé du contenu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a:p>
        </p:txBody>
      </p:sp>
      <p:sp>
        <p:nvSpPr>
          <p:cNvPr id="7" name="Espace réservé de la date 9"/>
          <p:cNvSpPr>
            <a:spLocks noGrp="1"/>
          </p:cNvSpPr>
          <p:nvPr>
            <p:ph type="dt" sz="half" idx="10"/>
          </p:nvPr>
        </p:nvSpPr>
        <p:spPr/>
        <p:txBody>
          <a:bodyPr/>
          <a:lstStyle>
            <a:lvl1pPr>
              <a:defRPr/>
            </a:lvl1pPr>
          </a:lstStyle>
          <a:p>
            <a:pPr>
              <a:defRPr/>
            </a:pPr>
            <a:fld id="{DD7A5ED4-4DFF-4DDB-85CB-D8474522A1DB}" type="datetime1">
              <a:rPr lang="fr-FR" smtClean="0"/>
              <a:t>05/11/2018</a:t>
            </a:fld>
            <a:endParaRPr lang="fr-FR"/>
          </a:p>
        </p:txBody>
      </p:sp>
      <p:sp>
        <p:nvSpPr>
          <p:cNvPr id="8" name="Espace réservé du pied de page 21"/>
          <p:cNvSpPr>
            <a:spLocks noGrp="1"/>
          </p:cNvSpPr>
          <p:nvPr>
            <p:ph type="ftr" sz="quarter" idx="11"/>
          </p:nvPr>
        </p:nvSpPr>
        <p:spPr/>
        <p:txBody>
          <a:bodyPr/>
          <a:lstStyle>
            <a:lvl1pPr>
              <a:defRPr/>
            </a:lvl1pPr>
          </a:lstStyle>
          <a:p>
            <a:pPr>
              <a:defRPr/>
            </a:pPr>
            <a:r>
              <a:rPr lang="fr-FR"/>
              <a:t>Réunion d'organisation</a:t>
            </a:r>
          </a:p>
        </p:txBody>
      </p:sp>
      <p:sp>
        <p:nvSpPr>
          <p:cNvPr id="9" name="Espace réservé du numéro de diapositive 17"/>
          <p:cNvSpPr>
            <a:spLocks noGrp="1"/>
          </p:cNvSpPr>
          <p:nvPr>
            <p:ph type="sldNum" sz="quarter" idx="12"/>
          </p:nvPr>
        </p:nvSpPr>
        <p:spPr/>
        <p:txBody>
          <a:bodyPr/>
          <a:lstStyle>
            <a:lvl1pPr>
              <a:defRPr/>
            </a:lvl1pPr>
          </a:lstStyle>
          <a:p>
            <a:pPr>
              <a:defRPr/>
            </a:pPr>
            <a:fld id="{EE650832-9240-4D22-9480-818A490C907D}" type="slidenum">
              <a:rPr lang="fr-FR"/>
              <a:pPr>
                <a:defRPr/>
              </a:pPr>
              <a:t>‹N°›</a:t>
            </a:fld>
            <a:endParaRPr lang="fr-FR"/>
          </a:p>
        </p:txBody>
      </p:sp>
    </p:spTree>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6" name="Titre 5"/>
          <p:cNvSpPr>
            <a:spLocks noGrp="1"/>
          </p:cNvSpPr>
          <p:nvPr>
            <p:ph type="title"/>
          </p:nvPr>
        </p:nvSpPr>
        <p:spPr/>
        <p:txBody>
          <a:bodyPr rtlCol="0"/>
          <a:lstStyle/>
          <a:p>
            <a:r>
              <a:rPr lang="fr-FR"/>
              <a:t>Cliquez pour modifier le style du titre</a:t>
            </a:r>
            <a:endParaRPr lang="en-US"/>
          </a:p>
        </p:txBody>
      </p:sp>
      <p:sp>
        <p:nvSpPr>
          <p:cNvPr id="3" name="Espace réservé de la date 9"/>
          <p:cNvSpPr>
            <a:spLocks noGrp="1"/>
          </p:cNvSpPr>
          <p:nvPr>
            <p:ph type="dt" sz="half" idx="10"/>
          </p:nvPr>
        </p:nvSpPr>
        <p:spPr/>
        <p:txBody>
          <a:bodyPr/>
          <a:lstStyle>
            <a:lvl1pPr>
              <a:defRPr/>
            </a:lvl1pPr>
          </a:lstStyle>
          <a:p>
            <a:pPr>
              <a:defRPr/>
            </a:pPr>
            <a:fld id="{29F1C85E-1AFF-4678-B9EC-A584935BEB45}" type="datetime1">
              <a:rPr lang="fr-FR" smtClean="0"/>
              <a:t>05/11/2018</a:t>
            </a:fld>
            <a:endParaRPr lang="fr-FR"/>
          </a:p>
        </p:txBody>
      </p:sp>
      <p:sp>
        <p:nvSpPr>
          <p:cNvPr id="4" name="Espace réservé du pied de page 21"/>
          <p:cNvSpPr>
            <a:spLocks noGrp="1"/>
          </p:cNvSpPr>
          <p:nvPr>
            <p:ph type="ftr" sz="quarter" idx="11"/>
          </p:nvPr>
        </p:nvSpPr>
        <p:spPr/>
        <p:txBody>
          <a:bodyPr/>
          <a:lstStyle>
            <a:lvl1pPr>
              <a:defRPr/>
            </a:lvl1pPr>
          </a:lstStyle>
          <a:p>
            <a:pPr>
              <a:defRPr/>
            </a:pPr>
            <a:r>
              <a:rPr lang="fr-FR"/>
              <a:t>Réunion d'organisation</a:t>
            </a:r>
          </a:p>
        </p:txBody>
      </p:sp>
      <p:sp>
        <p:nvSpPr>
          <p:cNvPr id="5" name="Espace réservé du numéro de diapositive 17"/>
          <p:cNvSpPr>
            <a:spLocks noGrp="1"/>
          </p:cNvSpPr>
          <p:nvPr>
            <p:ph type="sldNum" sz="quarter" idx="12"/>
          </p:nvPr>
        </p:nvSpPr>
        <p:spPr/>
        <p:txBody>
          <a:bodyPr/>
          <a:lstStyle>
            <a:lvl1pPr>
              <a:defRPr/>
            </a:lvl1pPr>
          </a:lstStyle>
          <a:p>
            <a:pPr>
              <a:defRPr/>
            </a:pPr>
            <a:fld id="{5DC3748D-9C58-4AAD-8BD8-B416133EA764}" type="slidenum">
              <a:rPr lang="fr-FR"/>
              <a:pPr>
                <a:defRPr/>
              </a:pPr>
              <a:t>‹N°›</a:t>
            </a:fld>
            <a:endParaRPr lang="fr-FR"/>
          </a:p>
        </p:txBody>
      </p:sp>
    </p:spTree>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9"/>
          <p:cNvSpPr>
            <a:spLocks noGrp="1"/>
          </p:cNvSpPr>
          <p:nvPr>
            <p:ph type="dt" sz="half" idx="10"/>
          </p:nvPr>
        </p:nvSpPr>
        <p:spPr/>
        <p:txBody>
          <a:bodyPr/>
          <a:lstStyle>
            <a:lvl1pPr>
              <a:defRPr/>
            </a:lvl1pPr>
          </a:lstStyle>
          <a:p>
            <a:pPr>
              <a:defRPr/>
            </a:pPr>
            <a:fld id="{EF0576F5-1705-42E1-B6EC-28FA18948531}" type="datetime1">
              <a:rPr lang="fr-FR" smtClean="0"/>
              <a:t>05/11/2018</a:t>
            </a:fld>
            <a:endParaRPr lang="fr-FR"/>
          </a:p>
        </p:txBody>
      </p:sp>
      <p:sp>
        <p:nvSpPr>
          <p:cNvPr id="3" name="Espace réservé du pied de page 21"/>
          <p:cNvSpPr>
            <a:spLocks noGrp="1"/>
          </p:cNvSpPr>
          <p:nvPr>
            <p:ph type="ftr" sz="quarter" idx="11"/>
          </p:nvPr>
        </p:nvSpPr>
        <p:spPr/>
        <p:txBody>
          <a:bodyPr/>
          <a:lstStyle>
            <a:lvl1pPr>
              <a:defRPr/>
            </a:lvl1pPr>
          </a:lstStyle>
          <a:p>
            <a:pPr>
              <a:defRPr/>
            </a:pPr>
            <a:r>
              <a:rPr lang="fr-FR"/>
              <a:t>Réunion d'organisation</a:t>
            </a:r>
          </a:p>
        </p:txBody>
      </p:sp>
      <p:sp>
        <p:nvSpPr>
          <p:cNvPr id="4" name="Espace réservé du numéro de diapositive 17"/>
          <p:cNvSpPr>
            <a:spLocks noGrp="1"/>
          </p:cNvSpPr>
          <p:nvPr>
            <p:ph type="sldNum" sz="quarter" idx="12"/>
          </p:nvPr>
        </p:nvSpPr>
        <p:spPr/>
        <p:txBody>
          <a:bodyPr/>
          <a:lstStyle>
            <a:lvl1pPr>
              <a:defRPr/>
            </a:lvl1pPr>
          </a:lstStyle>
          <a:p>
            <a:pPr>
              <a:defRPr/>
            </a:pPr>
            <a:fld id="{61BBC83D-2961-4537-9248-CD42E3F7F69B}" type="slidenum">
              <a:rPr lang="fr-FR"/>
              <a:pPr>
                <a:defRPr/>
              </a:pPr>
              <a:t>‹N°›</a:t>
            </a:fld>
            <a:endParaRPr lang="fr-FR"/>
          </a:p>
        </p:txBody>
      </p:sp>
    </p:spTree>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914400" y="4876800"/>
            <a:ext cx="7481776" cy="457200"/>
          </a:xfrm>
        </p:spPr>
        <p:txBody>
          <a:bodyPr anchor="t">
            <a:noAutofit/>
            <a:sp3d prstMaterial="softEdge">
              <a:bevelT w="0" h="0"/>
            </a:sp3d>
          </a:bodyPr>
          <a:lstStyle>
            <a:lvl1pPr algn="r">
              <a:buNone/>
              <a:defRPr sz="2500" b="0">
                <a:solidFill>
                  <a:schemeClr val="accent1"/>
                </a:solidFill>
                <a:effectLst/>
              </a:defRPr>
            </a:lvl1pPr>
            <a:extLst/>
          </a:lstStyle>
          <a:p>
            <a:r>
              <a:rPr lang="fr-FR"/>
              <a:t>Cliquez pour modifier le style du titre</a:t>
            </a:r>
            <a:endParaRPr lang="en-US"/>
          </a:p>
        </p:txBody>
      </p:sp>
      <p:sp>
        <p:nvSpPr>
          <p:cNvPr id="3" name="Espace réservé du texte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a:r>
              <a:rPr lang="fr-FR"/>
              <a:t>Cliquez pour modifier les styles du texte du masque</a:t>
            </a:r>
          </a:p>
        </p:txBody>
      </p:sp>
      <p:sp>
        <p:nvSpPr>
          <p:cNvPr id="4" name="Espace réservé du contenu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a:p>
        </p:txBody>
      </p:sp>
      <p:sp>
        <p:nvSpPr>
          <p:cNvPr id="5" name="Espace réservé de la date 9"/>
          <p:cNvSpPr>
            <a:spLocks noGrp="1"/>
          </p:cNvSpPr>
          <p:nvPr>
            <p:ph type="dt" sz="half" idx="10"/>
          </p:nvPr>
        </p:nvSpPr>
        <p:spPr/>
        <p:txBody>
          <a:bodyPr/>
          <a:lstStyle>
            <a:lvl1pPr>
              <a:defRPr/>
            </a:lvl1pPr>
          </a:lstStyle>
          <a:p>
            <a:pPr>
              <a:defRPr/>
            </a:pPr>
            <a:fld id="{3791D863-4F7E-4638-B08A-BB57E9DC8A1E}" type="datetime1">
              <a:rPr lang="fr-FR" smtClean="0"/>
              <a:t>05/11/2018</a:t>
            </a:fld>
            <a:endParaRPr lang="fr-FR"/>
          </a:p>
        </p:txBody>
      </p:sp>
      <p:sp>
        <p:nvSpPr>
          <p:cNvPr id="6" name="Espace réservé du pied de page 21"/>
          <p:cNvSpPr>
            <a:spLocks noGrp="1"/>
          </p:cNvSpPr>
          <p:nvPr>
            <p:ph type="ftr" sz="quarter" idx="11"/>
          </p:nvPr>
        </p:nvSpPr>
        <p:spPr/>
        <p:txBody>
          <a:bodyPr/>
          <a:lstStyle>
            <a:lvl1pPr>
              <a:defRPr/>
            </a:lvl1pPr>
          </a:lstStyle>
          <a:p>
            <a:pPr>
              <a:defRPr/>
            </a:pPr>
            <a:r>
              <a:rPr lang="fr-FR"/>
              <a:t>Réunion d'organisation</a:t>
            </a:r>
          </a:p>
        </p:txBody>
      </p:sp>
      <p:sp>
        <p:nvSpPr>
          <p:cNvPr id="7" name="Espace réservé du numéro de diapositive 17"/>
          <p:cNvSpPr>
            <a:spLocks noGrp="1"/>
          </p:cNvSpPr>
          <p:nvPr>
            <p:ph type="sldNum" sz="quarter" idx="12"/>
          </p:nvPr>
        </p:nvSpPr>
        <p:spPr/>
        <p:txBody>
          <a:bodyPr/>
          <a:lstStyle>
            <a:lvl1pPr>
              <a:defRPr/>
            </a:lvl1pPr>
          </a:lstStyle>
          <a:p>
            <a:pPr>
              <a:defRPr/>
            </a:pPr>
            <a:fld id="{80A66BAA-DD37-45DB-8EE2-D9A74A4F2B6E}" type="slidenum">
              <a:rPr lang="fr-FR"/>
              <a:pPr>
                <a:defRPr/>
              </a:pPr>
              <a:t>‹N°›</a:t>
            </a:fld>
            <a:endParaRPr lang="fr-FR"/>
          </a:p>
        </p:txBody>
      </p:sp>
    </p:spTree>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5" name="Forme libre 4"/>
          <p:cNvSpPr>
            <a:spLocks/>
          </p:cNvSpPr>
          <p:nvPr/>
        </p:nvSpPr>
        <p:spPr bwMode="auto">
          <a:xfrm>
            <a:off x="500063" y="5945188"/>
            <a:ext cx="4940300" cy="9207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a:lstStyle/>
          <a:p>
            <a:pPr fontAlgn="auto">
              <a:spcBef>
                <a:spcPts val="0"/>
              </a:spcBef>
              <a:spcAft>
                <a:spcPts val="0"/>
              </a:spcAft>
              <a:defRPr/>
            </a:pPr>
            <a:endParaRPr lang="en-US">
              <a:latin typeface="+mn-lt"/>
            </a:endParaRPr>
          </a:p>
        </p:txBody>
      </p:sp>
      <p:sp>
        <p:nvSpPr>
          <p:cNvPr id="6" name="Forme libre 5"/>
          <p:cNvSpPr>
            <a:spLocks/>
          </p:cNvSpPr>
          <p:nvPr/>
        </p:nvSpPr>
        <p:spPr bwMode="auto">
          <a:xfrm>
            <a:off x="485775" y="5938838"/>
            <a:ext cx="3690938"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a:lstStyle/>
          <a:p>
            <a:pPr fontAlgn="auto">
              <a:spcBef>
                <a:spcPts val="0"/>
              </a:spcBef>
              <a:spcAft>
                <a:spcPts val="0"/>
              </a:spcAft>
              <a:defRPr/>
            </a:pPr>
            <a:endParaRPr lang="en-US">
              <a:latin typeface="+mn-lt"/>
            </a:endParaRPr>
          </a:p>
        </p:txBody>
      </p:sp>
      <p:sp>
        <p:nvSpPr>
          <p:cNvPr id="7" name="Triangle rectangle 6"/>
          <p:cNvSpPr>
            <a:spLocks/>
          </p:cNvSpPr>
          <p:nvPr/>
        </p:nvSpPr>
        <p:spPr bwMode="auto">
          <a:xfrm>
            <a:off x="-6042" y="5791253"/>
            <a:ext cx="3402314" cy="1080868"/>
          </a:xfrm>
          <a:prstGeom prst="rtTriangle">
            <a:avLst/>
          </a:pr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cxnSp>
        <p:nvCxnSpPr>
          <p:cNvPr id="8" name="Connecteur droit 7"/>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Chevron 8"/>
          <p:cNvSpPr/>
          <p:nvPr/>
        </p:nvSpPr>
        <p:spPr>
          <a:xfrm>
            <a:off x="8664575" y="4987925"/>
            <a:ext cx="182563"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fontAlgn="auto">
              <a:spcBef>
                <a:spcPts val="0"/>
              </a:spcBef>
              <a:spcAft>
                <a:spcPts val="0"/>
              </a:spcAft>
              <a:defRPr/>
            </a:pPr>
            <a:endParaRPr lang="en-US"/>
          </a:p>
        </p:txBody>
      </p:sp>
      <p:sp>
        <p:nvSpPr>
          <p:cNvPr id="10" name="Chevron 9"/>
          <p:cNvSpPr/>
          <p:nvPr/>
        </p:nvSpPr>
        <p:spPr>
          <a:xfrm>
            <a:off x="8477250" y="4987925"/>
            <a:ext cx="182563"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fontAlgn="auto">
              <a:spcBef>
                <a:spcPts val="0"/>
              </a:spcBef>
              <a:spcAft>
                <a:spcPts val="0"/>
              </a:spcAft>
              <a:defRPr/>
            </a:pPr>
            <a:endParaRPr lang="en-US"/>
          </a:p>
        </p:txBody>
      </p:sp>
      <p:sp>
        <p:nvSpPr>
          <p:cNvPr id="4" name="Espace réservé du texte 3"/>
          <p:cNvSpPr>
            <a:spLocks noGrp="1"/>
          </p:cNvSpPr>
          <p:nvPr>
            <p:ph type="body" sz="half" idx="2"/>
          </p:nvPr>
        </p:nvSpPr>
        <p:spPr>
          <a:xfrm>
            <a:off x="1141232" y="5443402"/>
            <a:ext cx="7162800" cy="648232"/>
          </a:xfrm>
          <a:noFill/>
        </p:spPr>
        <p:txBody>
          <a:bodyPr tIns="0"/>
          <a:lstStyle>
            <a:lvl1pPr marL="0" marR="18288" indent="0" algn="r">
              <a:buNone/>
              <a:defRPr sz="1400"/>
            </a:lvl1pPr>
            <a:lvl2pPr>
              <a:defRPr sz="1200"/>
            </a:lvl2pPr>
            <a:lvl3pPr>
              <a:defRPr sz="1000"/>
            </a:lvl3pPr>
            <a:lvl4pPr>
              <a:defRPr sz="900"/>
            </a:lvl4pPr>
            <a:lvl5pPr>
              <a:defRPr sz="900"/>
            </a:lvl5pPr>
            <a:extLst/>
          </a:lstStyle>
          <a:p>
            <a:pPr lvl="0"/>
            <a:r>
              <a:rPr lang="fr-FR"/>
              <a:t>Cliquez pour modifier les styles du texte du masque</a:t>
            </a:r>
          </a:p>
        </p:txBody>
      </p:sp>
      <p:sp>
        <p:nvSpPr>
          <p:cNvPr id="3" name="Espace réservé pour une image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normAutofit/>
          </a:bodyPr>
          <a:lstStyle>
            <a:lvl1pPr marL="0" indent="0">
              <a:buNone/>
              <a:defRPr sz="3200"/>
            </a:lvl1pPr>
            <a:extLst/>
          </a:lstStyle>
          <a:p>
            <a:pPr lvl="0"/>
            <a:r>
              <a:rPr lang="fr-FR" noProof="0"/>
              <a:t>Cliquez sur l'icône pour ajouter une image</a:t>
            </a:r>
            <a:endParaRPr lang="en-US" noProof="0"/>
          </a:p>
        </p:txBody>
      </p:sp>
      <p:sp>
        <p:nvSpPr>
          <p:cNvPr id="2" name="Titre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lang="fr-FR"/>
              <a:t>Cliquez pour modifier le style du titre</a:t>
            </a:r>
            <a:endParaRPr lang="en-US"/>
          </a:p>
        </p:txBody>
      </p:sp>
      <p:sp>
        <p:nvSpPr>
          <p:cNvPr id="11" name="Espace réservé de la date 4"/>
          <p:cNvSpPr>
            <a:spLocks noGrp="1"/>
          </p:cNvSpPr>
          <p:nvPr>
            <p:ph type="dt" sz="half" idx="10"/>
          </p:nvPr>
        </p:nvSpPr>
        <p:spPr/>
        <p:txBody>
          <a:bodyPr/>
          <a:lstStyle>
            <a:lvl1pPr>
              <a:defRPr>
                <a:solidFill>
                  <a:schemeClr val="tx1"/>
                </a:solidFill>
              </a:defRPr>
            </a:lvl1pPr>
            <a:extLst/>
          </a:lstStyle>
          <a:p>
            <a:pPr>
              <a:defRPr/>
            </a:pPr>
            <a:fld id="{BEF1BB51-876A-4B43-A6AB-162BF09E544D}" type="datetime1">
              <a:rPr lang="fr-FR" smtClean="0"/>
              <a:t>05/11/2018</a:t>
            </a:fld>
            <a:endParaRPr lang="fr-FR"/>
          </a:p>
        </p:txBody>
      </p:sp>
      <p:sp>
        <p:nvSpPr>
          <p:cNvPr id="12" name="Espace réservé du pied de page 5"/>
          <p:cNvSpPr>
            <a:spLocks noGrp="1"/>
          </p:cNvSpPr>
          <p:nvPr>
            <p:ph type="ftr" sz="quarter" idx="11"/>
          </p:nvPr>
        </p:nvSpPr>
        <p:spPr/>
        <p:txBody>
          <a:bodyPr/>
          <a:lstStyle>
            <a:lvl1pPr>
              <a:defRPr>
                <a:solidFill>
                  <a:schemeClr val="tx1"/>
                </a:solidFill>
              </a:defRPr>
            </a:lvl1pPr>
            <a:extLst/>
          </a:lstStyle>
          <a:p>
            <a:pPr>
              <a:defRPr/>
            </a:pPr>
            <a:r>
              <a:rPr lang="fr-FR"/>
              <a:t>Réunion d'organisation</a:t>
            </a:r>
          </a:p>
        </p:txBody>
      </p:sp>
      <p:sp>
        <p:nvSpPr>
          <p:cNvPr id="13" name="Espace réservé du numéro de diapositive 6"/>
          <p:cNvSpPr>
            <a:spLocks noGrp="1"/>
          </p:cNvSpPr>
          <p:nvPr>
            <p:ph type="sldNum" sz="quarter" idx="12"/>
          </p:nvPr>
        </p:nvSpPr>
        <p:spPr/>
        <p:txBody>
          <a:bodyPr/>
          <a:lstStyle>
            <a:lvl1pPr>
              <a:defRPr>
                <a:solidFill>
                  <a:schemeClr val="tx1"/>
                </a:solidFill>
              </a:defRPr>
            </a:lvl1pPr>
            <a:extLst/>
          </a:lstStyle>
          <a:p>
            <a:pPr>
              <a:defRPr/>
            </a:pPr>
            <a:fld id="{A30799B8-A511-48E2-8581-0DC9C284CA85}" type="slidenum">
              <a:rPr lang="fr-FR"/>
              <a:pPr>
                <a:defRPr/>
              </a:pPr>
              <a:t>‹N°›</a:t>
            </a:fld>
            <a:endParaRPr lang="fr-FR"/>
          </a:p>
        </p:txBody>
      </p:sp>
    </p:spTree>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Cliquez pour modifier le style du titre</a:t>
            </a:r>
            <a:endParaRPr lang="en-US"/>
          </a:p>
        </p:txBody>
      </p:sp>
      <p:sp>
        <p:nvSpPr>
          <p:cNvPr id="3" name="Espace réservé du texte vertical 2"/>
          <p:cNvSpPr>
            <a:spLocks noGrp="1"/>
          </p:cNvSpPr>
          <p:nvPr>
            <p:ph type="body" orient="vert" idx="1"/>
          </p:nvPr>
        </p:nvSpPr>
        <p:spPr>
          <a:xfrm>
            <a:off x="457200" y="1481329"/>
            <a:ext cx="8229600" cy="4386071"/>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a:p>
        </p:txBody>
      </p:sp>
      <p:sp>
        <p:nvSpPr>
          <p:cNvPr id="4" name="Espace réservé de la date 9"/>
          <p:cNvSpPr>
            <a:spLocks noGrp="1"/>
          </p:cNvSpPr>
          <p:nvPr>
            <p:ph type="dt" sz="half" idx="10"/>
          </p:nvPr>
        </p:nvSpPr>
        <p:spPr/>
        <p:txBody>
          <a:bodyPr/>
          <a:lstStyle>
            <a:lvl1pPr>
              <a:defRPr/>
            </a:lvl1pPr>
          </a:lstStyle>
          <a:p>
            <a:pPr>
              <a:defRPr/>
            </a:pPr>
            <a:fld id="{511DC1EB-21AE-41F5-BA5A-1E22693C3D61}" type="datetime1">
              <a:rPr lang="fr-FR" smtClean="0"/>
              <a:t>05/11/2018</a:t>
            </a:fld>
            <a:endParaRPr lang="fr-FR"/>
          </a:p>
        </p:txBody>
      </p:sp>
      <p:sp>
        <p:nvSpPr>
          <p:cNvPr id="5" name="Espace réservé du pied de page 21"/>
          <p:cNvSpPr>
            <a:spLocks noGrp="1"/>
          </p:cNvSpPr>
          <p:nvPr>
            <p:ph type="ftr" sz="quarter" idx="11"/>
          </p:nvPr>
        </p:nvSpPr>
        <p:spPr/>
        <p:txBody>
          <a:bodyPr/>
          <a:lstStyle>
            <a:lvl1pPr>
              <a:defRPr/>
            </a:lvl1pPr>
          </a:lstStyle>
          <a:p>
            <a:pPr>
              <a:defRPr/>
            </a:pPr>
            <a:r>
              <a:rPr lang="fr-FR"/>
              <a:t>Réunion d'organisation</a:t>
            </a:r>
          </a:p>
        </p:txBody>
      </p:sp>
      <p:sp>
        <p:nvSpPr>
          <p:cNvPr id="6" name="Espace réservé du numéro de diapositive 17"/>
          <p:cNvSpPr>
            <a:spLocks noGrp="1"/>
          </p:cNvSpPr>
          <p:nvPr>
            <p:ph type="sldNum" sz="quarter" idx="12"/>
          </p:nvPr>
        </p:nvSpPr>
        <p:spPr/>
        <p:txBody>
          <a:bodyPr/>
          <a:lstStyle>
            <a:lvl1pPr>
              <a:defRPr/>
            </a:lvl1pPr>
          </a:lstStyle>
          <a:p>
            <a:pPr>
              <a:defRPr/>
            </a:pPr>
            <a:fld id="{B6A69B61-BB53-4317-92FD-8585AAD979B3}" type="slidenum">
              <a:rPr lang="fr-FR"/>
              <a:pPr>
                <a:defRPr/>
              </a:pPr>
              <a:t>‹N°›</a:t>
            </a:fld>
            <a:endParaRPr lang="fr-FR"/>
          </a:p>
        </p:txBody>
      </p:sp>
    </p:spTree>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844013" y="274640"/>
            <a:ext cx="1777470" cy="5592761"/>
          </a:xfrm>
        </p:spPr>
        <p:txBody>
          <a:bodyPr vert="eaVert"/>
          <a:lstStyle/>
          <a:p>
            <a:r>
              <a:rPr lang="fr-FR"/>
              <a:t>Cliquez pour modifier le style du titre</a:t>
            </a:r>
            <a:endParaRPr lang="en-US"/>
          </a:p>
        </p:txBody>
      </p:sp>
      <p:sp>
        <p:nvSpPr>
          <p:cNvPr id="3" name="Espace réservé du texte vertical 2"/>
          <p:cNvSpPr>
            <a:spLocks noGrp="1"/>
          </p:cNvSpPr>
          <p:nvPr>
            <p:ph type="body" orient="vert" idx="1"/>
          </p:nvPr>
        </p:nvSpPr>
        <p:spPr>
          <a:xfrm>
            <a:off x="457200" y="274641"/>
            <a:ext cx="6324600" cy="5592760"/>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a:p>
        </p:txBody>
      </p:sp>
      <p:sp>
        <p:nvSpPr>
          <p:cNvPr id="4" name="Espace réservé de la date 9"/>
          <p:cNvSpPr>
            <a:spLocks noGrp="1"/>
          </p:cNvSpPr>
          <p:nvPr>
            <p:ph type="dt" sz="half" idx="10"/>
          </p:nvPr>
        </p:nvSpPr>
        <p:spPr/>
        <p:txBody>
          <a:bodyPr/>
          <a:lstStyle>
            <a:lvl1pPr>
              <a:defRPr/>
            </a:lvl1pPr>
          </a:lstStyle>
          <a:p>
            <a:pPr>
              <a:defRPr/>
            </a:pPr>
            <a:fld id="{815672C2-216E-4284-B3C6-3C14BEB31934}" type="datetime1">
              <a:rPr lang="fr-FR" smtClean="0"/>
              <a:t>05/11/2018</a:t>
            </a:fld>
            <a:endParaRPr lang="fr-FR"/>
          </a:p>
        </p:txBody>
      </p:sp>
      <p:sp>
        <p:nvSpPr>
          <p:cNvPr id="5" name="Espace réservé du pied de page 21"/>
          <p:cNvSpPr>
            <a:spLocks noGrp="1"/>
          </p:cNvSpPr>
          <p:nvPr>
            <p:ph type="ftr" sz="quarter" idx="11"/>
          </p:nvPr>
        </p:nvSpPr>
        <p:spPr/>
        <p:txBody>
          <a:bodyPr/>
          <a:lstStyle>
            <a:lvl1pPr>
              <a:defRPr/>
            </a:lvl1pPr>
          </a:lstStyle>
          <a:p>
            <a:pPr>
              <a:defRPr/>
            </a:pPr>
            <a:r>
              <a:rPr lang="fr-FR"/>
              <a:t>Réunion d'organisation</a:t>
            </a:r>
          </a:p>
        </p:txBody>
      </p:sp>
      <p:sp>
        <p:nvSpPr>
          <p:cNvPr id="6" name="Espace réservé du numéro de diapositive 17"/>
          <p:cNvSpPr>
            <a:spLocks noGrp="1"/>
          </p:cNvSpPr>
          <p:nvPr>
            <p:ph type="sldNum" sz="quarter" idx="12"/>
          </p:nvPr>
        </p:nvSpPr>
        <p:spPr/>
        <p:txBody>
          <a:bodyPr/>
          <a:lstStyle>
            <a:lvl1pPr>
              <a:defRPr/>
            </a:lvl1pPr>
          </a:lstStyle>
          <a:p>
            <a:pPr>
              <a:defRPr/>
            </a:pPr>
            <a:fld id="{C516F1BF-A4B4-454A-B739-6D1E53B12944}" type="slidenum">
              <a:rPr lang="fr-FR"/>
              <a:pPr>
                <a:defRPr/>
              </a:pPr>
              <a:t>‹N°›</a:t>
            </a:fld>
            <a:endParaRPr lang="fr-FR"/>
          </a:p>
        </p:txBody>
      </p:sp>
    </p:spTree>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alpha val="70195"/>
          </a:schemeClr>
        </a:solidFill>
        <a:effectLst/>
      </p:bgPr>
    </p:bg>
    <p:spTree>
      <p:nvGrpSpPr>
        <p:cNvPr id="1" name=""/>
        <p:cNvGrpSpPr/>
        <p:nvPr/>
      </p:nvGrpSpPr>
      <p:grpSpPr>
        <a:xfrm>
          <a:off x="0" y="0"/>
          <a:ext cx="0" cy="0"/>
          <a:chOff x="0" y="0"/>
          <a:chExt cx="0" cy="0"/>
        </a:xfrm>
      </p:grpSpPr>
      <p:sp>
        <p:nvSpPr>
          <p:cNvPr id="13" name="Forme libre 12"/>
          <p:cNvSpPr>
            <a:spLocks/>
          </p:cNvSpPr>
          <p:nvPr/>
        </p:nvSpPr>
        <p:spPr bwMode="auto">
          <a:xfrm>
            <a:off x="500063" y="5945188"/>
            <a:ext cx="4940300" cy="9207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a:lstStyle/>
          <a:p>
            <a:pPr fontAlgn="auto">
              <a:spcBef>
                <a:spcPts val="0"/>
              </a:spcBef>
              <a:spcAft>
                <a:spcPts val="0"/>
              </a:spcAft>
              <a:defRPr/>
            </a:pPr>
            <a:endParaRPr lang="en-US">
              <a:latin typeface="+mn-lt"/>
            </a:endParaRPr>
          </a:p>
        </p:txBody>
      </p:sp>
      <p:sp>
        <p:nvSpPr>
          <p:cNvPr id="12" name="Forme libre 11"/>
          <p:cNvSpPr>
            <a:spLocks/>
          </p:cNvSpPr>
          <p:nvPr/>
        </p:nvSpPr>
        <p:spPr bwMode="auto">
          <a:xfrm>
            <a:off x="485775" y="5938838"/>
            <a:ext cx="3690938"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a:lstStyle/>
          <a:p>
            <a:pPr fontAlgn="auto">
              <a:spcBef>
                <a:spcPts val="0"/>
              </a:spcBef>
              <a:spcAft>
                <a:spcPts val="0"/>
              </a:spcAft>
              <a:defRPr/>
            </a:pPr>
            <a:endParaRPr lang="en-US">
              <a:latin typeface="+mn-lt"/>
            </a:endParaRPr>
          </a:p>
        </p:txBody>
      </p:sp>
      <p:sp>
        <p:nvSpPr>
          <p:cNvPr id="14" name="Triangle rectangle 13"/>
          <p:cNvSpPr>
            <a:spLocks/>
          </p:cNvSpPr>
          <p:nvPr/>
        </p:nvSpPr>
        <p:spPr bwMode="auto">
          <a:xfrm>
            <a:off x="-6042" y="5791253"/>
            <a:ext cx="3402314" cy="1080868"/>
          </a:xfrm>
          <a:prstGeom prst="rtTriangle">
            <a:avLst/>
          </a:prstGeom>
          <a:blipFill>
            <a:blip r:embed="rId13">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cxnSp>
        <p:nvCxnSpPr>
          <p:cNvPr id="15" name="Connecteur droit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Espace réservé du titre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p>
            <a:r>
              <a:rPr lang="fr-FR"/>
              <a:t>Cliquez pour modifier le style du titre</a:t>
            </a:r>
            <a:endParaRPr lang="en-US"/>
          </a:p>
        </p:txBody>
      </p:sp>
      <p:sp>
        <p:nvSpPr>
          <p:cNvPr id="1033" name="Espace réservé du texte 29"/>
          <p:cNvSpPr>
            <a:spLocks noGrp="1"/>
          </p:cNvSpPr>
          <p:nvPr>
            <p:ph type="body" idx="1"/>
          </p:nvPr>
        </p:nvSpPr>
        <p:spPr bwMode="auto">
          <a:xfrm>
            <a:off x="457200" y="1481138"/>
            <a:ext cx="8229600" cy="4525962"/>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a:p>
        </p:txBody>
      </p:sp>
      <p:sp>
        <p:nvSpPr>
          <p:cNvPr id="10" name="Espace réservé de la date 9"/>
          <p:cNvSpPr>
            <a:spLocks noGrp="1"/>
          </p:cNvSpPr>
          <p:nvPr>
            <p:ph type="dt" sz="half" idx="2"/>
          </p:nvPr>
        </p:nvSpPr>
        <p:spPr>
          <a:xfrm>
            <a:off x="6727825" y="6408738"/>
            <a:ext cx="1919288" cy="365125"/>
          </a:xfrm>
          <a:prstGeom prst="rect">
            <a:avLst/>
          </a:prstGeom>
        </p:spPr>
        <p:txBody>
          <a:bodyPr vert="horz" anchor="b"/>
          <a:lstStyle>
            <a:lvl1pPr algn="l" eaLnBrk="1" fontAlgn="auto" latinLnBrk="0" hangingPunct="1">
              <a:spcBef>
                <a:spcPts val="0"/>
              </a:spcBef>
              <a:spcAft>
                <a:spcPts val="0"/>
              </a:spcAft>
              <a:defRPr kumimoji="0" sz="1000">
                <a:solidFill>
                  <a:schemeClr val="tx1"/>
                </a:solidFill>
                <a:latin typeface="+mn-lt"/>
              </a:defRPr>
            </a:lvl1pPr>
            <a:extLst/>
          </a:lstStyle>
          <a:p>
            <a:pPr>
              <a:defRPr/>
            </a:pPr>
            <a:fld id="{6D3C114B-BF40-417D-A03A-2DAC03113823}" type="datetime1">
              <a:rPr lang="fr-FR" smtClean="0"/>
              <a:t>05/11/2018</a:t>
            </a:fld>
            <a:endParaRPr lang="fr-FR"/>
          </a:p>
        </p:txBody>
      </p:sp>
      <p:sp>
        <p:nvSpPr>
          <p:cNvPr id="22" name="Espace réservé du pied de page 21"/>
          <p:cNvSpPr>
            <a:spLocks noGrp="1"/>
          </p:cNvSpPr>
          <p:nvPr>
            <p:ph type="ftr" sz="quarter" idx="3"/>
          </p:nvPr>
        </p:nvSpPr>
        <p:spPr>
          <a:xfrm>
            <a:off x="4379913" y="6408738"/>
            <a:ext cx="2351087" cy="365125"/>
          </a:xfrm>
          <a:prstGeom prst="rect">
            <a:avLst/>
          </a:prstGeom>
        </p:spPr>
        <p:txBody>
          <a:bodyPr vert="horz" anchor="b"/>
          <a:lstStyle>
            <a:lvl1pPr algn="r" eaLnBrk="1" fontAlgn="auto" latinLnBrk="0" hangingPunct="1">
              <a:spcBef>
                <a:spcPts val="0"/>
              </a:spcBef>
              <a:spcAft>
                <a:spcPts val="0"/>
              </a:spcAft>
              <a:defRPr kumimoji="0" sz="1000">
                <a:solidFill>
                  <a:schemeClr val="tx1"/>
                </a:solidFill>
                <a:latin typeface="+mn-lt"/>
              </a:defRPr>
            </a:lvl1pPr>
            <a:extLst/>
          </a:lstStyle>
          <a:p>
            <a:pPr>
              <a:defRPr/>
            </a:pPr>
            <a:r>
              <a:rPr lang="fr-FR"/>
              <a:t>Réunion d'organisation</a:t>
            </a:r>
          </a:p>
        </p:txBody>
      </p:sp>
      <p:sp>
        <p:nvSpPr>
          <p:cNvPr id="18" name="Espace réservé du numéro de diapositive 17"/>
          <p:cNvSpPr>
            <a:spLocks noGrp="1"/>
          </p:cNvSpPr>
          <p:nvPr>
            <p:ph type="sldNum" sz="quarter" idx="4"/>
          </p:nvPr>
        </p:nvSpPr>
        <p:spPr>
          <a:xfrm>
            <a:off x="8647113" y="6408738"/>
            <a:ext cx="366712" cy="365125"/>
          </a:xfrm>
          <a:prstGeom prst="rect">
            <a:avLst/>
          </a:prstGeom>
        </p:spPr>
        <p:txBody>
          <a:bodyPr vert="horz" anchor="b"/>
          <a:lstStyle>
            <a:lvl1pPr algn="r" eaLnBrk="1" fontAlgn="auto" latinLnBrk="0" hangingPunct="1">
              <a:spcBef>
                <a:spcPts val="0"/>
              </a:spcBef>
              <a:spcAft>
                <a:spcPts val="0"/>
              </a:spcAft>
              <a:defRPr kumimoji="0" sz="1000" b="0">
                <a:solidFill>
                  <a:schemeClr val="tx1"/>
                </a:solidFill>
                <a:latin typeface="+mn-lt"/>
              </a:defRPr>
            </a:lvl1pPr>
            <a:extLst/>
          </a:lstStyle>
          <a:p>
            <a:pPr>
              <a:defRPr/>
            </a:pPr>
            <a:fld id="{B56110BA-63D4-4C00-8513-FD0CBFE0E897}" type="slidenum">
              <a:rPr lang="fr-FR"/>
              <a:pPr>
                <a:defRPr/>
              </a:pPr>
              <a:t>‹N°›</a:t>
            </a:fld>
            <a:endParaRPr lang="fr-FR"/>
          </a:p>
        </p:txBody>
      </p:sp>
    </p:spTree>
  </p:cSld>
  <p:clrMap bg1="lt1" tx1="dk1" bg2="lt2" tx2="dk2" accent1="accent1" accent2="accent2" accent3="accent3" accent4="accent4" accent5="accent5" accent6="accent6" hlink="hlink" folHlink="folHlink"/>
  <p:sldLayoutIdLst>
    <p:sldLayoutId id="2147483835" r:id="rId1"/>
    <p:sldLayoutId id="2147483827" r:id="rId2"/>
    <p:sldLayoutId id="2147483836" r:id="rId3"/>
    <p:sldLayoutId id="2147483828" r:id="rId4"/>
    <p:sldLayoutId id="2147483829" r:id="rId5"/>
    <p:sldLayoutId id="2147483830" r:id="rId6"/>
    <p:sldLayoutId id="2147483831" r:id="rId7"/>
    <p:sldLayoutId id="2147483832" r:id="rId8"/>
    <p:sldLayoutId id="2147483837" r:id="rId9"/>
    <p:sldLayoutId id="2147483833" r:id="rId10"/>
    <p:sldLayoutId id="2147483834" r:id="rId11"/>
  </p:sldLayoutIdLst>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hf sldNum="0" hdr="0"/>
  <p:txStyles>
    <p:titleStyle>
      <a:lvl1pPr algn="l" rtl="0" eaLnBrk="0" fontAlgn="base" hangingPunct="0">
        <a:spcBef>
          <a:spcPct val="0"/>
        </a:spcBef>
        <a:spcAft>
          <a:spcPct val="0"/>
        </a:spcAft>
        <a:defRPr sz="4100" b="1" kern="1200">
          <a:solidFill>
            <a:schemeClr val="tx2"/>
          </a:solidFill>
          <a:effectLst>
            <a:outerShdw blurRad="31750" dist="25400" dir="5400000" algn="tl" rotWithShape="0">
              <a:srgbClr val="000000">
                <a:alpha val="25000"/>
              </a:srgbClr>
            </a:outerShdw>
          </a:effectLst>
          <a:latin typeface="+mj-lt"/>
          <a:ea typeface="+mj-ea"/>
          <a:cs typeface="+mj-cs"/>
        </a:defRPr>
      </a:lvl1pPr>
      <a:lvl2pPr algn="l" rtl="0" eaLnBrk="0" fontAlgn="base" hangingPunct="0">
        <a:spcBef>
          <a:spcPct val="0"/>
        </a:spcBef>
        <a:spcAft>
          <a:spcPct val="0"/>
        </a:spcAft>
        <a:defRPr sz="4100" b="1">
          <a:solidFill>
            <a:schemeClr val="tx2"/>
          </a:solidFill>
          <a:latin typeface="Lucida Sans Unicode" pitchFamily="34" charset="0"/>
        </a:defRPr>
      </a:lvl2pPr>
      <a:lvl3pPr algn="l" rtl="0" eaLnBrk="0" fontAlgn="base" hangingPunct="0">
        <a:spcBef>
          <a:spcPct val="0"/>
        </a:spcBef>
        <a:spcAft>
          <a:spcPct val="0"/>
        </a:spcAft>
        <a:defRPr sz="4100" b="1">
          <a:solidFill>
            <a:schemeClr val="tx2"/>
          </a:solidFill>
          <a:latin typeface="Lucida Sans Unicode" pitchFamily="34" charset="0"/>
        </a:defRPr>
      </a:lvl3pPr>
      <a:lvl4pPr algn="l" rtl="0" eaLnBrk="0" fontAlgn="base" hangingPunct="0">
        <a:spcBef>
          <a:spcPct val="0"/>
        </a:spcBef>
        <a:spcAft>
          <a:spcPct val="0"/>
        </a:spcAft>
        <a:defRPr sz="4100" b="1">
          <a:solidFill>
            <a:schemeClr val="tx2"/>
          </a:solidFill>
          <a:latin typeface="Lucida Sans Unicode" pitchFamily="34" charset="0"/>
        </a:defRPr>
      </a:lvl4pPr>
      <a:lvl5pPr algn="l" rtl="0" eaLnBrk="0" fontAlgn="base" hangingPunct="0">
        <a:spcBef>
          <a:spcPct val="0"/>
        </a:spcBef>
        <a:spcAft>
          <a:spcPct val="0"/>
        </a:spcAft>
        <a:defRPr sz="4100" b="1">
          <a:solidFill>
            <a:schemeClr val="tx2"/>
          </a:solidFill>
          <a:latin typeface="Lucida Sans Unicode" pitchFamily="34" charset="0"/>
        </a:defRPr>
      </a:lvl5pPr>
      <a:lvl6pPr marL="457200" algn="l" rtl="0" fontAlgn="base">
        <a:spcBef>
          <a:spcPct val="0"/>
        </a:spcBef>
        <a:spcAft>
          <a:spcPct val="0"/>
        </a:spcAft>
        <a:defRPr sz="4100" b="1">
          <a:solidFill>
            <a:schemeClr val="tx2"/>
          </a:solidFill>
          <a:latin typeface="Lucida Sans Unicode" pitchFamily="34" charset="0"/>
        </a:defRPr>
      </a:lvl6pPr>
      <a:lvl7pPr marL="914400" algn="l" rtl="0" fontAlgn="base">
        <a:spcBef>
          <a:spcPct val="0"/>
        </a:spcBef>
        <a:spcAft>
          <a:spcPct val="0"/>
        </a:spcAft>
        <a:defRPr sz="4100" b="1">
          <a:solidFill>
            <a:schemeClr val="tx2"/>
          </a:solidFill>
          <a:latin typeface="Lucida Sans Unicode" pitchFamily="34" charset="0"/>
        </a:defRPr>
      </a:lvl7pPr>
      <a:lvl8pPr marL="1371600" algn="l" rtl="0" fontAlgn="base">
        <a:spcBef>
          <a:spcPct val="0"/>
        </a:spcBef>
        <a:spcAft>
          <a:spcPct val="0"/>
        </a:spcAft>
        <a:defRPr sz="4100" b="1">
          <a:solidFill>
            <a:schemeClr val="tx2"/>
          </a:solidFill>
          <a:latin typeface="Lucida Sans Unicode" pitchFamily="34" charset="0"/>
        </a:defRPr>
      </a:lvl8pPr>
      <a:lvl9pPr marL="1828800" algn="l" rtl="0" fontAlgn="base">
        <a:spcBef>
          <a:spcPct val="0"/>
        </a:spcBef>
        <a:spcAft>
          <a:spcPct val="0"/>
        </a:spcAft>
        <a:defRPr sz="4100" b="1">
          <a:solidFill>
            <a:schemeClr val="tx2"/>
          </a:solidFill>
          <a:latin typeface="Lucida Sans Unicode" pitchFamily="34" charset="0"/>
        </a:defRPr>
      </a:lvl9pPr>
      <a:extLst/>
    </p:titleStyle>
    <p:bodyStyle>
      <a:lvl1pPr marL="365125" indent="-255588" algn="l" rtl="0" eaLnBrk="0" fontAlgn="base" hangingPunct="0">
        <a:spcBef>
          <a:spcPts val="400"/>
        </a:spcBef>
        <a:spcAft>
          <a:spcPct val="0"/>
        </a:spcAft>
        <a:buClr>
          <a:schemeClr val="accent1"/>
        </a:buClr>
        <a:buSzPct val="68000"/>
        <a:buFont typeface="Wingdings 3" pitchFamily="18" charset="2"/>
        <a:buChar char=""/>
        <a:defRPr sz="2700" kern="1200">
          <a:solidFill>
            <a:schemeClr val="tx1"/>
          </a:solidFill>
          <a:latin typeface="+mn-lt"/>
          <a:ea typeface="+mn-ea"/>
          <a:cs typeface="+mn-cs"/>
        </a:defRPr>
      </a:lvl1pPr>
      <a:lvl2pPr marL="620713" indent="-228600" algn="l" rtl="0" eaLnBrk="0" fontAlgn="base" hangingPunct="0">
        <a:spcBef>
          <a:spcPts val="325"/>
        </a:spcBef>
        <a:spcAft>
          <a:spcPct val="0"/>
        </a:spcAft>
        <a:buClr>
          <a:schemeClr val="accent1"/>
        </a:buClr>
        <a:buFont typeface="Verdana" pitchFamily="34" charset="0"/>
        <a:buChar char="◦"/>
        <a:defRPr sz="2300" kern="1200">
          <a:solidFill>
            <a:schemeClr val="tx1"/>
          </a:solidFill>
          <a:latin typeface="+mn-lt"/>
          <a:ea typeface="+mn-ea"/>
          <a:cs typeface="+mn-cs"/>
        </a:defRPr>
      </a:lvl2pPr>
      <a:lvl3pPr marL="858838" indent="-228600" algn="l" rtl="0" eaLnBrk="0" fontAlgn="base" hangingPunct="0">
        <a:spcBef>
          <a:spcPts val="350"/>
        </a:spcBef>
        <a:spcAft>
          <a:spcPct val="0"/>
        </a:spcAft>
        <a:buClr>
          <a:schemeClr val="accent2"/>
        </a:buClr>
        <a:buSzPct val="100000"/>
        <a:buFont typeface="Wingdings 2" pitchFamily="18" charset="2"/>
        <a:buChar char=""/>
        <a:defRPr sz="2100" kern="1200">
          <a:solidFill>
            <a:schemeClr val="tx1"/>
          </a:solidFill>
          <a:latin typeface="+mn-lt"/>
          <a:ea typeface="+mn-ea"/>
          <a:cs typeface="+mn-cs"/>
        </a:defRPr>
      </a:lvl3pPr>
      <a:lvl4pPr marL="1143000" indent="-228600" algn="l" rtl="0" eaLnBrk="0" fontAlgn="base" hangingPunct="0">
        <a:spcBef>
          <a:spcPts val="350"/>
        </a:spcBef>
        <a:spcAft>
          <a:spcPct val="0"/>
        </a:spcAft>
        <a:buClr>
          <a:schemeClr val="accent2"/>
        </a:buClr>
        <a:buFont typeface="Wingdings 2" pitchFamily="18" charset="2"/>
        <a:buChar char=""/>
        <a:defRPr sz="1900" kern="1200">
          <a:solidFill>
            <a:schemeClr val="tx1"/>
          </a:solidFill>
          <a:latin typeface="+mn-lt"/>
          <a:ea typeface="+mn-ea"/>
          <a:cs typeface="+mn-cs"/>
        </a:defRPr>
      </a:lvl4pPr>
      <a:lvl5pPr marL="1371600" indent="-228600" algn="l" rtl="0" eaLnBrk="0" fontAlgn="base" hangingPunct="0">
        <a:spcBef>
          <a:spcPts val="350"/>
        </a:spcBef>
        <a:spcAft>
          <a:spcPct val="0"/>
        </a:spcAft>
        <a:buClr>
          <a:schemeClr val="accent2"/>
        </a:buClr>
        <a:buFont typeface="Wingdings 2" pitchFamily="18" charset="2"/>
        <a:buChar char=""/>
        <a:defRPr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6.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xml"/><Relationship Id="rId1" Type="http://schemas.openxmlformats.org/officeDocument/2006/relationships/slideLayout" Target="../slideLayouts/slideLayout6.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4.xml"/><Relationship Id="rId1" Type="http://schemas.openxmlformats.org/officeDocument/2006/relationships/slideLayout" Target="../slideLayouts/slideLayout6.xml"/><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5.xml"/><Relationship Id="rId1" Type="http://schemas.openxmlformats.org/officeDocument/2006/relationships/slideLayout" Target="../slideLayouts/slideLayout6.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6.xml"/><Relationship Id="rId1" Type="http://schemas.openxmlformats.org/officeDocument/2006/relationships/slideLayout" Target="../slideLayouts/slideLayout6.xml"/><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7.xml"/><Relationship Id="rId1" Type="http://schemas.openxmlformats.org/officeDocument/2006/relationships/slideLayout" Target="../slideLayouts/slideLayout6.xml"/><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8.xml"/><Relationship Id="rId1" Type="http://schemas.openxmlformats.org/officeDocument/2006/relationships/slideLayout" Target="../slideLayouts/slideLayout6.xml"/><Relationship Id="rId5" Type="http://schemas.openxmlformats.org/officeDocument/2006/relationships/image" Target="../media/image10.png"/><Relationship Id="rId4" Type="http://schemas.openxmlformats.org/officeDocument/2006/relationships/image" Target="../media/image9.png"/></Relationships>
</file>

<file path=ppt/slides/_rels/slide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9.xml"/><Relationship Id="rId1" Type="http://schemas.openxmlformats.org/officeDocument/2006/relationships/slideLayout" Target="../slideLayouts/slideLayout6.xml"/><Relationship Id="rId4" Type="http://schemas.openxmlformats.org/officeDocument/2006/relationships/image" Target="../media/image11.png"/></Relationships>
</file>

<file path=ppt/slides/_rels/slide1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0.xml"/><Relationship Id="rId1" Type="http://schemas.openxmlformats.org/officeDocument/2006/relationships/slideLayout" Target="../slideLayouts/slideLayout6.xml"/><Relationship Id="rId4" Type="http://schemas.openxmlformats.org/officeDocument/2006/relationships/image" Target="../media/image12.png"/></Relationships>
</file>

<file path=ppt/slides/_rels/slide1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1.xml"/><Relationship Id="rId1" Type="http://schemas.openxmlformats.org/officeDocument/2006/relationships/slideLayout" Target="../slideLayouts/slideLayout6.xml"/><Relationship Id="rId4" Type="http://schemas.openxmlformats.org/officeDocument/2006/relationships/image" Target="../media/image13.png"/></Relationships>
</file>

<file path=ppt/slides/_rels/slide1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3.xml"/><Relationship Id="rId1" Type="http://schemas.openxmlformats.org/officeDocument/2006/relationships/slideLayout" Target="../slideLayouts/slideLayout6.xml"/><Relationship Id="rId4" Type="http://schemas.openxmlformats.org/officeDocument/2006/relationships/image" Target="../media/image14.png"/></Relationships>
</file>

<file path=ppt/slides/_rels/slide1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4.xml"/><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5.xml"/><Relationship Id="rId1" Type="http://schemas.openxmlformats.org/officeDocument/2006/relationships/slideLayout" Target="../slideLayouts/slideLayout6.xml"/><Relationship Id="rId4" Type="http://schemas.openxmlformats.org/officeDocument/2006/relationships/image" Target="../media/image15.png"/></Relationships>
</file>

<file path=ppt/slides/_rels/slide1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6.xml"/><Relationship Id="rId1" Type="http://schemas.openxmlformats.org/officeDocument/2006/relationships/slideLayout" Target="../slideLayouts/slideLayout6.xml"/><Relationship Id="rId4" Type="http://schemas.openxmlformats.org/officeDocument/2006/relationships/hyperlink" Target="mailto:molodynski@ecotec.org" TargetMode="External"/></Relationships>
</file>

<file path=ppt/slides/_rels/slide1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7.xml"/><Relationship Id="rId1" Type="http://schemas.openxmlformats.org/officeDocument/2006/relationships/slideLayout" Target="../slideLayouts/slideLayout6.xml"/><Relationship Id="rId4" Type="http://schemas.openxmlformats.org/officeDocument/2006/relationships/image" Target="../media/image16.png"/></Relationships>
</file>

<file path=ppt/slides/_rels/slide1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8.xml"/><Relationship Id="rId1" Type="http://schemas.openxmlformats.org/officeDocument/2006/relationships/slideLayout" Target="../slideLayouts/slideLayout6.xml"/><Relationship Id="rId4" Type="http://schemas.openxmlformats.org/officeDocument/2006/relationships/image" Target="../media/image17.png"/></Relationships>
</file>

<file path=ppt/slides/_rels/slide1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9.xml"/><Relationship Id="rId1" Type="http://schemas.openxmlformats.org/officeDocument/2006/relationships/slideLayout" Target="../slideLayouts/slideLayout6.xml"/><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image" Target="../media/image1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2" name="Image 3" descr="logo_4coul.jpg"/>
          <p:cNvPicPr>
            <a:picLocks noChangeAspect="1"/>
          </p:cNvPicPr>
          <p:nvPr/>
        </p:nvPicPr>
        <p:blipFill>
          <a:blip r:embed="rId3"/>
          <a:srcRect/>
          <a:stretch>
            <a:fillRect/>
          </a:stretch>
        </p:blipFill>
        <p:spPr bwMode="auto">
          <a:xfrm>
            <a:off x="142875" y="214313"/>
            <a:ext cx="889000" cy="1016000"/>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
        <p:nvSpPr>
          <p:cNvPr id="4" name="Espace réservé de la date 3"/>
          <p:cNvSpPr>
            <a:spLocks noGrp="1"/>
          </p:cNvSpPr>
          <p:nvPr>
            <p:ph type="dt" sz="half" idx="10"/>
          </p:nvPr>
        </p:nvSpPr>
        <p:spPr/>
        <p:txBody>
          <a:bodyPr/>
          <a:lstStyle/>
          <a:p>
            <a:pPr algn="r">
              <a:defRPr/>
            </a:pPr>
            <a:fld id="{B8B751E7-DD0F-418B-8905-483414591B19}" type="datetime1">
              <a:rPr lang="fr-FR" sz="1800" smtClean="0">
                <a:latin typeface="Comic Sans MS" panose="030F0702030302020204" pitchFamily="66" charset="0"/>
              </a:rPr>
              <a:pPr algn="r">
                <a:defRPr/>
              </a:pPr>
              <a:t>05/11/2018</a:t>
            </a:fld>
            <a:endParaRPr lang="fr-FR" sz="1050">
              <a:latin typeface="Comic Sans MS" panose="030F0702030302020204" pitchFamily="66" charset="0"/>
            </a:endParaRPr>
          </a:p>
        </p:txBody>
      </p:sp>
      <p:sp>
        <p:nvSpPr>
          <p:cNvPr id="2" name="Titre 1"/>
          <p:cNvSpPr>
            <a:spLocks noGrp="1"/>
          </p:cNvSpPr>
          <p:nvPr>
            <p:ph type="title"/>
          </p:nvPr>
        </p:nvSpPr>
        <p:spPr>
          <a:xfrm>
            <a:off x="827584" y="274638"/>
            <a:ext cx="7859216" cy="1143000"/>
          </a:xfrm>
        </p:spPr>
        <p:txBody>
          <a:bodyPr>
            <a:normAutofit/>
          </a:bodyPr>
          <a:lstStyle/>
          <a:p>
            <a:pPr algn="ctr" eaLnBrk="1" fontAlgn="auto" hangingPunct="1">
              <a:spcAft>
                <a:spcPts val="0"/>
              </a:spcAft>
              <a:defRPr/>
            </a:pPr>
            <a:r>
              <a:rPr lang="fr-FR" sz="4800">
                <a:solidFill>
                  <a:schemeClr val="tx1"/>
                </a:solidFill>
                <a:latin typeface="Comic Sans MS" panose="030F0702030302020204" pitchFamily="66" charset="0"/>
              </a:rPr>
              <a:t>Les fonctions</a:t>
            </a:r>
            <a:endParaRPr lang="fr-FR" sz="4800">
              <a:latin typeface="Comic Sans MS" panose="030F0702030302020204" pitchFamily="66" charset="0"/>
            </a:endParaRPr>
          </a:p>
        </p:txBody>
      </p:sp>
      <p:sp>
        <p:nvSpPr>
          <p:cNvPr id="7" name="Espace réservé du pied de page 5"/>
          <p:cNvSpPr>
            <a:spLocks noGrp="1"/>
          </p:cNvSpPr>
          <p:nvPr>
            <p:ph type="ftr" sz="quarter" idx="11"/>
          </p:nvPr>
        </p:nvSpPr>
        <p:spPr>
          <a:xfrm>
            <a:off x="142875" y="6408738"/>
            <a:ext cx="3132981" cy="365125"/>
          </a:xfrm>
        </p:spPr>
        <p:txBody>
          <a:bodyPr/>
          <a:lstStyle/>
          <a:p>
            <a:pPr algn="l">
              <a:defRPr/>
            </a:pPr>
            <a:r>
              <a:rPr lang="fr-FR" sz="1200">
                <a:latin typeface="Comic Sans MS" panose="030F0702030302020204" pitchFamily="66" charset="0"/>
              </a:rPr>
              <a:t>Manager de Travaux – INF</a:t>
            </a:r>
          </a:p>
        </p:txBody>
      </p:sp>
      <p:sp>
        <p:nvSpPr>
          <p:cNvPr id="3" name="Rectangle 2"/>
          <p:cNvSpPr/>
          <p:nvPr/>
        </p:nvSpPr>
        <p:spPr>
          <a:xfrm>
            <a:off x="683568" y="1532908"/>
            <a:ext cx="6890721" cy="307777"/>
          </a:xfrm>
          <a:prstGeom prst="rect">
            <a:avLst/>
          </a:prstGeom>
        </p:spPr>
        <p:txBody>
          <a:bodyPr wrap="square">
            <a:spAutoFit/>
          </a:bodyPr>
          <a:lstStyle/>
          <a:p>
            <a:pPr marL="76200">
              <a:spcAft>
                <a:spcPts val="0"/>
              </a:spcAft>
            </a:pPr>
            <a:r>
              <a:rPr lang="fr-FR" sz="1400" b="1">
                <a:latin typeface="Arial" panose="020B0604020202020204" pitchFamily="34" charset="0"/>
                <a:ea typeface="Arial" panose="020B0604020202020204" pitchFamily="34" charset="0"/>
              </a:rPr>
              <a:t>La fonction SI</a:t>
            </a:r>
          </a:p>
        </p:txBody>
      </p:sp>
      <p:sp>
        <p:nvSpPr>
          <p:cNvPr id="16" name="Rectangle 15"/>
          <p:cNvSpPr/>
          <p:nvPr/>
        </p:nvSpPr>
        <p:spPr>
          <a:xfrm>
            <a:off x="683568" y="1955955"/>
            <a:ext cx="7416824" cy="3219471"/>
          </a:xfrm>
          <a:prstGeom prst="rect">
            <a:avLst/>
          </a:prstGeom>
        </p:spPr>
        <p:txBody>
          <a:bodyPr wrap="square">
            <a:spAutoFit/>
          </a:bodyPr>
          <a:lstStyle/>
          <a:p>
            <a:pPr marL="76200" marR="287655" algn="just">
              <a:spcBef>
                <a:spcPts val="595"/>
              </a:spcBef>
              <a:spcAft>
                <a:spcPts val="0"/>
              </a:spcAft>
            </a:pPr>
            <a:r>
              <a:rPr lang="fr-FR" sz="1050">
                <a:latin typeface="Arial" panose="020B0604020202020204" pitchFamily="34" charset="0"/>
                <a:ea typeface="Arial" panose="020B0604020202020204" pitchFamily="34" charset="0"/>
              </a:rPr>
              <a:t>On obtient 0 lorsqu’on le montant de la commande est inférieur à 1 000 € ; pour ne pas afficher les valeurs 0 dans une feuille de calcul :</a:t>
            </a:r>
          </a:p>
          <a:p>
            <a:pPr marL="76200" marR="203835" algn="just">
              <a:lnSpc>
                <a:spcPct val="151000"/>
              </a:lnSpc>
              <a:spcBef>
                <a:spcPts val="600"/>
              </a:spcBef>
              <a:spcAft>
                <a:spcPts val="0"/>
              </a:spcAft>
            </a:pPr>
            <a:r>
              <a:rPr lang="fr-FR" sz="1050">
                <a:latin typeface="Arial" panose="020B0604020202020204" pitchFamily="34" charset="0"/>
                <a:ea typeface="Arial" panose="020B0604020202020204" pitchFamily="34" charset="0"/>
              </a:rPr>
              <a:t>Fichier : Options : Options Excel : Options avancées : Afficher les options pour cette feuille de calcul </a:t>
            </a:r>
          </a:p>
          <a:p>
            <a:pPr marL="76200" marR="203835" algn="just">
              <a:lnSpc>
                <a:spcPct val="151000"/>
              </a:lnSpc>
              <a:spcBef>
                <a:spcPts val="600"/>
              </a:spcBef>
              <a:spcAft>
                <a:spcPts val="0"/>
              </a:spcAft>
            </a:pPr>
            <a:r>
              <a:rPr lang="fr-FR" sz="1050">
                <a:latin typeface="Arial" panose="020B0604020202020204" pitchFamily="34" charset="0"/>
                <a:ea typeface="Arial" panose="020B0604020202020204" pitchFamily="34" charset="0"/>
              </a:rPr>
              <a:t>Ne pas cocher la case de l’option « Afficher un zéro dans les cellules qui ont une valeur nulle ».</a:t>
            </a:r>
          </a:p>
          <a:p>
            <a:pPr marL="76200" algn="just">
              <a:spcBef>
                <a:spcPts val="20"/>
              </a:spcBef>
              <a:spcAft>
                <a:spcPts val="0"/>
              </a:spcAft>
            </a:pPr>
            <a:endParaRPr lang="fr-FR" sz="1050">
              <a:latin typeface="Arial" panose="020B0604020202020204" pitchFamily="34" charset="0"/>
              <a:ea typeface="Arial" panose="020B0604020202020204" pitchFamily="34" charset="0"/>
            </a:endParaRPr>
          </a:p>
          <a:p>
            <a:pPr marL="76200" algn="just">
              <a:spcBef>
                <a:spcPts val="20"/>
              </a:spcBef>
              <a:spcAft>
                <a:spcPts val="0"/>
              </a:spcAft>
            </a:pPr>
            <a:r>
              <a:rPr lang="fr-FR" sz="1050">
                <a:latin typeface="Arial" panose="020B0604020202020204" pitchFamily="34" charset="0"/>
                <a:ea typeface="Arial" panose="020B0604020202020204" pitchFamily="34" charset="0"/>
              </a:rPr>
              <a:t>On aurait aussi pu utiliser la formule suivante :</a:t>
            </a:r>
          </a:p>
          <a:p>
            <a:pPr marL="76200" algn="just">
              <a:spcBef>
                <a:spcPts val="590"/>
              </a:spcBef>
              <a:spcAft>
                <a:spcPts val="0"/>
              </a:spcAft>
            </a:pPr>
            <a:r>
              <a:rPr lang="fr-FR" sz="1050">
                <a:latin typeface="Arial" panose="020B0604020202020204" pitchFamily="34" charset="0"/>
                <a:ea typeface="Arial" panose="020B0604020202020204" pitchFamily="34" charset="0"/>
              </a:rPr>
              <a:t>=</a:t>
            </a:r>
            <a:r>
              <a:rPr lang="fr-FR" sz="1050" b="1">
                <a:solidFill>
                  <a:srgbClr val="FF0000"/>
                </a:solidFill>
                <a:latin typeface="Arial" panose="020B0604020202020204" pitchFamily="34" charset="0"/>
                <a:ea typeface="Arial" panose="020B0604020202020204" pitchFamily="34" charset="0"/>
              </a:rPr>
              <a:t>SI(</a:t>
            </a:r>
            <a:r>
              <a:rPr lang="fr-FR" sz="1050">
                <a:latin typeface="Arial" panose="020B0604020202020204" pitchFamily="34" charset="0"/>
                <a:ea typeface="Arial" panose="020B0604020202020204" pitchFamily="34" charset="0"/>
              </a:rPr>
              <a:t>A2&lt;1000</a:t>
            </a:r>
            <a:r>
              <a:rPr lang="fr-FR" sz="1050" b="1">
                <a:solidFill>
                  <a:srgbClr val="FF0000"/>
                </a:solidFill>
                <a:latin typeface="Arial" panose="020B0604020202020204" pitchFamily="34" charset="0"/>
                <a:ea typeface="Arial" panose="020B0604020202020204" pitchFamily="34" charset="0"/>
              </a:rPr>
              <a:t>;</a:t>
            </a:r>
            <a:r>
              <a:rPr lang="fr-FR" sz="1050">
                <a:latin typeface="Arial" panose="020B0604020202020204" pitchFamily="34" charset="0"/>
                <a:ea typeface="Arial" panose="020B0604020202020204" pitchFamily="34" charset="0"/>
              </a:rPr>
              <a:t>""</a:t>
            </a:r>
            <a:r>
              <a:rPr lang="fr-FR" sz="1050" b="1">
                <a:solidFill>
                  <a:srgbClr val="FF0000"/>
                </a:solidFill>
                <a:latin typeface="Arial" panose="020B0604020202020204" pitchFamily="34" charset="0"/>
                <a:ea typeface="Arial" panose="020B0604020202020204" pitchFamily="34" charset="0"/>
              </a:rPr>
              <a:t>;</a:t>
            </a:r>
            <a:r>
              <a:rPr lang="fr-FR" sz="1050">
                <a:latin typeface="Arial" panose="020B0604020202020204" pitchFamily="34" charset="0"/>
                <a:ea typeface="Arial" panose="020B0604020202020204" pitchFamily="34" charset="0"/>
              </a:rPr>
              <a:t>A2*5%</a:t>
            </a:r>
            <a:r>
              <a:rPr lang="fr-FR" sz="1050" b="1">
                <a:solidFill>
                  <a:srgbClr val="FF0000"/>
                </a:solidFill>
                <a:latin typeface="Arial" panose="020B0604020202020204" pitchFamily="34" charset="0"/>
                <a:ea typeface="Arial" panose="020B0604020202020204" pitchFamily="34" charset="0"/>
              </a:rPr>
              <a:t>)</a:t>
            </a:r>
            <a:endParaRPr lang="fr-FR" sz="1200">
              <a:latin typeface="Arial" panose="020B0604020202020204" pitchFamily="34" charset="0"/>
              <a:ea typeface="Arial" panose="020B0604020202020204" pitchFamily="34" charset="0"/>
            </a:endParaRPr>
          </a:p>
          <a:p>
            <a:pPr marL="76200" marR="351155" algn="just">
              <a:spcBef>
                <a:spcPts val="600"/>
              </a:spcBef>
              <a:spcAft>
                <a:spcPts val="0"/>
              </a:spcAft>
            </a:pPr>
            <a:r>
              <a:rPr lang="fr-FR" sz="1050">
                <a:latin typeface="Arial" panose="020B0604020202020204" pitchFamily="34" charset="0"/>
                <a:ea typeface="Arial" panose="020B0604020202020204" pitchFamily="34" charset="0"/>
              </a:rPr>
              <a:t>Dans ce cas, on obtient "" (chaîne de caractères vide) lorsqu’on le montant de la commande est inférieur à 1 000 €. Mais on obtient un message d’erreur « #VALEUR! » pour le calcul du montant après remise ; en effet, il n’est pas possible de soustraite une chaîne de caractères vides à un nombre ; pour éviter cette erreur, la formule à utiliser pour le calcul du montant après remise (cellule C2) est :</a:t>
            </a:r>
          </a:p>
          <a:p>
            <a:pPr marL="76200" algn="just">
              <a:spcBef>
                <a:spcPts val="585"/>
              </a:spcBef>
              <a:spcAft>
                <a:spcPts val="0"/>
              </a:spcAft>
            </a:pPr>
            <a:r>
              <a:rPr lang="fr-FR" sz="1050">
                <a:latin typeface="Arial" panose="020B0604020202020204" pitchFamily="34" charset="0"/>
                <a:ea typeface="Arial" panose="020B0604020202020204" pitchFamily="34" charset="0"/>
              </a:rPr>
              <a:t>=</a:t>
            </a:r>
            <a:r>
              <a:rPr lang="fr-FR" sz="1050" b="1">
                <a:solidFill>
                  <a:srgbClr val="FF0000"/>
                </a:solidFill>
                <a:latin typeface="Arial" panose="020B0604020202020204" pitchFamily="34" charset="0"/>
                <a:ea typeface="Arial" panose="020B0604020202020204" pitchFamily="34" charset="0"/>
              </a:rPr>
              <a:t>SI(</a:t>
            </a:r>
            <a:r>
              <a:rPr lang="fr-FR" sz="1050" b="1">
                <a:solidFill>
                  <a:srgbClr val="006FC0"/>
                </a:solidFill>
                <a:latin typeface="Arial" panose="020B0604020202020204" pitchFamily="34" charset="0"/>
                <a:ea typeface="Arial" panose="020B0604020202020204" pitchFamily="34" charset="0"/>
              </a:rPr>
              <a:t>B2=""</a:t>
            </a:r>
            <a:r>
              <a:rPr lang="fr-FR" sz="1050" b="1">
                <a:solidFill>
                  <a:srgbClr val="FF0000"/>
                </a:solidFill>
                <a:latin typeface="Arial" panose="020B0604020202020204" pitchFamily="34" charset="0"/>
                <a:ea typeface="Arial" panose="020B0604020202020204" pitchFamily="34" charset="0"/>
              </a:rPr>
              <a:t>;</a:t>
            </a:r>
            <a:r>
              <a:rPr lang="fr-FR" sz="1050">
                <a:latin typeface="Arial" panose="020B0604020202020204" pitchFamily="34" charset="0"/>
                <a:ea typeface="Arial" panose="020B0604020202020204" pitchFamily="34" charset="0"/>
              </a:rPr>
              <a:t>A2</a:t>
            </a:r>
            <a:r>
              <a:rPr lang="fr-FR" sz="1050" b="1">
                <a:solidFill>
                  <a:srgbClr val="FF0000"/>
                </a:solidFill>
                <a:latin typeface="Arial" panose="020B0604020202020204" pitchFamily="34" charset="0"/>
                <a:ea typeface="Arial" panose="020B0604020202020204" pitchFamily="34" charset="0"/>
              </a:rPr>
              <a:t>;</a:t>
            </a:r>
            <a:r>
              <a:rPr lang="fr-FR" sz="1050">
                <a:latin typeface="Arial" panose="020B0604020202020204" pitchFamily="34" charset="0"/>
                <a:ea typeface="Arial" panose="020B0604020202020204" pitchFamily="34" charset="0"/>
              </a:rPr>
              <a:t>A2-B2</a:t>
            </a:r>
            <a:r>
              <a:rPr lang="fr-FR" sz="1050" b="1">
                <a:solidFill>
                  <a:srgbClr val="FF0000"/>
                </a:solidFill>
                <a:latin typeface="Arial" panose="020B0604020202020204" pitchFamily="34" charset="0"/>
                <a:ea typeface="Arial" panose="020B0604020202020204" pitchFamily="34" charset="0"/>
              </a:rPr>
              <a:t>)</a:t>
            </a:r>
            <a:endParaRPr lang="fr-FR" sz="1200">
              <a:latin typeface="Arial" panose="020B0604020202020204" pitchFamily="34" charset="0"/>
              <a:ea typeface="Arial" panose="020B0604020202020204" pitchFamily="34" charset="0"/>
            </a:endParaRPr>
          </a:p>
          <a:p>
            <a:pPr marL="76200" marR="133350" algn="just">
              <a:spcBef>
                <a:spcPts val="595"/>
              </a:spcBef>
              <a:spcAft>
                <a:spcPts val="0"/>
              </a:spcAft>
            </a:pPr>
            <a:r>
              <a:rPr lang="fr-FR" sz="1050">
                <a:latin typeface="Arial" panose="020B0604020202020204" pitchFamily="34" charset="0"/>
                <a:ea typeface="Arial" panose="020B0604020202020204" pitchFamily="34" charset="0"/>
              </a:rPr>
              <a:t>Pour éviter l’affichage d’un zéro lorsque le montant avant remise n’est pas renseigné, il suffit de faire un test ; la formule devient :</a:t>
            </a:r>
          </a:p>
          <a:p>
            <a:pPr marL="76200" algn="just">
              <a:spcBef>
                <a:spcPts val="585"/>
              </a:spcBef>
              <a:spcAft>
                <a:spcPts val="0"/>
              </a:spcAft>
            </a:pPr>
            <a:r>
              <a:rPr lang="fr-FR" sz="1050">
                <a:latin typeface="Arial" panose="020B0604020202020204" pitchFamily="34" charset="0"/>
                <a:ea typeface="Arial" panose="020B0604020202020204" pitchFamily="34" charset="0"/>
              </a:rPr>
              <a:t>=</a:t>
            </a:r>
            <a:r>
              <a:rPr lang="fr-FR" sz="1050" b="1">
                <a:solidFill>
                  <a:srgbClr val="FF0000"/>
                </a:solidFill>
                <a:latin typeface="Arial" panose="020B0604020202020204" pitchFamily="34" charset="0"/>
                <a:ea typeface="Arial" panose="020B0604020202020204" pitchFamily="34" charset="0"/>
              </a:rPr>
              <a:t>SI(</a:t>
            </a:r>
            <a:r>
              <a:rPr lang="fr-FR" sz="1050" b="1">
                <a:solidFill>
                  <a:srgbClr val="006FC0"/>
                </a:solidFill>
                <a:latin typeface="Arial" panose="020B0604020202020204" pitchFamily="34" charset="0"/>
                <a:ea typeface="Arial" panose="020B0604020202020204" pitchFamily="34" charset="0"/>
              </a:rPr>
              <a:t>ESTVIDE(A2)</a:t>
            </a:r>
            <a:r>
              <a:rPr lang="fr-FR" sz="1050" b="1">
                <a:solidFill>
                  <a:srgbClr val="FF0000"/>
                </a:solidFill>
                <a:latin typeface="Arial" panose="020B0604020202020204" pitchFamily="34" charset="0"/>
                <a:ea typeface="Arial" panose="020B0604020202020204" pitchFamily="34" charset="0"/>
              </a:rPr>
              <a:t>;</a:t>
            </a:r>
            <a:r>
              <a:rPr lang="fr-FR" sz="1050">
                <a:latin typeface="Arial" panose="020B0604020202020204" pitchFamily="34" charset="0"/>
                <a:ea typeface="Arial" panose="020B0604020202020204" pitchFamily="34" charset="0"/>
              </a:rPr>
              <a:t>""</a:t>
            </a:r>
            <a:r>
              <a:rPr lang="fr-FR" sz="1050" b="1">
                <a:solidFill>
                  <a:srgbClr val="FF0000"/>
                </a:solidFill>
                <a:latin typeface="Arial" panose="020B0604020202020204" pitchFamily="34" charset="0"/>
                <a:ea typeface="Arial" panose="020B0604020202020204" pitchFamily="34" charset="0"/>
              </a:rPr>
              <a:t>;</a:t>
            </a:r>
            <a:r>
              <a:rPr lang="fr-FR" sz="1050">
                <a:latin typeface="Arial" panose="020B0604020202020204" pitchFamily="34" charset="0"/>
                <a:ea typeface="Arial" panose="020B0604020202020204" pitchFamily="34" charset="0"/>
              </a:rPr>
              <a:t>SI(B2="";A2;A2-B2)</a:t>
            </a:r>
            <a:r>
              <a:rPr lang="fr-FR" sz="1050" b="1">
                <a:solidFill>
                  <a:srgbClr val="FF0000"/>
                </a:solidFill>
                <a:latin typeface="Arial" panose="020B0604020202020204" pitchFamily="34" charset="0"/>
                <a:ea typeface="Arial" panose="020B0604020202020204" pitchFamily="34" charset="0"/>
              </a:rPr>
              <a:t>)</a:t>
            </a:r>
            <a:endParaRPr lang="fr-FR" sz="1200">
              <a:effectLst/>
              <a:latin typeface="Arial" panose="020B0604020202020204" pitchFamily="34" charset="0"/>
              <a:ea typeface="Arial" panose="020B0604020202020204" pitchFamily="34" charset="0"/>
            </a:endParaRPr>
          </a:p>
        </p:txBody>
      </p:sp>
    </p:spTree>
    <p:extLst>
      <p:ext uri="{BB962C8B-B14F-4D97-AF65-F5344CB8AC3E}">
        <p14:creationId xmlns:p14="http://schemas.microsoft.com/office/powerpoint/2010/main" val="658371822"/>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2" name="Image 3" descr="logo_4coul.jpg"/>
          <p:cNvPicPr>
            <a:picLocks noChangeAspect="1"/>
          </p:cNvPicPr>
          <p:nvPr/>
        </p:nvPicPr>
        <p:blipFill>
          <a:blip r:embed="rId3"/>
          <a:srcRect/>
          <a:stretch>
            <a:fillRect/>
          </a:stretch>
        </p:blipFill>
        <p:spPr bwMode="auto">
          <a:xfrm>
            <a:off x="142875" y="214313"/>
            <a:ext cx="889000" cy="1016000"/>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
        <p:nvSpPr>
          <p:cNvPr id="4" name="Espace réservé de la date 3"/>
          <p:cNvSpPr>
            <a:spLocks noGrp="1"/>
          </p:cNvSpPr>
          <p:nvPr>
            <p:ph type="dt" sz="half" idx="10"/>
          </p:nvPr>
        </p:nvSpPr>
        <p:spPr/>
        <p:txBody>
          <a:bodyPr/>
          <a:lstStyle/>
          <a:p>
            <a:pPr algn="r">
              <a:defRPr/>
            </a:pPr>
            <a:fld id="{B8B751E7-DD0F-418B-8905-483414591B19}" type="datetime1">
              <a:rPr lang="fr-FR" sz="1800" smtClean="0">
                <a:latin typeface="Comic Sans MS" panose="030F0702030302020204" pitchFamily="66" charset="0"/>
              </a:rPr>
              <a:pPr algn="r">
                <a:defRPr/>
              </a:pPr>
              <a:t>05/11/2018</a:t>
            </a:fld>
            <a:endParaRPr lang="fr-FR" sz="1050">
              <a:latin typeface="Comic Sans MS" panose="030F0702030302020204" pitchFamily="66" charset="0"/>
            </a:endParaRPr>
          </a:p>
        </p:txBody>
      </p:sp>
      <p:sp>
        <p:nvSpPr>
          <p:cNvPr id="2" name="Titre 1"/>
          <p:cNvSpPr>
            <a:spLocks noGrp="1"/>
          </p:cNvSpPr>
          <p:nvPr>
            <p:ph type="title"/>
          </p:nvPr>
        </p:nvSpPr>
        <p:spPr>
          <a:xfrm>
            <a:off x="827584" y="274638"/>
            <a:ext cx="7859216" cy="1143000"/>
          </a:xfrm>
        </p:spPr>
        <p:txBody>
          <a:bodyPr>
            <a:normAutofit/>
          </a:bodyPr>
          <a:lstStyle/>
          <a:p>
            <a:pPr algn="ctr" eaLnBrk="1" fontAlgn="auto" hangingPunct="1">
              <a:spcAft>
                <a:spcPts val="0"/>
              </a:spcAft>
              <a:defRPr/>
            </a:pPr>
            <a:r>
              <a:rPr lang="fr-FR" sz="4800">
                <a:solidFill>
                  <a:schemeClr val="tx1"/>
                </a:solidFill>
                <a:latin typeface="Comic Sans MS" panose="030F0702030302020204" pitchFamily="66" charset="0"/>
              </a:rPr>
              <a:t>Les fonctions</a:t>
            </a:r>
            <a:endParaRPr lang="fr-FR" sz="4800">
              <a:latin typeface="Comic Sans MS" panose="030F0702030302020204" pitchFamily="66" charset="0"/>
            </a:endParaRPr>
          </a:p>
        </p:txBody>
      </p:sp>
      <p:sp>
        <p:nvSpPr>
          <p:cNvPr id="7" name="Espace réservé du pied de page 5"/>
          <p:cNvSpPr>
            <a:spLocks noGrp="1"/>
          </p:cNvSpPr>
          <p:nvPr>
            <p:ph type="ftr" sz="quarter" idx="11"/>
          </p:nvPr>
        </p:nvSpPr>
        <p:spPr>
          <a:xfrm>
            <a:off x="142875" y="6408738"/>
            <a:ext cx="3132981" cy="365125"/>
          </a:xfrm>
        </p:spPr>
        <p:txBody>
          <a:bodyPr/>
          <a:lstStyle/>
          <a:p>
            <a:pPr algn="l">
              <a:defRPr/>
            </a:pPr>
            <a:r>
              <a:rPr lang="fr-FR" sz="1200">
                <a:latin typeface="Comic Sans MS" panose="030F0702030302020204" pitchFamily="66" charset="0"/>
              </a:rPr>
              <a:t>Manager de Travaux – INF</a:t>
            </a:r>
          </a:p>
        </p:txBody>
      </p:sp>
      <p:sp>
        <p:nvSpPr>
          <p:cNvPr id="3" name="Rectangle 2"/>
          <p:cNvSpPr/>
          <p:nvPr/>
        </p:nvSpPr>
        <p:spPr>
          <a:xfrm>
            <a:off x="683568" y="1532908"/>
            <a:ext cx="6890721" cy="307777"/>
          </a:xfrm>
          <a:prstGeom prst="rect">
            <a:avLst/>
          </a:prstGeom>
        </p:spPr>
        <p:txBody>
          <a:bodyPr wrap="square">
            <a:spAutoFit/>
          </a:bodyPr>
          <a:lstStyle/>
          <a:p>
            <a:pPr marL="76200">
              <a:spcAft>
                <a:spcPts val="0"/>
              </a:spcAft>
            </a:pPr>
            <a:r>
              <a:rPr lang="fr-FR" sz="1400" b="1">
                <a:latin typeface="Arial" panose="020B0604020202020204" pitchFamily="34" charset="0"/>
                <a:ea typeface="Arial" panose="020B0604020202020204" pitchFamily="34" charset="0"/>
              </a:rPr>
              <a:t>La fonction SI</a:t>
            </a:r>
          </a:p>
        </p:txBody>
      </p:sp>
      <p:grpSp>
        <p:nvGrpSpPr>
          <p:cNvPr id="6" name="Group 8"/>
          <p:cNvGrpSpPr>
            <a:grpSpLocks/>
          </p:cNvGrpSpPr>
          <p:nvPr/>
        </p:nvGrpSpPr>
        <p:grpSpPr bwMode="auto">
          <a:xfrm>
            <a:off x="739072" y="3453771"/>
            <a:ext cx="38100" cy="477838"/>
            <a:chOff x="1472" y="437"/>
            <a:chExt cx="60" cy="752"/>
          </a:xfrm>
        </p:grpSpPr>
        <p:sp>
          <p:nvSpPr>
            <p:cNvPr id="8" name="Line 11"/>
            <p:cNvSpPr>
              <a:spLocks noChangeShapeType="1"/>
            </p:cNvSpPr>
            <p:nvPr/>
          </p:nvSpPr>
          <p:spPr bwMode="auto">
            <a:xfrm>
              <a:off x="1502" y="467"/>
              <a:ext cx="0" cy="231"/>
            </a:xfrm>
            <a:prstGeom prst="line">
              <a:avLst/>
            </a:prstGeom>
            <a:noFill/>
            <a:ln w="38100">
              <a:solidFill>
                <a:srgbClr val="FF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fr-FR"/>
            </a:p>
          </p:txBody>
        </p:sp>
        <p:sp>
          <p:nvSpPr>
            <p:cNvPr id="9" name="Line 10"/>
            <p:cNvSpPr>
              <a:spLocks noChangeShapeType="1"/>
            </p:cNvSpPr>
            <p:nvPr/>
          </p:nvSpPr>
          <p:spPr bwMode="auto">
            <a:xfrm>
              <a:off x="1502" y="698"/>
              <a:ext cx="0" cy="230"/>
            </a:xfrm>
            <a:prstGeom prst="line">
              <a:avLst/>
            </a:prstGeom>
            <a:noFill/>
            <a:ln w="38100">
              <a:solidFill>
                <a:srgbClr val="FF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fr-FR"/>
            </a:p>
          </p:txBody>
        </p:sp>
        <p:sp>
          <p:nvSpPr>
            <p:cNvPr id="10" name="Line 9"/>
            <p:cNvSpPr>
              <a:spLocks noChangeShapeType="1"/>
            </p:cNvSpPr>
            <p:nvPr/>
          </p:nvSpPr>
          <p:spPr bwMode="auto">
            <a:xfrm>
              <a:off x="1502" y="928"/>
              <a:ext cx="0" cy="230"/>
            </a:xfrm>
            <a:prstGeom prst="line">
              <a:avLst/>
            </a:prstGeom>
            <a:noFill/>
            <a:ln w="38100">
              <a:solidFill>
                <a:srgbClr val="FF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fr-FR"/>
            </a:p>
          </p:txBody>
        </p:sp>
      </p:grpSp>
      <p:grpSp>
        <p:nvGrpSpPr>
          <p:cNvPr id="11" name="Group 2"/>
          <p:cNvGrpSpPr>
            <a:grpSpLocks/>
          </p:cNvGrpSpPr>
          <p:nvPr/>
        </p:nvGrpSpPr>
        <p:grpSpPr bwMode="auto">
          <a:xfrm>
            <a:off x="1031875" y="3934726"/>
            <a:ext cx="38100" cy="768350"/>
            <a:chOff x="1952" y="205"/>
            <a:chExt cx="60" cy="1210"/>
          </a:xfrm>
        </p:grpSpPr>
        <p:sp>
          <p:nvSpPr>
            <p:cNvPr id="12" name="Line 7"/>
            <p:cNvSpPr>
              <a:spLocks noChangeShapeType="1"/>
            </p:cNvSpPr>
            <p:nvPr/>
          </p:nvSpPr>
          <p:spPr bwMode="auto">
            <a:xfrm>
              <a:off x="1982" y="235"/>
              <a:ext cx="0" cy="230"/>
            </a:xfrm>
            <a:prstGeom prst="line">
              <a:avLst/>
            </a:prstGeom>
            <a:noFill/>
            <a:ln w="38100">
              <a:solidFill>
                <a:srgbClr val="006FC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fr-FR"/>
            </a:p>
          </p:txBody>
        </p:sp>
        <p:sp>
          <p:nvSpPr>
            <p:cNvPr id="13" name="Line 6"/>
            <p:cNvSpPr>
              <a:spLocks noChangeShapeType="1"/>
            </p:cNvSpPr>
            <p:nvPr/>
          </p:nvSpPr>
          <p:spPr bwMode="auto">
            <a:xfrm>
              <a:off x="1982" y="465"/>
              <a:ext cx="0" cy="230"/>
            </a:xfrm>
            <a:prstGeom prst="line">
              <a:avLst/>
            </a:prstGeom>
            <a:noFill/>
            <a:ln w="38100">
              <a:solidFill>
                <a:srgbClr val="006FC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fr-FR"/>
            </a:p>
          </p:txBody>
        </p:sp>
        <p:sp>
          <p:nvSpPr>
            <p:cNvPr id="14" name="Line 5"/>
            <p:cNvSpPr>
              <a:spLocks noChangeShapeType="1"/>
            </p:cNvSpPr>
            <p:nvPr/>
          </p:nvSpPr>
          <p:spPr bwMode="auto">
            <a:xfrm>
              <a:off x="1982" y="695"/>
              <a:ext cx="0" cy="228"/>
            </a:xfrm>
            <a:prstGeom prst="line">
              <a:avLst/>
            </a:prstGeom>
            <a:noFill/>
            <a:ln w="38100">
              <a:solidFill>
                <a:srgbClr val="006FC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fr-FR"/>
            </a:p>
          </p:txBody>
        </p:sp>
        <p:sp>
          <p:nvSpPr>
            <p:cNvPr id="15" name="Line 4"/>
            <p:cNvSpPr>
              <a:spLocks noChangeShapeType="1"/>
            </p:cNvSpPr>
            <p:nvPr/>
          </p:nvSpPr>
          <p:spPr bwMode="auto">
            <a:xfrm>
              <a:off x="1982" y="923"/>
              <a:ext cx="0" cy="231"/>
            </a:xfrm>
            <a:prstGeom prst="line">
              <a:avLst/>
            </a:prstGeom>
            <a:noFill/>
            <a:ln w="38100">
              <a:solidFill>
                <a:srgbClr val="006FC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fr-FR"/>
            </a:p>
          </p:txBody>
        </p:sp>
        <p:sp>
          <p:nvSpPr>
            <p:cNvPr id="17" name="Line 3"/>
            <p:cNvSpPr>
              <a:spLocks noChangeShapeType="1"/>
            </p:cNvSpPr>
            <p:nvPr/>
          </p:nvSpPr>
          <p:spPr bwMode="auto">
            <a:xfrm>
              <a:off x="1982" y="1154"/>
              <a:ext cx="0" cy="230"/>
            </a:xfrm>
            <a:prstGeom prst="line">
              <a:avLst/>
            </a:prstGeom>
            <a:noFill/>
            <a:ln w="38100">
              <a:solidFill>
                <a:srgbClr val="006FC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fr-FR"/>
            </a:p>
          </p:txBody>
        </p:sp>
      </p:grpSp>
      <p:sp>
        <p:nvSpPr>
          <p:cNvPr id="18" name="Line 1"/>
          <p:cNvSpPr>
            <a:spLocks noChangeShapeType="1"/>
          </p:cNvSpPr>
          <p:nvPr/>
        </p:nvSpPr>
        <p:spPr bwMode="auto">
          <a:xfrm>
            <a:off x="742817" y="4730415"/>
            <a:ext cx="0" cy="146050"/>
          </a:xfrm>
          <a:prstGeom prst="line">
            <a:avLst/>
          </a:prstGeom>
          <a:noFill/>
          <a:ln w="38100">
            <a:solidFill>
              <a:srgbClr val="FF0000"/>
            </a:solidFill>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fr-FR"/>
          </a:p>
        </p:txBody>
      </p:sp>
      <p:sp>
        <p:nvSpPr>
          <p:cNvPr id="19" name="Rectangle 12"/>
          <p:cNvSpPr>
            <a:spLocks noChangeArrowheads="1"/>
          </p:cNvSpPr>
          <p:nvPr/>
        </p:nvSpPr>
        <p:spPr bwMode="auto">
          <a:xfrm>
            <a:off x="764768" y="1882603"/>
            <a:ext cx="3364160" cy="3539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76176" tIns="45720" rIns="91440" bIns="0" numCol="1" anchor="ctr" anchorCtr="0" compatLnSpc="1">
            <a:prstTxWarp prst="textNoShape">
              <a:avLst/>
            </a:prstTxWarp>
            <a:spAutoFit/>
          </a:bodyPr>
          <a:lstStyle>
            <a:lvl1pPr eaLnBrk="0" hangingPunct="0">
              <a:defRPr>
                <a:solidFill>
                  <a:schemeClr val="tx1"/>
                </a:solidFill>
                <a:latin typeface="Arial" panose="020B0604020202020204" pitchFamily="34" charset="0"/>
              </a:defRPr>
            </a:lvl1pPr>
            <a:lvl2pPr eaLnBrk="0" hangingPunct="0">
              <a:defRPr>
                <a:solidFill>
                  <a:schemeClr val="tx1"/>
                </a:solidFill>
                <a:latin typeface="Arial" panose="020B0604020202020204" pitchFamily="34" charset="0"/>
              </a:defRPr>
            </a:lvl2pPr>
            <a:lvl3pPr eaLnBrk="0" hangingPunct="0">
              <a:defRPr>
                <a:solidFill>
                  <a:schemeClr val="tx1"/>
                </a:solidFill>
                <a:latin typeface="Arial" panose="020B0604020202020204" pitchFamily="34" charset="0"/>
              </a:defRPr>
            </a:lvl3pPr>
            <a:lvl4pPr eaLnBrk="0" hangingPunct="0">
              <a:defRPr>
                <a:solidFill>
                  <a:schemeClr val="tx1"/>
                </a:solidFill>
                <a:latin typeface="Arial" panose="020B0604020202020204" pitchFamily="34" charset="0"/>
              </a:defRPr>
            </a:lvl4pPr>
            <a:lvl5pPr eaLnBrk="0" hangingPunct="0">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fr-FR" altLang="fr-FR" sz="1000" b="1" i="0" u="none" strike="noStrike" cap="none" normalizeH="0" baseline="0">
                <a:ln>
                  <a:noFill/>
                </a:ln>
                <a:solidFill>
                  <a:schemeClr val="tx1"/>
                </a:solidFill>
                <a:effectLst/>
                <a:latin typeface="Arial" panose="020B0604020202020204" pitchFamily="34" charset="0"/>
                <a:ea typeface="Arial" panose="020B0604020202020204" pitchFamily="34" charset="0"/>
              </a:rPr>
              <a:t>Exemple avec fonctions SI imbriquées</a:t>
            </a:r>
            <a:endParaRPr kumimoji="0" lang="en-US" altLang="fr-FR" sz="1000" b="1" i="0" u="none" strike="noStrike" cap="none" normalizeH="0" baseline="0">
              <a:ln>
                <a:noFill/>
              </a:ln>
              <a:solidFill>
                <a:schemeClr val="tx1"/>
              </a:solidFill>
              <a:effectLst/>
              <a:latin typeface="Arial" panose="020B0604020202020204" pitchFamily="34" charset="0"/>
              <a:ea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fr-FR" altLang="fr-FR" sz="1000" b="0" i="0" u="none" strike="noStrike" cap="none" normalizeH="0" baseline="0">
                <a:ln>
                  <a:noFill/>
                </a:ln>
                <a:solidFill>
                  <a:schemeClr val="tx1"/>
                </a:solidFill>
                <a:effectLst/>
                <a:latin typeface="Arial" panose="020B0604020202020204" pitchFamily="34" charset="0"/>
                <a:ea typeface="Arial" panose="020B0604020202020204" pitchFamily="34" charset="0"/>
              </a:rPr>
              <a:t>On accorde une remise dans les conditions suivantes :</a:t>
            </a:r>
            <a:endParaRPr kumimoji="0" lang="fr-FR" altLang="fr-FR" sz="600" b="0" i="0" u="none" strike="noStrike" cap="none" normalizeH="0" baseline="0">
              <a:ln>
                <a:noFill/>
              </a:ln>
              <a:solidFill>
                <a:schemeClr val="tx1"/>
              </a:solidFill>
              <a:effectLst/>
              <a:latin typeface="Arial" panose="020B0604020202020204" pitchFamily="34" charset="0"/>
            </a:endParaRPr>
          </a:p>
        </p:txBody>
      </p:sp>
      <p:sp>
        <p:nvSpPr>
          <p:cNvPr id="20" name="Rectangle 13"/>
          <p:cNvSpPr>
            <a:spLocks noChangeArrowheads="1"/>
          </p:cNvSpPr>
          <p:nvPr/>
        </p:nvSpPr>
        <p:spPr bwMode="auto">
          <a:xfrm>
            <a:off x="764768" y="3080573"/>
            <a:ext cx="5149317" cy="8617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fr-FR" altLang="fr-FR" sz="1000" b="1" i="0" u="none" strike="noStrike" cap="none" normalizeH="0" baseline="0">
                <a:ln>
                  <a:noFill/>
                </a:ln>
                <a:solidFill>
                  <a:schemeClr val="tx1"/>
                </a:solidFill>
                <a:effectLst/>
                <a:latin typeface="Arial" panose="020B0604020202020204" pitchFamily="34" charset="0"/>
                <a:ea typeface="Arial" panose="020B0604020202020204" pitchFamily="34" charset="0"/>
              </a:rPr>
              <a:t>Expression de la règle au moyen d’un pseudo-langage :</a:t>
            </a:r>
          </a:p>
          <a:p>
            <a:pPr marL="0" marR="0" lvl="0" indent="0" algn="l" defTabSz="914400" rtl="0" eaLnBrk="0" fontAlgn="base" latinLnBrk="0" hangingPunct="0">
              <a:lnSpc>
                <a:spcPct val="100000"/>
              </a:lnSpc>
              <a:spcBef>
                <a:spcPct val="0"/>
              </a:spcBef>
              <a:spcAft>
                <a:spcPct val="0"/>
              </a:spcAft>
              <a:buClrTx/>
              <a:buSzTx/>
              <a:buFontTx/>
              <a:buNone/>
              <a:tabLst/>
            </a:pPr>
            <a:r>
              <a:rPr kumimoji="0" lang="fr-FR" altLang="fr-FR" sz="1000" b="1" i="0" u="none" strike="noStrike" cap="none" normalizeH="0" baseline="0">
                <a:ln>
                  <a:noFill/>
                </a:ln>
                <a:solidFill>
                  <a:schemeClr val="tx1"/>
                </a:solidFill>
                <a:effectLst/>
                <a:latin typeface="Arial" panose="020B0604020202020204" pitchFamily="34" charset="0"/>
                <a:ea typeface="Arial" panose="020B0604020202020204" pitchFamily="34" charset="0"/>
              </a:rPr>
              <a:t> </a:t>
            </a:r>
          </a:p>
          <a:p>
            <a:pPr marL="0" marR="0" lvl="0" indent="0" algn="l" defTabSz="914400" rtl="0" eaLnBrk="0" fontAlgn="base" latinLnBrk="0" hangingPunct="0">
              <a:lnSpc>
                <a:spcPct val="100000"/>
              </a:lnSpc>
              <a:spcBef>
                <a:spcPct val="0"/>
              </a:spcBef>
              <a:spcAft>
                <a:spcPct val="0"/>
              </a:spcAft>
              <a:buClrTx/>
              <a:buSzTx/>
              <a:buFontTx/>
              <a:buNone/>
              <a:tabLst/>
            </a:pPr>
            <a:r>
              <a:rPr kumimoji="0" lang="fr-FR" altLang="fr-FR" sz="1000" b="1" i="0" u="none" strike="noStrike" cap="none" normalizeH="0" baseline="0">
                <a:ln>
                  <a:noFill/>
                </a:ln>
                <a:solidFill>
                  <a:srgbClr val="FF0000"/>
                </a:solidFill>
                <a:effectLst/>
                <a:latin typeface="Arial" panose="020B0604020202020204" pitchFamily="34" charset="0"/>
                <a:ea typeface="Arial" panose="020B0604020202020204" pitchFamily="34" charset="0"/>
              </a:rPr>
              <a:t>SI </a:t>
            </a:r>
            <a:r>
              <a:rPr kumimoji="0" lang="fr-FR" altLang="fr-FR" sz="1000" b="0" i="0" u="none" strike="noStrike" cap="none" normalizeH="0" baseline="0">
                <a:ln>
                  <a:noFill/>
                </a:ln>
                <a:solidFill>
                  <a:schemeClr val="tx1"/>
                </a:solidFill>
                <a:effectLst/>
                <a:latin typeface="Arial" panose="020B0604020202020204" pitchFamily="34" charset="0"/>
                <a:ea typeface="Arial" panose="020B0604020202020204" pitchFamily="34" charset="0"/>
              </a:rPr>
              <a:t>Montant &lt; 1000 </a:t>
            </a:r>
            <a:r>
              <a:rPr kumimoji="0" lang="fr-FR" altLang="fr-FR" sz="1000" b="1" i="0" u="none" strike="noStrike" cap="none" normalizeH="0" baseline="0">
                <a:ln>
                  <a:noFill/>
                </a:ln>
                <a:solidFill>
                  <a:srgbClr val="FF0000"/>
                </a:solidFill>
                <a:effectLst/>
                <a:latin typeface="Arial" panose="020B0604020202020204" pitchFamily="34" charset="0"/>
                <a:ea typeface="Arial" panose="020B0604020202020204" pitchFamily="34" charset="0"/>
              </a:rPr>
              <a:t>ALORS</a:t>
            </a:r>
            <a:endParaRPr kumimoji="0" lang="fr-FR" altLang="fr-FR" sz="600" b="0" i="0" u="none" strike="noStrike" cap="none" normalizeH="0" baseline="0">
              <a:ln>
                <a:noFill/>
              </a:ln>
              <a:solidFill>
                <a:schemeClr val="tx1"/>
              </a:solidFill>
              <a:effectLst/>
              <a:latin typeface="Arial" panose="020B0604020202020204" pitchFamily="34" charset="0"/>
            </a:endParaRPr>
          </a:p>
          <a:p>
            <a:pPr eaLnBrk="0" hangingPunct="0"/>
            <a:r>
              <a:rPr kumimoji="0" lang="fr-FR" altLang="fr-FR" sz="1000" b="0" i="0" u="none" strike="noStrike" cap="none" normalizeH="0" baseline="0">
                <a:ln>
                  <a:noFill/>
                </a:ln>
                <a:solidFill>
                  <a:schemeClr val="tx1"/>
                </a:solidFill>
                <a:effectLst/>
                <a:latin typeface="Arial" panose="020B0604020202020204" pitchFamily="34" charset="0"/>
                <a:ea typeface="Arial" panose="020B0604020202020204" pitchFamily="34" charset="0"/>
              </a:rPr>
              <a:t>Pas de remise </a:t>
            </a:r>
          </a:p>
          <a:p>
            <a:pPr eaLnBrk="0" hangingPunct="0"/>
            <a:r>
              <a:rPr lang="fr-FR" altLang="fr-FR" sz="1000" b="1">
                <a:solidFill>
                  <a:srgbClr val="FF0000"/>
                </a:solidFill>
                <a:latin typeface="Arial" panose="020B0604020202020204" pitchFamily="34" charset="0"/>
                <a:ea typeface="Arial" panose="020B0604020202020204" pitchFamily="34" charset="0"/>
              </a:rPr>
              <a:t>SINON</a:t>
            </a:r>
            <a:endParaRPr lang="fr-FR" altLang="fr-FR" sz="600">
              <a:latin typeface="Arial" panose="020B0604020202020204" pitchFamily="34" charset="0"/>
            </a:endParaRPr>
          </a:p>
        </p:txBody>
      </p:sp>
      <p:sp>
        <p:nvSpPr>
          <p:cNvPr id="21" name="Rectangle 14"/>
          <p:cNvSpPr>
            <a:spLocks noChangeArrowheads="1"/>
          </p:cNvSpPr>
          <p:nvPr/>
        </p:nvSpPr>
        <p:spPr bwMode="auto">
          <a:xfrm>
            <a:off x="764768" y="3884030"/>
            <a:ext cx="2285937" cy="8617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indent="304800" eaLnBrk="0" hangingPunct="0">
              <a:defRPr>
                <a:solidFill>
                  <a:schemeClr val="tx1"/>
                </a:solidFill>
                <a:latin typeface="Arial" panose="020B0604020202020204" pitchFamily="34" charset="0"/>
              </a:defRPr>
            </a:lvl1pPr>
            <a:lvl2pPr eaLnBrk="0" hangingPunct="0">
              <a:defRPr>
                <a:solidFill>
                  <a:schemeClr val="tx1"/>
                </a:solidFill>
                <a:latin typeface="Arial" panose="020B0604020202020204" pitchFamily="34" charset="0"/>
              </a:defRPr>
            </a:lvl2pPr>
            <a:lvl3pPr eaLnBrk="0" hangingPunct="0">
              <a:defRPr>
                <a:solidFill>
                  <a:schemeClr val="tx1"/>
                </a:solidFill>
                <a:latin typeface="Arial" panose="020B0604020202020204" pitchFamily="34" charset="0"/>
              </a:defRPr>
            </a:lvl3pPr>
            <a:lvl4pPr eaLnBrk="0" hangingPunct="0">
              <a:defRPr>
                <a:solidFill>
                  <a:schemeClr val="tx1"/>
                </a:solidFill>
                <a:latin typeface="Arial" panose="020B0604020202020204" pitchFamily="34" charset="0"/>
              </a:defRPr>
            </a:lvl4pPr>
            <a:lvl5pPr eaLnBrk="0" hangingPunct="0">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304800" algn="l" defTabSz="914400" rtl="0" eaLnBrk="0" fontAlgn="base" latinLnBrk="0" hangingPunct="0">
              <a:lnSpc>
                <a:spcPct val="100000"/>
              </a:lnSpc>
              <a:spcBef>
                <a:spcPct val="0"/>
              </a:spcBef>
              <a:spcAft>
                <a:spcPct val="0"/>
              </a:spcAft>
              <a:buClrTx/>
              <a:buSzTx/>
              <a:buFontTx/>
              <a:buNone/>
              <a:tabLst/>
            </a:pPr>
            <a:r>
              <a:rPr kumimoji="0" lang="fr-FR" altLang="fr-FR" sz="1000" b="1" i="0" u="none" strike="noStrike" cap="none" normalizeH="0" baseline="0">
                <a:ln>
                  <a:noFill/>
                </a:ln>
                <a:solidFill>
                  <a:srgbClr val="006FC0"/>
                </a:solidFill>
                <a:effectLst/>
                <a:latin typeface="Arial" panose="020B0604020202020204" pitchFamily="34" charset="0"/>
                <a:ea typeface="Arial" panose="020B0604020202020204" pitchFamily="34" charset="0"/>
              </a:rPr>
              <a:t>SI </a:t>
            </a:r>
            <a:r>
              <a:rPr kumimoji="0" lang="fr-FR" altLang="fr-FR" sz="1000" b="0" i="0" u="none" strike="noStrike" cap="none" normalizeH="0" baseline="0">
                <a:ln>
                  <a:noFill/>
                </a:ln>
                <a:solidFill>
                  <a:schemeClr val="tx1"/>
                </a:solidFill>
                <a:effectLst/>
                <a:latin typeface="Arial" panose="020B0604020202020204" pitchFamily="34" charset="0"/>
                <a:ea typeface="Arial" panose="020B0604020202020204" pitchFamily="34" charset="0"/>
              </a:rPr>
              <a:t>Montant &lt; 2000 </a:t>
            </a:r>
            <a:r>
              <a:rPr kumimoji="0" lang="fr-FR" altLang="fr-FR" sz="1000" b="1" i="0" u="none" strike="noStrike" cap="none" normalizeH="0" baseline="0">
                <a:ln>
                  <a:noFill/>
                </a:ln>
                <a:solidFill>
                  <a:srgbClr val="006FC0"/>
                </a:solidFill>
                <a:effectLst/>
                <a:latin typeface="Arial" panose="020B0604020202020204" pitchFamily="34" charset="0"/>
                <a:ea typeface="Arial" panose="020B0604020202020204" pitchFamily="34" charset="0"/>
              </a:rPr>
              <a:t>ALORS</a:t>
            </a:r>
            <a:endParaRPr kumimoji="0" lang="fr-FR" altLang="fr-FR" sz="600" b="0" i="0" u="none" strike="noStrike" cap="none" normalizeH="0" baseline="0">
              <a:ln>
                <a:noFill/>
              </a:ln>
              <a:solidFill>
                <a:schemeClr val="tx1"/>
              </a:solidFill>
              <a:effectLst/>
              <a:latin typeface="Arial" panose="020B0604020202020204" pitchFamily="34" charset="0"/>
            </a:endParaRPr>
          </a:p>
          <a:p>
            <a:pPr marL="0" marR="0" lvl="0" indent="304800" algn="l" defTabSz="914400" rtl="0" eaLnBrk="0" fontAlgn="base" latinLnBrk="0" hangingPunct="0">
              <a:lnSpc>
                <a:spcPct val="100000"/>
              </a:lnSpc>
              <a:spcBef>
                <a:spcPct val="0"/>
              </a:spcBef>
              <a:spcAft>
                <a:spcPct val="0"/>
              </a:spcAft>
              <a:buClrTx/>
              <a:buSzTx/>
              <a:buFontTx/>
              <a:buNone/>
              <a:tabLst/>
            </a:pPr>
            <a:r>
              <a:rPr kumimoji="0" lang="fr-FR" altLang="fr-FR" sz="1000" b="0" i="0" u="none" strike="noStrike" cap="none" normalizeH="0" baseline="0">
                <a:ln>
                  <a:noFill/>
                </a:ln>
                <a:solidFill>
                  <a:schemeClr val="tx1"/>
                </a:solidFill>
                <a:effectLst/>
                <a:latin typeface="Arial" panose="020B0604020202020204" pitchFamily="34" charset="0"/>
                <a:ea typeface="Arial" panose="020B0604020202020204" pitchFamily="34" charset="0"/>
              </a:rPr>
              <a:t>Remise = Montant x 5%</a:t>
            </a:r>
            <a:endParaRPr kumimoji="0" lang="fr-FR" altLang="fr-FR" sz="600" b="0" i="0" u="none" strike="noStrike" cap="none" normalizeH="0" baseline="0">
              <a:ln>
                <a:noFill/>
              </a:ln>
              <a:solidFill>
                <a:schemeClr val="tx1"/>
              </a:solidFill>
              <a:effectLst/>
              <a:latin typeface="Arial" panose="020B0604020202020204" pitchFamily="34" charset="0"/>
            </a:endParaRPr>
          </a:p>
          <a:p>
            <a:pPr marL="0" marR="0" lvl="0" indent="304800" algn="l" defTabSz="914400" rtl="0" eaLnBrk="0" fontAlgn="base" latinLnBrk="0" hangingPunct="0">
              <a:lnSpc>
                <a:spcPct val="100000"/>
              </a:lnSpc>
              <a:spcBef>
                <a:spcPct val="0"/>
              </a:spcBef>
              <a:spcAft>
                <a:spcPct val="0"/>
              </a:spcAft>
              <a:buClrTx/>
              <a:buSzTx/>
              <a:buFontTx/>
              <a:buNone/>
              <a:tabLst/>
            </a:pPr>
            <a:r>
              <a:rPr kumimoji="0" lang="fr-FR" altLang="fr-FR" sz="1000" b="1" i="0" u="none" strike="noStrike" cap="none" normalizeH="0" baseline="0">
                <a:ln>
                  <a:noFill/>
                </a:ln>
                <a:solidFill>
                  <a:srgbClr val="006FC0"/>
                </a:solidFill>
                <a:effectLst/>
                <a:latin typeface="Arial" panose="020B0604020202020204" pitchFamily="34" charset="0"/>
                <a:ea typeface="Arial" panose="020B0604020202020204" pitchFamily="34" charset="0"/>
              </a:rPr>
              <a:t>SINON</a:t>
            </a:r>
            <a:endParaRPr kumimoji="0" lang="fr-FR" altLang="fr-FR" sz="600" b="0" i="0" u="none" strike="noStrike" cap="none" normalizeH="0" baseline="0">
              <a:ln>
                <a:noFill/>
              </a:ln>
              <a:solidFill>
                <a:schemeClr val="tx1"/>
              </a:solidFill>
              <a:effectLst/>
              <a:latin typeface="Arial" panose="020B0604020202020204" pitchFamily="34" charset="0"/>
            </a:endParaRPr>
          </a:p>
          <a:p>
            <a:pPr lvl="0"/>
            <a:r>
              <a:rPr kumimoji="0" lang="fr-FR" altLang="fr-FR" sz="1000" b="0" i="0" u="none" strike="noStrike" cap="none" normalizeH="0" baseline="0">
                <a:ln>
                  <a:noFill/>
                </a:ln>
                <a:solidFill>
                  <a:schemeClr val="tx1"/>
                </a:solidFill>
                <a:effectLst/>
                <a:latin typeface="Arial" panose="020B0604020202020204" pitchFamily="34" charset="0"/>
                <a:ea typeface="Arial" panose="020B0604020202020204" pitchFamily="34" charset="0"/>
              </a:rPr>
              <a:t>Remise = Montant x 10%</a:t>
            </a:r>
            <a:r>
              <a:rPr lang="fr-FR" altLang="fr-FR" sz="800" b="1">
                <a:solidFill>
                  <a:srgbClr val="006FC0"/>
                </a:solidFill>
                <a:ea typeface="Arial" panose="020B0604020202020204" pitchFamily="34" charset="0"/>
              </a:rPr>
              <a:t> </a:t>
            </a:r>
          </a:p>
          <a:p>
            <a:pPr lvl="0"/>
            <a:r>
              <a:rPr lang="fr-FR" altLang="fr-FR" sz="1000" b="1">
                <a:solidFill>
                  <a:srgbClr val="006FC0"/>
                </a:solidFill>
                <a:ea typeface="Arial" panose="020B0604020202020204" pitchFamily="34" charset="0"/>
              </a:rPr>
              <a:t>FIN SI </a:t>
            </a:r>
            <a:endParaRPr kumimoji="0" lang="fr-FR" altLang="fr-FR" sz="800" b="0" i="0" u="none" strike="noStrike" cap="none" normalizeH="0" baseline="0">
              <a:ln>
                <a:noFill/>
              </a:ln>
              <a:solidFill>
                <a:schemeClr val="tx1"/>
              </a:solidFill>
              <a:effectLst/>
              <a:latin typeface="Arial" panose="020B0604020202020204" pitchFamily="34" charset="0"/>
            </a:endParaRPr>
          </a:p>
        </p:txBody>
      </p:sp>
      <p:sp>
        <p:nvSpPr>
          <p:cNvPr id="22" name="Rectangle 15"/>
          <p:cNvSpPr>
            <a:spLocks noChangeArrowheads="1"/>
          </p:cNvSpPr>
          <p:nvPr/>
        </p:nvSpPr>
        <p:spPr bwMode="auto">
          <a:xfrm>
            <a:off x="467544" y="4677992"/>
            <a:ext cx="3456384" cy="9541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304800" algn="l" defTabSz="914400" rtl="0" eaLnBrk="0" fontAlgn="base" latinLnBrk="0" hangingPunct="0">
              <a:lnSpc>
                <a:spcPct val="100000"/>
              </a:lnSpc>
              <a:spcBef>
                <a:spcPct val="0"/>
              </a:spcBef>
              <a:spcAft>
                <a:spcPct val="0"/>
              </a:spcAft>
              <a:buClrTx/>
              <a:buSzTx/>
              <a:buFontTx/>
              <a:buNone/>
              <a:tabLst/>
            </a:pPr>
            <a:r>
              <a:rPr kumimoji="0" lang="fr-FR" altLang="fr-FR" sz="1000" b="1" i="0" u="none" strike="noStrike" cap="none" normalizeH="0" baseline="0">
                <a:ln>
                  <a:noFill/>
                </a:ln>
                <a:solidFill>
                  <a:srgbClr val="FF0000"/>
                </a:solidFill>
                <a:effectLst/>
                <a:latin typeface="Arial" panose="020B0604020202020204" pitchFamily="34" charset="0"/>
                <a:ea typeface="Arial" panose="020B0604020202020204" pitchFamily="34" charset="0"/>
              </a:rPr>
              <a:t>FIN SI</a:t>
            </a:r>
          </a:p>
          <a:p>
            <a:pPr marL="0" marR="0" lvl="0" indent="304800" algn="l" defTabSz="914400" rtl="0" eaLnBrk="0" fontAlgn="base" latinLnBrk="0" hangingPunct="0">
              <a:lnSpc>
                <a:spcPct val="100000"/>
              </a:lnSpc>
              <a:spcBef>
                <a:spcPct val="0"/>
              </a:spcBef>
              <a:spcAft>
                <a:spcPct val="0"/>
              </a:spcAft>
              <a:buClrTx/>
              <a:buSzTx/>
              <a:buFontTx/>
              <a:buNone/>
              <a:tabLst/>
            </a:pPr>
            <a:endParaRPr lang="fr-FR" altLang="fr-FR" sz="1000" b="1">
              <a:solidFill>
                <a:srgbClr val="FF0000"/>
              </a:solidFill>
              <a:latin typeface="Arial" panose="020B0604020202020204" pitchFamily="34" charset="0"/>
            </a:endParaRPr>
          </a:p>
          <a:p>
            <a:pPr marL="0" marR="0" lvl="0" indent="304800" algn="l" defTabSz="914400" rtl="0" eaLnBrk="0" fontAlgn="base" latinLnBrk="0" hangingPunct="0">
              <a:lnSpc>
                <a:spcPct val="100000"/>
              </a:lnSpc>
              <a:spcBef>
                <a:spcPct val="0"/>
              </a:spcBef>
              <a:spcAft>
                <a:spcPct val="0"/>
              </a:spcAft>
              <a:buClrTx/>
              <a:buSzTx/>
              <a:buFontTx/>
              <a:buNone/>
              <a:tabLst/>
            </a:pPr>
            <a:endParaRPr kumimoji="0" lang="fr-FR" altLang="fr-FR" sz="600" b="0" i="0" u="none" strike="noStrike" cap="none" normalizeH="0" baseline="0">
              <a:ln>
                <a:noFill/>
              </a:ln>
              <a:solidFill>
                <a:schemeClr val="tx1"/>
              </a:solidFill>
              <a:effectLst/>
              <a:latin typeface="Arial" panose="020B0604020202020204" pitchFamily="34" charset="0"/>
            </a:endParaRPr>
          </a:p>
          <a:p>
            <a:pPr marL="0" marR="0" lvl="0" indent="304800" algn="l" defTabSz="914400" rtl="0" eaLnBrk="0" fontAlgn="base" latinLnBrk="0" hangingPunct="0">
              <a:lnSpc>
                <a:spcPct val="100000"/>
              </a:lnSpc>
              <a:spcBef>
                <a:spcPct val="0"/>
              </a:spcBef>
              <a:spcAft>
                <a:spcPct val="0"/>
              </a:spcAft>
              <a:buClrTx/>
              <a:buSzTx/>
              <a:buFontTx/>
              <a:buNone/>
              <a:tabLst/>
            </a:pPr>
            <a:r>
              <a:rPr kumimoji="0" lang="fr-FR" altLang="fr-FR" sz="1000" b="1" i="0" u="none" strike="noStrike" cap="none" normalizeH="0" baseline="0">
                <a:ln>
                  <a:noFill/>
                </a:ln>
                <a:solidFill>
                  <a:schemeClr val="tx1"/>
                </a:solidFill>
                <a:effectLst/>
                <a:latin typeface="Arial" panose="020B0604020202020204" pitchFamily="34" charset="0"/>
                <a:ea typeface="Arial" panose="020B0604020202020204" pitchFamily="34" charset="0"/>
              </a:rPr>
              <a:t>Formule Excel</a:t>
            </a:r>
            <a:endParaRPr kumimoji="0" lang="fr-FR" altLang="fr-FR" sz="600" b="0" i="0" u="none" strike="noStrike" cap="none" normalizeH="0" baseline="0">
              <a:ln>
                <a:noFill/>
              </a:ln>
              <a:solidFill>
                <a:schemeClr val="tx1"/>
              </a:solidFill>
              <a:effectLst/>
              <a:latin typeface="Arial" panose="020B0604020202020204" pitchFamily="34" charset="0"/>
            </a:endParaRPr>
          </a:p>
          <a:p>
            <a:pPr marL="0" marR="0" lvl="0" indent="304800" algn="l" defTabSz="914400" rtl="0" eaLnBrk="0" fontAlgn="base" latinLnBrk="0" hangingPunct="0">
              <a:lnSpc>
                <a:spcPct val="100000"/>
              </a:lnSpc>
              <a:spcBef>
                <a:spcPct val="0"/>
              </a:spcBef>
              <a:spcAft>
                <a:spcPct val="0"/>
              </a:spcAft>
              <a:buClrTx/>
              <a:buSzTx/>
              <a:buFontTx/>
              <a:buNone/>
              <a:tabLst/>
            </a:pPr>
            <a:r>
              <a:rPr kumimoji="0" lang="fr-FR" altLang="fr-FR" sz="1000" b="0" i="0" u="none" strike="noStrike" cap="none" normalizeH="0" baseline="0">
                <a:ln>
                  <a:noFill/>
                </a:ln>
                <a:solidFill>
                  <a:schemeClr val="tx1"/>
                </a:solidFill>
                <a:effectLst/>
                <a:latin typeface="Arial" panose="020B0604020202020204" pitchFamily="34" charset="0"/>
                <a:ea typeface="Arial" panose="020B0604020202020204" pitchFamily="34" charset="0"/>
              </a:rPr>
              <a:t>Calcul du montant de la remise (cellule B2) :</a:t>
            </a:r>
            <a:endParaRPr kumimoji="0" lang="fr-FR" altLang="fr-FR" sz="600" b="0" i="0" u="none" strike="noStrike" cap="none" normalizeH="0" baseline="0">
              <a:ln>
                <a:noFill/>
              </a:ln>
              <a:solidFill>
                <a:schemeClr val="tx1"/>
              </a:solidFill>
              <a:effectLst/>
              <a:latin typeface="Arial" panose="020B0604020202020204" pitchFamily="34" charset="0"/>
            </a:endParaRPr>
          </a:p>
          <a:p>
            <a:pPr marL="0" marR="0" lvl="0" indent="304800" algn="l" defTabSz="914400" rtl="0" eaLnBrk="0" fontAlgn="base" latinLnBrk="0" hangingPunct="0">
              <a:lnSpc>
                <a:spcPct val="100000"/>
              </a:lnSpc>
              <a:spcBef>
                <a:spcPct val="0"/>
              </a:spcBef>
              <a:spcAft>
                <a:spcPct val="0"/>
              </a:spcAft>
              <a:buClrTx/>
              <a:buSzTx/>
              <a:buFontTx/>
              <a:buNone/>
              <a:tabLst/>
            </a:pPr>
            <a:r>
              <a:rPr kumimoji="0" lang="fr-FR" altLang="fr-FR" sz="1000" b="0" i="0" u="none" strike="noStrike" cap="none" normalizeH="0" baseline="0">
                <a:ln>
                  <a:noFill/>
                </a:ln>
                <a:solidFill>
                  <a:schemeClr val="tx1"/>
                </a:solidFill>
                <a:effectLst/>
                <a:latin typeface="Arial" panose="020B0604020202020204" pitchFamily="34" charset="0"/>
                <a:ea typeface="Arial" panose="020B0604020202020204" pitchFamily="34" charset="0"/>
              </a:rPr>
              <a:t>=</a:t>
            </a:r>
            <a:r>
              <a:rPr kumimoji="0" lang="fr-FR" altLang="fr-FR" sz="1000" b="1" i="0" u="none" strike="noStrike" cap="none" normalizeH="0" baseline="0">
                <a:ln>
                  <a:noFill/>
                </a:ln>
                <a:solidFill>
                  <a:srgbClr val="FF0000"/>
                </a:solidFill>
                <a:effectLst/>
                <a:latin typeface="Arial" panose="020B0604020202020204" pitchFamily="34" charset="0"/>
                <a:ea typeface="Arial" panose="020B0604020202020204" pitchFamily="34" charset="0"/>
              </a:rPr>
              <a:t>SI(</a:t>
            </a:r>
            <a:r>
              <a:rPr kumimoji="0" lang="fr-FR" altLang="fr-FR" sz="1000" b="0" i="0" u="none" strike="noStrike" cap="none" normalizeH="0" baseline="0">
                <a:ln>
                  <a:noFill/>
                </a:ln>
                <a:solidFill>
                  <a:schemeClr val="tx1"/>
                </a:solidFill>
                <a:effectLst/>
                <a:latin typeface="Arial" panose="020B0604020202020204" pitchFamily="34" charset="0"/>
                <a:ea typeface="Arial" panose="020B0604020202020204" pitchFamily="34" charset="0"/>
              </a:rPr>
              <a:t>A2&lt;1000</a:t>
            </a:r>
            <a:r>
              <a:rPr kumimoji="0" lang="fr-FR" altLang="fr-FR" sz="1000" b="1" i="0" u="none" strike="noStrike" cap="none" normalizeH="0" baseline="0">
                <a:ln>
                  <a:noFill/>
                </a:ln>
                <a:solidFill>
                  <a:srgbClr val="FF0000"/>
                </a:solidFill>
                <a:effectLst/>
                <a:latin typeface="Arial" panose="020B0604020202020204" pitchFamily="34" charset="0"/>
                <a:ea typeface="Arial" panose="020B0604020202020204" pitchFamily="34" charset="0"/>
              </a:rPr>
              <a:t>;</a:t>
            </a:r>
            <a:r>
              <a:rPr kumimoji="0" lang="fr-FR" altLang="fr-FR" sz="1000" b="0" i="0" u="none" strike="noStrike" cap="none" normalizeH="0" baseline="0">
                <a:ln>
                  <a:noFill/>
                </a:ln>
                <a:solidFill>
                  <a:schemeClr val="tx1"/>
                </a:solidFill>
                <a:effectLst/>
                <a:latin typeface="Arial" panose="020B0604020202020204" pitchFamily="34" charset="0"/>
                <a:ea typeface="Arial" panose="020B0604020202020204" pitchFamily="34" charset="0"/>
              </a:rPr>
              <a:t>0</a:t>
            </a:r>
            <a:r>
              <a:rPr kumimoji="0" lang="fr-FR" altLang="fr-FR" sz="1000" b="1" i="0" u="none" strike="noStrike" cap="none" normalizeH="0" baseline="0">
                <a:ln>
                  <a:noFill/>
                </a:ln>
                <a:solidFill>
                  <a:srgbClr val="FF0000"/>
                </a:solidFill>
                <a:effectLst/>
                <a:latin typeface="Arial" panose="020B0604020202020204" pitchFamily="34" charset="0"/>
                <a:ea typeface="Arial" panose="020B0604020202020204" pitchFamily="34" charset="0"/>
              </a:rPr>
              <a:t>;</a:t>
            </a:r>
            <a:r>
              <a:rPr kumimoji="0" lang="fr-FR" altLang="fr-FR" sz="1000" b="1" i="0" u="none" strike="noStrike" cap="none" normalizeH="0" baseline="0">
                <a:ln>
                  <a:noFill/>
                </a:ln>
                <a:solidFill>
                  <a:srgbClr val="006FC0"/>
                </a:solidFill>
                <a:effectLst/>
                <a:latin typeface="Arial" panose="020B0604020202020204" pitchFamily="34" charset="0"/>
                <a:ea typeface="Arial" panose="020B0604020202020204" pitchFamily="34" charset="0"/>
              </a:rPr>
              <a:t>SI(</a:t>
            </a:r>
            <a:r>
              <a:rPr kumimoji="0" lang="fr-FR" altLang="fr-FR" sz="1000" b="0" i="0" u="none" strike="noStrike" cap="none" normalizeH="0" baseline="0">
                <a:ln>
                  <a:noFill/>
                </a:ln>
                <a:solidFill>
                  <a:schemeClr val="tx1"/>
                </a:solidFill>
                <a:effectLst/>
                <a:latin typeface="Arial" panose="020B0604020202020204" pitchFamily="34" charset="0"/>
                <a:ea typeface="Arial" panose="020B0604020202020204" pitchFamily="34" charset="0"/>
              </a:rPr>
              <a:t>A2&lt;2000</a:t>
            </a:r>
            <a:r>
              <a:rPr kumimoji="0" lang="fr-FR" altLang="fr-FR" sz="1000" b="1" i="0" u="none" strike="noStrike" cap="none" normalizeH="0" baseline="0">
                <a:ln>
                  <a:noFill/>
                </a:ln>
                <a:solidFill>
                  <a:srgbClr val="006FC0"/>
                </a:solidFill>
                <a:effectLst/>
                <a:latin typeface="Arial" panose="020B0604020202020204" pitchFamily="34" charset="0"/>
                <a:ea typeface="Arial" panose="020B0604020202020204" pitchFamily="34" charset="0"/>
              </a:rPr>
              <a:t>;</a:t>
            </a:r>
            <a:r>
              <a:rPr kumimoji="0" lang="fr-FR" altLang="fr-FR" sz="1000" b="0" i="0" u="none" strike="noStrike" cap="none" normalizeH="0" baseline="0">
                <a:ln>
                  <a:noFill/>
                </a:ln>
                <a:solidFill>
                  <a:schemeClr val="tx1"/>
                </a:solidFill>
                <a:effectLst/>
                <a:latin typeface="Arial" panose="020B0604020202020204" pitchFamily="34" charset="0"/>
                <a:ea typeface="Arial" panose="020B0604020202020204" pitchFamily="34" charset="0"/>
              </a:rPr>
              <a:t>A2*5%</a:t>
            </a:r>
            <a:r>
              <a:rPr kumimoji="0" lang="fr-FR" altLang="fr-FR" sz="1000" b="1" i="0" u="none" strike="noStrike" cap="none" normalizeH="0" baseline="0">
                <a:ln>
                  <a:noFill/>
                </a:ln>
                <a:solidFill>
                  <a:srgbClr val="006FC0"/>
                </a:solidFill>
                <a:effectLst/>
                <a:latin typeface="Arial" panose="020B0604020202020204" pitchFamily="34" charset="0"/>
                <a:ea typeface="Arial" panose="020B0604020202020204" pitchFamily="34" charset="0"/>
              </a:rPr>
              <a:t>;</a:t>
            </a:r>
            <a:r>
              <a:rPr kumimoji="0" lang="fr-FR" altLang="fr-FR" sz="1000" b="0" i="0" u="none" strike="noStrike" cap="none" normalizeH="0" baseline="0">
                <a:ln>
                  <a:noFill/>
                </a:ln>
                <a:solidFill>
                  <a:schemeClr val="tx1"/>
                </a:solidFill>
                <a:effectLst/>
                <a:latin typeface="Arial" panose="020B0604020202020204" pitchFamily="34" charset="0"/>
                <a:ea typeface="Arial" panose="020B0604020202020204" pitchFamily="34" charset="0"/>
              </a:rPr>
              <a:t>A2*10%</a:t>
            </a:r>
            <a:r>
              <a:rPr kumimoji="0" lang="fr-FR" altLang="fr-FR" sz="1000" b="1" i="0" u="none" strike="noStrike" cap="none" normalizeH="0" baseline="0">
                <a:ln>
                  <a:noFill/>
                </a:ln>
                <a:solidFill>
                  <a:srgbClr val="006FC0"/>
                </a:solidFill>
                <a:effectLst/>
                <a:latin typeface="Arial" panose="020B0604020202020204" pitchFamily="34" charset="0"/>
                <a:ea typeface="Arial" panose="020B0604020202020204" pitchFamily="34" charset="0"/>
              </a:rPr>
              <a:t>)</a:t>
            </a:r>
            <a:r>
              <a:rPr kumimoji="0" lang="fr-FR" altLang="fr-FR" sz="1000" b="1" i="0" u="none" strike="noStrike" cap="none" normalizeH="0" baseline="0">
                <a:ln>
                  <a:noFill/>
                </a:ln>
                <a:solidFill>
                  <a:srgbClr val="FF0000"/>
                </a:solidFill>
                <a:effectLst/>
                <a:latin typeface="Arial" panose="020B0604020202020204" pitchFamily="34" charset="0"/>
                <a:ea typeface="Arial" panose="020B0604020202020204" pitchFamily="34" charset="0"/>
              </a:rPr>
              <a:t>)</a:t>
            </a:r>
            <a:endParaRPr kumimoji="0" lang="fr-FR" altLang="fr-FR" sz="1800" b="0" i="0" u="none" strike="noStrike" cap="none" normalizeH="0" baseline="0">
              <a:ln>
                <a:noFill/>
              </a:ln>
              <a:solidFill>
                <a:schemeClr val="tx1"/>
              </a:solidFill>
              <a:effectLst/>
              <a:latin typeface="Arial" panose="020B0604020202020204" pitchFamily="34" charset="0"/>
            </a:endParaRPr>
          </a:p>
        </p:txBody>
      </p:sp>
      <p:pic>
        <p:nvPicPr>
          <p:cNvPr id="23" name="Image 22"/>
          <p:cNvPicPr>
            <a:picLocks noChangeAspect="1"/>
          </p:cNvPicPr>
          <p:nvPr/>
        </p:nvPicPr>
        <p:blipFill>
          <a:blip r:embed="rId4"/>
          <a:stretch>
            <a:fillRect/>
          </a:stretch>
        </p:blipFill>
        <p:spPr>
          <a:xfrm>
            <a:off x="4440736" y="1832129"/>
            <a:ext cx="2482560" cy="1006858"/>
          </a:xfrm>
          <a:prstGeom prst="rect">
            <a:avLst/>
          </a:prstGeom>
        </p:spPr>
      </p:pic>
      <p:sp>
        <p:nvSpPr>
          <p:cNvPr id="24" name="Rectangle 23"/>
          <p:cNvSpPr/>
          <p:nvPr/>
        </p:nvSpPr>
        <p:spPr>
          <a:xfrm>
            <a:off x="5436096" y="4187887"/>
            <a:ext cx="3010495" cy="1231106"/>
          </a:xfrm>
          <a:prstGeom prst="rect">
            <a:avLst/>
          </a:prstGeom>
          <a:ln>
            <a:solidFill>
              <a:srgbClr val="FF0000"/>
            </a:solidFill>
          </a:ln>
        </p:spPr>
        <p:txBody>
          <a:bodyPr wrap="square">
            <a:spAutoFit/>
          </a:bodyPr>
          <a:lstStyle/>
          <a:p>
            <a:pPr marL="63500" algn="just">
              <a:spcBef>
                <a:spcPts val="600"/>
              </a:spcBef>
              <a:spcAft>
                <a:spcPts val="0"/>
              </a:spcAft>
            </a:pPr>
            <a:r>
              <a:rPr lang="fr-FR" sz="900">
                <a:latin typeface="Arial" panose="020B0604020202020204" pitchFamily="34" charset="0"/>
                <a:ea typeface="Arial" panose="020B0604020202020204" pitchFamily="34" charset="0"/>
              </a:rPr>
              <a:t>On peut imbriquer autant de fonctions SI que nécessaire, selon le nombre de conditions :</a:t>
            </a:r>
          </a:p>
          <a:p>
            <a:pPr marL="234950" indent="-171450" algn="just">
              <a:spcBef>
                <a:spcPts val="600"/>
              </a:spcBef>
              <a:spcAft>
                <a:spcPts val="0"/>
              </a:spcAft>
              <a:buFontTx/>
              <a:buChar char="-"/>
            </a:pPr>
            <a:r>
              <a:rPr lang="fr-FR" sz="900" b="1">
                <a:latin typeface="Arial" panose="020B0604020202020204" pitchFamily="34" charset="0"/>
                <a:ea typeface="Arial" panose="020B0604020202020204" pitchFamily="34" charset="0"/>
              </a:rPr>
              <a:t>une</a:t>
            </a:r>
            <a:r>
              <a:rPr lang="fr-FR" sz="900">
                <a:latin typeface="Arial" panose="020B0604020202020204" pitchFamily="34" charset="0"/>
                <a:ea typeface="Arial" panose="020B0604020202020204" pitchFamily="34" charset="0"/>
              </a:rPr>
              <a:t> fonction SI permet de traiter </a:t>
            </a:r>
            <a:r>
              <a:rPr lang="fr-FR" sz="900" b="1">
                <a:latin typeface="Arial" panose="020B0604020202020204" pitchFamily="34" charset="0"/>
                <a:ea typeface="Arial" panose="020B0604020202020204" pitchFamily="34" charset="0"/>
              </a:rPr>
              <a:t>deux</a:t>
            </a:r>
            <a:r>
              <a:rPr lang="fr-FR" sz="900" b="1" spc="-80">
                <a:latin typeface="Arial" panose="020B0604020202020204" pitchFamily="34" charset="0"/>
                <a:ea typeface="Arial" panose="020B0604020202020204" pitchFamily="34" charset="0"/>
              </a:rPr>
              <a:t> </a:t>
            </a:r>
            <a:r>
              <a:rPr lang="fr-FR" sz="900" b="1">
                <a:latin typeface="Arial" panose="020B0604020202020204" pitchFamily="34" charset="0"/>
                <a:ea typeface="Arial" panose="020B0604020202020204" pitchFamily="34" charset="0"/>
              </a:rPr>
              <a:t>cas</a:t>
            </a:r>
            <a:endParaRPr lang="fr-FR" sz="1050" b="1">
              <a:latin typeface="Arial" panose="020B0604020202020204" pitchFamily="34" charset="0"/>
              <a:ea typeface="Arial" panose="020B0604020202020204" pitchFamily="34" charset="0"/>
            </a:endParaRPr>
          </a:p>
          <a:p>
            <a:pPr marL="234950" indent="-171450" algn="just">
              <a:spcBef>
                <a:spcPts val="600"/>
              </a:spcBef>
              <a:spcAft>
                <a:spcPts val="0"/>
              </a:spcAft>
              <a:buFontTx/>
              <a:buChar char="-"/>
            </a:pPr>
            <a:r>
              <a:rPr lang="fr-FR" sz="900" b="1">
                <a:latin typeface="Arial" panose="020B0604020202020204" pitchFamily="34" charset="0"/>
                <a:ea typeface="Arial" panose="020B0604020202020204" pitchFamily="34" charset="0"/>
              </a:rPr>
              <a:t>deux</a:t>
            </a:r>
            <a:r>
              <a:rPr lang="fr-FR" sz="900">
                <a:latin typeface="Arial" panose="020B0604020202020204" pitchFamily="34" charset="0"/>
                <a:ea typeface="Arial" panose="020B0604020202020204" pitchFamily="34" charset="0"/>
              </a:rPr>
              <a:t> fonctions SI permettent de traiter </a:t>
            </a:r>
            <a:r>
              <a:rPr lang="fr-FR" sz="900" b="1">
                <a:latin typeface="Arial" panose="020B0604020202020204" pitchFamily="34" charset="0"/>
                <a:ea typeface="Arial" panose="020B0604020202020204" pitchFamily="34" charset="0"/>
              </a:rPr>
              <a:t>trois</a:t>
            </a:r>
            <a:r>
              <a:rPr lang="fr-FR" sz="900" b="1" spc="-105">
                <a:latin typeface="Arial" panose="020B0604020202020204" pitchFamily="34" charset="0"/>
                <a:ea typeface="Arial" panose="020B0604020202020204" pitchFamily="34" charset="0"/>
              </a:rPr>
              <a:t> </a:t>
            </a:r>
            <a:r>
              <a:rPr lang="fr-FR" sz="900" b="1">
                <a:latin typeface="Arial" panose="020B0604020202020204" pitchFamily="34" charset="0"/>
                <a:ea typeface="Arial" panose="020B0604020202020204" pitchFamily="34" charset="0"/>
              </a:rPr>
              <a:t>cas</a:t>
            </a:r>
            <a:endParaRPr lang="fr-FR" sz="1050" b="1">
              <a:latin typeface="Arial" panose="020B0604020202020204" pitchFamily="34" charset="0"/>
              <a:ea typeface="Arial" panose="020B0604020202020204" pitchFamily="34" charset="0"/>
            </a:endParaRPr>
          </a:p>
          <a:p>
            <a:pPr marL="234950" indent="-171450" algn="just">
              <a:spcBef>
                <a:spcPts val="600"/>
              </a:spcBef>
              <a:spcAft>
                <a:spcPts val="0"/>
              </a:spcAft>
              <a:buFontTx/>
              <a:buChar char="-"/>
            </a:pPr>
            <a:r>
              <a:rPr lang="fr-FR" sz="900" b="1">
                <a:latin typeface="Arial" panose="020B0604020202020204" pitchFamily="34" charset="0"/>
                <a:ea typeface="Arial" panose="020B0604020202020204" pitchFamily="34" charset="0"/>
              </a:rPr>
              <a:t>trois</a:t>
            </a:r>
            <a:r>
              <a:rPr lang="fr-FR" sz="900">
                <a:latin typeface="Arial" panose="020B0604020202020204" pitchFamily="34" charset="0"/>
                <a:ea typeface="Arial" panose="020B0604020202020204" pitchFamily="34" charset="0"/>
              </a:rPr>
              <a:t> fonctions SI permettent de traiter </a:t>
            </a:r>
            <a:r>
              <a:rPr lang="fr-FR" sz="900" b="1">
                <a:latin typeface="Arial" panose="020B0604020202020204" pitchFamily="34" charset="0"/>
                <a:ea typeface="Arial" panose="020B0604020202020204" pitchFamily="34" charset="0"/>
              </a:rPr>
              <a:t>quatre</a:t>
            </a:r>
            <a:r>
              <a:rPr lang="fr-FR" sz="900" b="1" spc="-110">
                <a:latin typeface="Arial" panose="020B0604020202020204" pitchFamily="34" charset="0"/>
                <a:ea typeface="Arial" panose="020B0604020202020204" pitchFamily="34" charset="0"/>
              </a:rPr>
              <a:t> </a:t>
            </a:r>
            <a:r>
              <a:rPr lang="fr-FR" sz="900" b="1">
                <a:latin typeface="Arial" panose="020B0604020202020204" pitchFamily="34" charset="0"/>
                <a:ea typeface="Arial" panose="020B0604020202020204" pitchFamily="34" charset="0"/>
              </a:rPr>
              <a:t>cas</a:t>
            </a:r>
            <a:endParaRPr lang="fr-FR" sz="1050" b="1">
              <a:latin typeface="Arial" panose="020B0604020202020204" pitchFamily="34" charset="0"/>
              <a:ea typeface="Arial" panose="020B0604020202020204" pitchFamily="34" charset="0"/>
            </a:endParaRPr>
          </a:p>
          <a:p>
            <a:pPr marL="234950" indent="-171450" algn="just">
              <a:spcBef>
                <a:spcPts val="600"/>
              </a:spcBef>
              <a:spcAft>
                <a:spcPts val="0"/>
              </a:spcAft>
              <a:buFontTx/>
              <a:buChar char="-"/>
            </a:pPr>
            <a:r>
              <a:rPr lang="en-US" sz="900">
                <a:latin typeface="Arial" panose="020B0604020202020204" pitchFamily="34" charset="0"/>
                <a:ea typeface="Arial" panose="020B0604020202020204" pitchFamily="34" charset="0"/>
              </a:rPr>
              <a:t>etc.</a:t>
            </a:r>
            <a:endParaRPr lang="fr-FR" sz="1050">
              <a:effectLst/>
              <a:latin typeface="Arial" panose="020B0604020202020204" pitchFamily="34" charset="0"/>
              <a:ea typeface="Arial" panose="020B0604020202020204" pitchFamily="34" charset="0"/>
            </a:endParaRPr>
          </a:p>
        </p:txBody>
      </p:sp>
    </p:spTree>
    <p:extLst>
      <p:ext uri="{BB962C8B-B14F-4D97-AF65-F5344CB8AC3E}">
        <p14:creationId xmlns:p14="http://schemas.microsoft.com/office/powerpoint/2010/main" val="3688685650"/>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2" name="Image 3" descr="logo_4coul.jpg"/>
          <p:cNvPicPr>
            <a:picLocks noChangeAspect="1"/>
          </p:cNvPicPr>
          <p:nvPr/>
        </p:nvPicPr>
        <p:blipFill>
          <a:blip r:embed="rId3"/>
          <a:srcRect/>
          <a:stretch>
            <a:fillRect/>
          </a:stretch>
        </p:blipFill>
        <p:spPr bwMode="auto">
          <a:xfrm>
            <a:off x="142875" y="214313"/>
            <a:ext cx="889000" cy="1016000"/>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
        <p:nvSpPr>
          <p:cNvPr id="4" name="Espace réservé de la date 3"/>
          <p:cNvSpPr>
            <a:spLocks noGrp="1"/>
          </p:cNvSpPr>
          <p:nvPr>
            <p:ph type="dt" sz="half" idx="10"/>
          </p:nvPr>
        </p:nvSpPr>
        <p:spPr/>
        <p:txBody>
          <a:bodyPr/>
          <a:lstStyle/>
          <a:p>
            <a:pPr algn="r">
              <a:defRPr/>
            </a:pPr>
            <a:fld id="{B8B751E7-DD0F-418B-8905-483414591B19}" type="datetime1">
              <a:rPr lang="fr-FR" sz="1800" smtClean="0">
                <a:latin typeface="Comic Sans MS" panose="030F0702030302020204" pitchFamily="66" charset="0"/>
              </a:rPr>
              <a:pPr algn="r">
                <a:defRPr/>
              </a:pPr>
              <a:t>05/11/2018</a:t>
            </a:fld>
            <a:endParaRPr lang="fr-FR" sz="1050">
              <a:latin typeface="Comic Sans MS" panose="030F0702030302020204" pitchFamily="66" charset="0"/>
            </a:endParaRPr>
          </a:p>
        </p:txBody>
      </p:sp>
      <p:sp>
        <p:nvSpPr>
          <p:cNvPr id="2" name="Titre 1"/>
          <p:cNvSpPr>
            <a:spLocks noGrp="1"/>
          </p:cNvSpPr>
          <p:nvPr>
            <p:ph type="title"/>
          </p:nvPr>
        </p:nvSpPr>
        <p:spPr>
          <a:xfrm>
            <a:off x="827584" y="274638"/>
            <a:ext cx="7859216" cy="1143000"/>
          </a:xfrm>
        </p:spPr>
        <p:txBody>
          <a:bodyPr>
            <a:normAutofit/>
          </a:bodyPr>
          <a:lstStyle/>
          <a:p>
            <a:pPr algn="ctr" eaLnBrk="1" fontAlgn="auto" hangingPunct="1">
              <a:spcAft>
                <a:spcPts val="0"/>
              </a:spcAft>
              <a:defRPr/>
            </a:pPr>
            <a:r>
              <a:rPr lang="fr-FR" sz="4800">
                <a:solidFill>
                  <a:schemeClr val="tx1"/>
                </a:solidFill>
                <a:latin typeface="Comic Sans MS" panose="030F0702030302020204" pitchFamily="66" charset="0"/>
              </a:rPr>
              <a:t>Les fonctions</a:t>
            </a:r>
            <a:endParaRPr lang="fr-FR" sz="4800">
              <a:latin typeface="Comic Sans MS" panose="030F0702030302020204" pitchFamily="66" charset="0"/>
            </a:endParaRPr>
          </a:p>
        </p:txBody>
      </p:sp>
      <p:sp>
        <p:nvSpPr>
          <p:cNvPr id="7" name="Espace réservé du pied de page 5"/>
          <p:cNvSpPr>
            <a:spLocks noGrp="1"/>
          </p:cNvSpPr>
          <p:nvPr>
            <p:ph type="ftr" sz="quarter" idx="11"/>
          </p:nvPr>
        </p:nvSpPr>
        <p:spPr>
          <a:xfrm>
            <a:off x="142875" y="6408738"/>
            <a:ext cx="3132981" cy="365125"/>
          </a:xfrm>
        </p:spPr>
        <p:txBody>
          <a:bodyPr/>
          <a:lstStyle/>
          <a:p>
            <a:pPr algn="l">
              <a:defRPr/>
            </a:pPr>
            <a:r>
              <a:rPr lang="fr-FR" sz="1200">
                <a:latin typeface="Comic Sans MS" panose="030F0702030302020204" pitchFamily="66" charset="0"/>
              </a:rPr>
              <a:t>Manager de Travaux – INF</a:t>
            </a:r>
          </a:p>
        </p:txBody>
      </p:sp>
      <p:sp>
        <p:nvSpPr>
          <p:cNvPr id="3" name="Rectangle 2"/>
          <p:cNvSpPr/>
          <p:nvPr/>
        </p:nvSpPr>
        <p:spPr>
          <a:xfrm>
            <a:off x="683568" y="1532908"/>
            <a:ext cx="6890721" cy="307777"/>
          </a:xfrm>
          <a:prstGeom prst="rect">
            <a:avLst/>
          </a:prstGeom>
        </p:spPr>
        <p:txBody>
          <a:bodyPr wrap="square">
            <a:spAutoFit/>
          </a:bodyPr>
          <a:lstStyle/>
          <a:p>
            <a:pPr marL="76200">
              <a:spcAft>
                <a:spcPts val="0"/>
              </a:spcAft>
            </a:pPr>
            <a:r>
              <a:rPr lang="fr-FR" sz="1400" b="1">
                <a:latin typeface="Arial" panose="020B0604020202020204" pitchFamily="34" charset="0"/>
                <a:ea typeface="Arial" panose="020B0604020202020204" pitchFamily="34" charset="0"/>
              </a:rPr>
              <a:t>La fonction SI</a:t>
            </a:r>
          </a:p>
        </p:txBody>
      </p:sp>
      <p:sp>
        <p:nvSpPr>
          <p:cNvPr id="16" name="Rectangle 1"/>
          <p:cNvSpPr>
            <a:spLocks noChangeArrowheads="1"/>
          </p:cNvSpPr>
          <p:nvPr/>
        </p:nvSpPr>
        <p:spPr bwMode="auto">
          <a:xfrm>
            <a:off x="683568" y="1840685"/>
            <a:ext cx="6480720" cy="229644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76176" tIns="49197" rIns="91440" bIns="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fr-FR" sz="1000" b="1" i="0" u="none" strike="noStrike" cap="none" normalizeH="0" baseline="0">
                <a:ln>
                  <a:noFill/>
                </a:ln>
                <a:solidFill>
                  <a:schemeClr val="tx1"/>
                </a:solidFill>
                <a:effectLst/>
                <a:latin typeface="Arial" panose="020B0604020202020204" pitchFamily="34" charset="0"/>
                <a:ea typeface="Arial" panose="020B0604020202020204" pitchFamily="34" charset="0"/>
              </a:rPr>
              <a:t>Tableau de </a:t>
            </a:r>
            <a:r>
              <a:rPr kumimoji="0" lang="fr-FR" altLang="fr-FR" sz="1000" b="1" i="0" u="none" strike="noStrike" cap="none" normalizeH="0" baseline="0">
                <a:ln>
                  <a:noFill/>
                </a:ln>
                <a:solidFill>
                  <a:schemeClr val="tx1"/>
                </a:solidFill>
                <a:effectLst/>
                <a:latin typeface="Arial" panose="020B0604020202020204" pitchFamily="34" charset="0"/>
                <a:ea typeface="Arial" panose="020B0604020202020204" pitchFamily="34" charset="0"/>
              </a:rPr>
              <a:t>paramètres</a:t>
            </a:r>
          </a:p>
          <a:p>
            <a:pPr marL="0" marR="0" lvl="0" indent="0" algn="l" defTabSz="914400" rtl="0" eaLnBrk="0" fontAlgn="base" latinLnBrk="0" hangingPunct="0">
              <a:lnSpc>
                <a:spcPct val="100000"/>
              </a:lnSpc>
              <a:spcBef>
                <a:spcPct val="0"/>
              </a:spcBef>
              <a:spcAft>
                <a:spcPct val="0"/>
              </a:spcAft>
              <a:buClrTx/>
              <a:buSzTx/>
              <a:buFontTx/>
              <a:buNone/>
              <a:tabLst/>
            </a:pPr>
            <a:r>
              <a:rPr kumimoji="0" lang="fr-FR" altLang="fr-FR" sz="1000" b="0" i="0" u="none" strike="noStrike" cap="none" normalizeH="0" baseline="0">
                <a:ln>
                  <a:noFill/>
                </a:ln>
                <a:solidFill>
                  <a:schemeClr val="tx1"/>
                </a:solidFill>
                <a:effectLst/>
                <a:latin typeface="Arial" panose="020B0604020202020204" pitchFamily="34" charset="0"/>
                <a:ea typeface="Arial" panose="020B0604020202020204" pitchFamily="34" charset="0"/>
              </a:rPr>
              <a:t>Les conditions de remise (seuils et taux) pouvant varier, il est vivement conseillé de créer un tableau de paramètres, comme ci-dessous :</a:t>
            </a:r>
          </a:p>
          <a:p>
            <a:pPr marL="0" marR="0" lvl="0" indent="0" algn="l" defTabSz="914400" rtl="0" eaLnBrk="0" fontAlgn="base" latinLnBrk="0" hangingPunct="0">
              <a:lnSpc>
                <a:spcPct val="100000"/>
              </a:lnSpc>
              <a:spcBef>
                <a:spcPct val="0"/>
              </a:spcBef>
              <a:spcAft>
                <a:spcPct val="0"/>
              </a:spcAft>
              <a:buClrTx/>
              <a:buSzTx/>
              <a:buFontTx/>
              <a:buNone/>
              <a:tabLst/>
            </a:pPr>
            <a:endParaRPr lang="fr-FR" altLang="fr-FR" sz="1000">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fr-FR" altLang="fr-FR" sz="1000" b="0"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lang="fr-FR" altLang="fr-FR" sz="1000">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fr-FR" altLang="fr-FR" sz="1000" b="0"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lang="fr-FR" altLang="fr-FR" sz="1000">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fr-FR" altLang="fr-FR" sz="1000" b="0"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lang="fr-FR" altLang="fr-FR" sz="1000">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fr-FR" altLang="fr-FR" sz="1000" b="0"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fr-FR" altLang="fr-FR" sz="600" b="0"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fr-FR" altLang="fr-FR" sz="1000" b="0" i="0" u="none" strike="noStrike" cap="none" normalizeH="0" baseline="0">
                <a:ln>
                  <a:noFill/>
                </a:ln>
                <a:solidFill>
                  <a:schemeClr val="tx1"/>
                </a:solidFill>
                <a:effectLst/>
                <a:latin typeface="Arial" panose="020B0604020202020204" pitchFamily="34" charset="0"/>
                <a:ea typeface="Arial" panose="020B0604020202020204" pitchFamily="34" charset="0"/>
              </a:rPr>
              <a:t>Dans les formules, on fera référence aux cellules $B$2 et $B$3 pour les valeurs des seuils, et aux cellules $C$2, $C$3 et $C$4 pour les valeurs des taux ; la feuille de calcul sera plus facile à maintenir en cas de variation de ces valeurs.</a:t>
            </a:r>
            <a:endParaRPr kumimoji="0" lang="fr-FR" altLang="fr-FR" sz="1800" b="0" i="0" u="none" strike="noStrike" cap="none" normalizeH="0" baseline="0">
              <a:ln>
                <a:noFill/>
              </a:ln>
              <a:solidFill>
                <a:schemeClr val="tx1"/>
              </a:solidFill>
              <a:effectLst/>
              <a:latin typeface="Arial" panose="020B0604020202020204" pitchFamily="34" charset="0"/>
            </a:endParaRPr>
          </a:p>
        </p:txBody>
      </p:sp>
      <p:pic>
        <p:nvPicPr>
          <p:cNvPr id="25" name="Image 24"/>
          <p:cNvPicPr>
            <a:picLocks noChangeAspect="1"/>
          </p:cNvPicPr>
          <p:nvPr/>
        </p:nvPicPr>
        <p:blipFill>
          <a:blip r:embed="rId4"/>
          <a:stretch>
            <a:fillRect/>
          </a:stretch>
        </p:blipFill>
        <p:spPr>
          <a:xfrm>
            <a:off x="1568500" y="2596002"/>
            <a:ext cx="3414712" cy="785812"/>
          </a:xfrm>
          <a:prstGeom prst="rect">
            <a:avLst/>
          </a:prstGeom>
        </p:spPr>
      </p:pic>
    </p:spTree>
    <p:extLst>
      <p:ext uri="{BB962C8B-B14F-4D97-AF65-F5344CB8AC3E}">
        <p14:creationId xmlns:p14="http://schemas.microsoft.com/office/powerpoint/2010/main" val="2921153469"/>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2" name="Image 3" descr="logo_4coul.jpg"/>
          <p:cNvPicPr>
            <a:picLocks noChangeAspect="1"/>
          </p:cNvPicPr>
          <p:nvPr/>
        </p:nvPicPr>
        <p:blipFill>
          <a:blip r:embed="rId3"/>
          <a:srcRect/>
          <a:stretch>
            <a:fillRect/>
          </a:stretch>
        </p:blipFill>
        <p:spPr bwMode="auto">
          <a:xfrm>
            <a:off x="142875" y="214313"/>
            <a:ext cx="889000" cy="1016000"/>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
        <p:nvSpPr>
          <p:cNvPr id="4" name="Espace réservé de la date 3"/>
          <p:cNvSpPr>
            <a:spLocks noGrp="1"/>
          </p:cNvSpPr>
          <p:nvPr>
            <p:ph type="dt" sz="half" idx="10"/>
          </p:nvPr>
        </p:nvSpPr>
        <p:spPr/>
        <p:txBody>
          <a:bodyPr/>
          <a:lstStyle/>
          <a:p>
            <a:pPr algn="r">
              <a:defRPr/>
            </a:pPr>
            <a:fld id="{B8B751E7-DD0F-418B-8905-483414591B19}" type="datetime1">
              <a:rPr lang="fr-FR" sz="1800" smtClean="0">
                <a:latin typeface="Comic Sans MS" panose="030F0702030302020204" pitchFamily="66" charset="0"/>
              </a:rPr>
              <a:pPr algn="r">
                <a:defRPr/>
              </a:pPr>
              <a:t>05/11/2018</a:t>
            </a:fld>
            <a:endParaRPr lang="fr-FR" sz="1050">
              <a:latin typeface="Comic Sans MS" panose="030F0702030302020204" pitchFamily="66" charset="0"/>
            </a:endParaRPr>
          </a:p>
        </p:txBody>
      </p:sp>
      <p:sp>
        <p:nvSpPr>
          <p:cNvPr id="2" name="Titre 1"/>
          <p:cNvSpPr>
            <a:spLocks noGrp="1"/>
          </p:cNvSpPr>
          <p:nvPr>
            <p:ph type="title"/>
          </p:nvPr>
        </p:nvSpPr>
        <p:spPr>
          <a:xfrm>
            <a:off x="827584" y="274638"/>
            <a:ext cx="7859216" cy="1143000"/>
          </a:xfrm>
        </p:spPr>
        <p:txBody>
          <a:bodyPr>
            <a:normAutofit/>
          </a:bodyPr>
          <a:lstStyle/>
          <a:p>
            <a:pPr algn="ctr" eaLnBrk="1" fontAlgn="auto" hangingPunct="1">
              <a:spcAft>
                <a:spcPts val="0"/>
              </a:spcAft>
              <a:defRPr/>
            </a:pPr>
            <a:r>
              <a:rPr lang="fr-FR" sz="4800">
                <a:solidFill>
                  <a:schemeClr val="tx1"/>
                </a:solidFill>
                <a:latin typeface="Comic Sans MS" panose="030F0702030302020204" pitchFamily="66" charset="0"/>
              </a:rPr>
              <a:t>Les fonctions</a:t>
            </a:r>
            <a:endParaRPr lang="fr-FR" sz="4800">
              <a:latin typeface="Comic Sans MS" panose="030F0702030302020204" pitchFamily="66" charset="0"/>
            </a:endParaRPr>
          </a:p>
        </p:txBody>
      </p:sp>
      <p:sp>
        <p:nvSpPr>
          <p:cNvPr id="7" name="Espace réservé du pied de page 5"/>
          <p:cNvSpPr>
            <a:spLocks noGrp="1"/>
          </p:cNvSpPr>
          <p:nvPr>
            <p:ph type="ftr" sz="quarter" idx="11"/>
          </p:nvPr>
        </p:nvSpPr>
        <p:spPr>
          <a:xfrm>
            <a:off x="142875" y="6408738"/>
            <a:ext cx="3132981" cy="365125"/>
          </a:xfrm>
        </p:spPr>
        <p:txBody>
          <a:bodyPr/>
          <a:lstStyle/>
          <a:p>
            <a:pPr algn="l">
              <a:defRPr/>
            </a:pPr>
            <a:r>
              <a:rPr lang="fr-FR" sz="1200">
                <a:latin typeface="Comic Sans MS" panose="030F0702030302020204" pitchFamily="66" charset="0"/>
              </a:rPr>
              <a:t>Manager de Travaux – INF</a:t>
            </a:r>
          </a:p>
        </p:txBody>
      </p:sp>
      <p:sp>
        <p:nvSpPr>
          <p:cNvPr id="3" name="Rectangle 2"/>
          <p:cNvSpPr/>
          <p:nvPr/>
        </p:nvSpPr>
        <p:spPr>
          <a:xfrm>
            <a:off x="683568" y="1532908"/>
            <a:ext cx="6890721" cy="307777"/>
          </a:xfrm>
          <a:prstGeom prst="rect">
            <a:avLst/>
          </a:prstGeom>
        </p:spPr>
        <p:txBody>
          <a:bodyPr wrap="square">
            <a:spAutoFit/>
          </a:bodyPr>
          <a:lstStyle/>
          <a:p>
            <a:pPr marL="76200">
              <a:spcAft>
                <a:spcPts val="0"/>
              </a:spcAft>
            </a:pPr>
            <a:r>
              <a:rPr lang="fr-FR" sz="1400" b="1">
                <a:latin typeface="Arial" panose="020B0604020202020204" pitchFamily="34" charset="0"/>
                <a:ea typeface="Arial" panose="020B0604020202020204" pitchFamily="34" charset="0"/>
              </a:rPr>
              <a:t>La fonction SOMME.SI </a:t>
            </a:r>
            <a:r>
              <a:rPr lang="fr-FR" sz="1400" b="1">
                <a:latin typeface="Arial" panose="020B0604020202020204" pitchFamily="34" charset="0"/>
                <a:ea typeface="Arial" panose="020B0604020202020204" pitchFamily="34" charset="0"/>
                <a:sym typeface="Wingdings" panose="05000000000000000000" pitchFamily="2" charset="2"/>
              </a:rPr>
              <a:t> Page 22</a:t>
            </a:r>
            <a:endParaRPr lang="fr-FR" sz="1400" b="1">
              <a:latin typeface="Arial" panose="020B0604020202020204" pitchFamily="34" charset="0"/>
              <a:ea typeface="Arial" panose="020B0604020202020204" pitchFamily="34" charset="0"/>
            </a:endParaRPr>
          </a:p>
        </p:txBody>
      </p:sp>
      <p:sp>
        <p:nvSpPr>
          <p:cNvPr id="27" name="Rectangle 26"/>
          <p:cNvSpPr/>
          <p:nvPr/>
        </p:nvSpPr>
        <p:spPr>
          <a:xfrm>
            <a:off x="683568" y="1840685"/>
            <a:ext cx="1577676" cy="246221"/>
          </a:xfrm>
          <a:prstGeom prst="rect">
            <a:avLst/>
          </a:prstGeom>
        </p:spPr>
        <p:txBody>
          <a:bodyPr wrap="none">
            <a:spAutoFit/>
          </a:bodyPr>
          <a:lstStyle/>
          <a:p>
            <a:pPr marL="76200">
              <a:spcBef>
                <a:spcPts val="605"/>
              </a:spcBef>
              <a:spcAft>
                <a:spcPts val="0"/>
              </a:spcAft>
            </a:pPr>
            <a:r>
              <a:rPr lang="fr-FR" sz="1000">
                <a:latin typeface="Arial" panose="020B0604020202020204" pitchFamily="34" charset="0"/>
                <a:ea typeface="Arial" panose="020B0604020202020204" pitchFamily="34" charset="0"/>
              </a:rPr>
              <a:t>Soit le tableau suivant :</a:t>
            </a:r>
            <a:endParaRPr lang="fr-FR" sz="1000">
              <a:effectLst/>
              <a:latin typeface="Arial" panose="020B0604020202020204" pitchFamily="34" charset="0"/>
              <a:ea typeface="Arial" panose="020B0604020202020204" pitchFamily="34" charset="0"/>
            </a:endParaRPr>
          </a:p>
        </p:txBody>
      </p:sp>
      <p:pic>
        <p:nvPicPr>
          <p:cNvPr id="28" name="Image 27"/>
          <p:cNvPicPr>
            <a:picLocks noChangeAspect="1"/>
          </p:cNvPicPr>
          <p:nvPr/>
        </p:nvPicPr>
        <p:blipFill>
          <a:blip r:embed="rId4"/>
          <a:stretch>
            <a:fillRect/>
          </a:stretch>
        </p:blipFill>
        <p:spPr>
          <a:xfrm>
            <a:off x="827584" y="2169810"/>
            <a:ext cx="3047423" cy="1300283"/>
          </a:xfrm>
          <a:prstGeom prst="rect">
            <a:avLst/>
          </a:prstGeom>
        </p:spPr>
      </p:pic>
      <p:sp>
        <p:nvSpPr>
          <p:cNvPr id="29" name="Rectangle 28"/>
          <p:cNvSpPr/>
          <p:nvPr/>
        </p:nvSpPr>
        <p:spPr>
          <a:xfrm>
            <a:off x="683568" y="3573016"/>
            <a:ext cx="7254552" cy="1896225"/>
          </a:xfrm>
          <a:prstGeom prst="rect">
            <a:avLst/>
          </a:prstGeom>
        </p:spPr>
        <p:txBody>
          <a:bodyPr wrap="square">
            <a:spAutoFit/>
          </a:bodyPr>
          <a:lstStyle/>
          <a:p>
            <a:pPr marL="76200" marR="1925955">
              <a:lnSpc>
                <a:spcPct val="151000"/>
              </a:lnSpc>
              <a:spcBef>
                <a:spcPts val="585"/>
              </a:spcBef>
              <a:spcAft>
                <a:spcPts val="0"/>
              </a:spcAft>
            </a:pPr>
            <a:r>
              <a:rPr lang="fr-FR" sz="900">
                <a:latin typeface="Arial" panose="020B0604020202020204" pitchFamily="34" charset="0"/>
                <a:ea typeface="Arial" panose="020B0604020202020204" pitchFamily="34" charset="0"/>
              </a:rPr>
              <a:t>La fonction SOMME.SI permet d’effectuer une somme conditionnelle.</a:t>
            </a:r>
          </a:p>
          <a:p>
            <a:pPr marL="76200" marR="1925955">
              <a:lnSpc>
                <a:spcPct val="151000"/>
              </a:lnSpc>
              <a:spcBef>
                <a:spcPts val="585"/>
              </a:spcBef>
              <a:spcAft>
                <a:spcPts val="0"/>
              </a:spcAft>
            </a:pPr>
            <a:r>
              <a:rPr lang="fr-FR" sz="900" u="sng">
                <a:latin typeface="Arial" panose="020B0604020202020204" pitchFamily="34" charset="0"/>
                <a:ea typeface="Arial" panose="020B0604020202020204" pitchFamily="34" charset="0"/>
              </a:rPr>
              <a:t>Syntaxe</a:t>
            </a:r>
            <a:r>
              <a:rPr lang="fr-FR" sz="900">
                <a:latin typeface="Arial" panose="020B0604020202020204" pitchFamily="34" charset="0"/>
                <a:ea typeface="Arial" panose="020B0604020202020204" pitchFamily="34" charset="0"/>
              </a:rPr>
              <a:t> : SOMME.SI(plage ; critère ; [somme plage])</a:t>
            </a:r>
          </a:p>
          <a:p>
            <a:pPr marL="76200">
              <a:spcBef>
                <a:spcPts val="20"/>
              </a:spcBef>
              <a:spcAft>
                <a:spcPts val="0"/>
              </a:spcAft>
            </a:pPr>
            <a:endParaRPr lang="fr-FR" sz="900">
              <a:latin typeface="Arial" panose="020B0604020202020204" pitchFamily="34" charset="0"/>
              <a:ea typeface="Arial" panose="020B0604020202020204" pitchFamily="34" charset="0"/>
            </a:endParaRPr>
          </a:p>
          <a:p>
            <a:pPr marL="76200">
              <a:spcBef>
                <a:spcPts val="20"/>
              </a:spcBef>
              <a:spcAft>
                <a:spcPts val="0"/>
              </a:spcAft>
            </a:pPr>
            <a:r>
              <a:rPr lang="fr-FR" sz="900">
                <a:latin typeface="Arial" panose="020B0604020202020204" pitchFamily="34" charset="0"/>
                <a:ea typeface="Arial" panose="020B0604020202020204" pitchFamily="34" charset="0"/>
              </a:rPr>
              <a:t>Un exemple est plus parlant :</a:t>
            </a:r>
          </a:p>
          <a:p>
            <a:pPr marL="76200" marR="2198370">
              <a:lnSpc>
                <a:spcPct val="151000"/>
              </a:lnSpc>
              <a:spcBef>
                <a:spcPts val="575"/>
              </a:spcBef>
              <a:spcAft>
                <a:spcPts val="0"/>
              </a:spcAft>
              <a:tabLst>
                <a:tab pos="1752600" algn="l"/>
              </a:tabLst>
            </a:pPr>
            <a:r>
              <a:rPr lang="fr-FR" sz="900">
                <a:latin typeface="Arial" panose="020B0604020202020204" pitchFamily="34" charset="0"/>
                <a:ea typeface="Arial" panose="020B0604020202020204" pitchFamily="34" charset="0"/>
              </a:rPr>
              <a:t>Total de la TVA à</a:t>
            </a:r>
            <a:r>
              <a:rPr lang="fr-FR" sz="900" spc="-30">
                <a:latin typeface="Arial" panose="020B0604020202020204" pitchFamily="34" charset="0"/>
                <a:ea typeface="Arial" panose="020B0604020202020204" pitchFamily="34" charset="0"/>
              </a:rPr>
              <a:t> </a:t>
            </a:r>
            <a:r>
              <a:rPr lang="fr-FR" sz="900">
                <a:latin typeface="Arial" panose="020B0604020202020204" pitchFamily="34" charset="0"/>
                <a:ea typeface="Arial" panose="020B0604020202020204" pitchFamily="34" charset="0"/>
              </a:rPr>
              <a:t>10%</a:t>
            </a:r>
            <a:r>
              <a:rPr lang="fr-FR" sz="900" spc="-5">
                <a:latin typeface="Arial" panose="020B0604020202020204" pitchFamily="34" charset="0"/>
                <a:ea typeface="Arial" panose="020B0604020202020204" pitchFamily="34" charset="0"/>
              </a:rPr>
              <a:t> </a:t>
            </a:r>
            <a:r>
              <a:rPr lang="fr-FR" sz="900">
                <a:latin typeface="Arial" panose="020B0604020202020204" pitchFamily="34" charset="0"/>
                <a:ea typeface="Arial" panose="020B0604020202020204" pitchFamily="34" charset="0"/>
              </a:rPr>
              <a:t>: 	=</a:t>
            </a:r>
            <a:r>
              <a:rPr lang="fr-FR" sz="900" b="1">
                <a:latin typeface="Arial" panose="020B0604020202020204" pitchFamily="34" charset="0"/>
                <a:ea typeface="Arial" panose="020B0604020202020204" pitchFamily="34" charset="0"/>
              </a:rPr>
              <a:t>SOMME.SI</a:t>
            </a:r>
            <a:r>
              <a:rPr lang="fr-FR" sz="900">
                <a:latin typeface="Arial" panose="020B0604020202020204" pitchFamily="34" charset="0"/>
                <a:ea typeface="Arial" panose="020B0604020202020204" pitchFamily="34" charset="0"/>
              </a:rPr>
              <a:t>(C3:C7</a:t>
            </a:r>
            <a:r>
              <a:rPr lang="fr-FR" sz="900" b="1">
                <a:latin typeface="Arial" panose="020B0604020202020204" pitchFamily="34" charset="0"/>
                <a:ea typeface="Arial" panose="020B0604020202020204" pitchFamily="34" charset="0"/>
              </a:rPr>
              <a:t>;</a:t>
            </a:r>
            <a:r>
              <a:rPr lang="fr-FR" sz="900" b="1">
                <a:solidFill>
                  <a:srgbClr val="FF0000"/>
                </a:solidFill>
                <a:latin typeface="Arial" panose="020B0604020202020204" pitchFamily="34" charset="0"/>
                <a:ea typeface="Arial" panose="020B0604020202020204" pitchFamily="34" charset="0"/>
              </a:rPr>
              <a:t>10%</a:t>
            </a:r>
            <a:r>
              <a:rPr lang="fr-FR" sz="900" b="1">
                <a:latin typeface="Arial" panose="020B0604020202020204" pitchFamily="34" charset="0"/>
                <a:ea typeface="Arial" panose="020B0604020202020204" pitchFamily="34" charset="0"/>
              </a:rPr>
              <a:t>;</a:t>
            </a:r>
            <a:r>
              <a:rPr lang="fr-FR" sz="900">
                <a:latin typeface="Arial" panose="020B0604020202020204" pitchFamily="34" charset="0"/>
                <a:ea typeface="Arial" panose="020B0604020202020204" pitchFamily="34" charset="0"/>
              </a:rPr>
              <a:t>D3:D7</a:t>
            </a:r>
            <a:r>
              <a:rPr lang="fr-FR" sz="900" b="1">
                <a:latin typeface="Arial" panose="020B0604020202020204" pitchFamily="34" charset="0"/>
                <a:ea typeface="Arial" panose="020B0604020202020204" pitchFamily="34" charset="0"/>
              </a:rPr>
              <a:t>)</a:t>
            </a:r>
          </a:p>
          <a:p>
            <a:pPr marL="76200" marR="2198370">
              <a:lnSpc>
                <a:spcPct val="151000"/>
              </a:lnSpc>
              <a:spcBef>
                <a:spcPts val="575"/>
              </a:spcBef>
              <a:spcAft>
                <a:spcPts val="0"/>
              </a:spcAft>
              <a:tabLst>
                <a:tab pos="1752600" algn="l"/>
              </a:tabLst>
            </a:pPr>
            <a:r>
              <a:rPr lang="fr-FR" sz="900">
                <a:latin typeface="Arial" panose="020B0604020202020204" pitchFamily="34" charset="0"/>
                <a:ea typeface="Arial" panose="020B0604020202020204" pitchFamily="34" charset="0"/>
              </a:rPr>
              <a:t>Total de la TVA à</a:t>
            </a:r>
            <a:r>
              <a:rPr lang="fr-FR" sz="900" spc="-30">
                <a:latin typeface="Arial" panose="020B0604020202020204" pitchFamily="34" charset="0"/>
                <a:ea typeface="Arial" panose="020B0604020202020204" pitchFamily="34" charset="0"/>
              </a:rPr>
              <a:t> </a:t>
            </a:r>
            <a:r>
              <a:rPr lang="fr-FR" sz="900">
                <a:latin typeface="Arial" panose="020B0604020202020204" pitchFamily="34" charset="0"/>
                <a:ea typeface="Arial" panose="020B0604020202020204" pitchFamily="34" charset="0"/>
              </a:rPr>
              <a:t>20%</a:t>
            </a:r>
            <a:r>
              <a:rPr lang="fr-FR" sz="900" spc="-5">
                <a:latin typeface="Arial" panose="020B0604020202020204" pitchFamily="34" charset="0"/>
                <a:ea typeface="Arial" panose="020B0604020202020204" pitchFamily="34" charset="0"/>
              </a:rPr>
              <a:t> </a:t>
            </a:r>
            <a:r>
              <a:rPr lang="fr-FR" sz="900">
                <a:latin typeface="Arial" panose="020B0604020202020204" pitchFamily="34" charset="0"/>
                <a:ea typeface="Arial" panose="020B0604020202020204" pitchFamily="34" charset="0"/>
              </a:rPr>
              <a:t>:	=</a:t>
            </a:r>
            <a:r>
              <a:rPr lang="fr-FR" sz="900" b="1">
                <a:latin typeface="Arial" panose="020B0604020202020204" pitchFamily="34" charset="0"/>
                <a:ea typeface="Arial" panose="020B0604020202020204" pitchFamily="34" charset="0"/>
              </a:rPr>
              <a:t>SOMME.SI(</a:t>
            </a:r>
            <a:r>
              <a:rPr lang="fr-FR" sz="900">
                <a:latin typeface="Arial" panose="020B0604020202020204" pitchFamily="34" charset="0"/>
                <a:ea typeface="Arial" panose="020B0604020202020204" pitchFamily="34" charset="0"/>
              </a:rPr>
              <a:t>C3:C7</a:t>
            </a:r>
            <a:r>
              <a:rPr lang="fr-FR" sz="900" b="1">
                <a:latin typeface="Arial" panose="020B0604020202020204" pitchFamily="34" charset="0"/>
                <a:ea typeface="Arial" panose="020B0604020202020204" pitchFamily="34" charset="0"/>
              </a:rPr>
              <a:t>;</a:t>
            </a:r>
            <a:r>
              <a:rPr lang="fr-FR" sz="900" b="1">
                <a:solidFill>
                  <a:srgbClr val="FF0000"/>
                </a:solidFill>
                <a:latin typeface="Arial" panose="020B0604020202020204" pitchFamily="34" charset="0"/>
                <a:ea typeface="Arial" panose="020B0604020202020204" pitchFamily="34" charset="0"/>
              </a:rPr>
              <a:t>20%</a:t>
            </a:r>
            <a:r>
              <a:rPr lang="fr-FR" sz="900" b="1">
                <a:latin typeface="Arial" panose="020B0604020202020204" pitchFamily="34" charset="0"/>
                <a:ea typeface="Arial" panose="020B0604020202020204" pitchFamily="34" charset="0"/>
              </a:rPr>
              <a:t>;</a:t>
            </a:r>
            <a:r>
              <a:rPr lang="fr-FR" sz="900">
                <a:latin typeface="Arial" panose="020B0604020202020204" pitchFamily="34" charset="0"/>
                <a:ea typeface="Arial" panose="020B0604020202020204" pitchFamily="34" charset="0"/>
              </a:rPr>
              <a:t>D3:D7</a:t>
            </a:r>
            <a:r>
              <a:rPr lang="fr-FR" sz="900" b="1">
                <a:latin typeface="Arial" panose="020B0604020202020204" pitchFamily="34" charset="0"/>
                <a:ea typeface="Arial" panose="020B0604020202020204" pitchFamily="34" charset="0"/>
              </a:rPr>
              <a:t>)</a:t>
            </a:r>
          </a:p>
          <a:p>
            <a:pPr marL="76200" marR="2198370">
              <a:lnSpc>
                <a:spcPct val="151000"/>
              </a:lnSpc>
              <a:spcBef>
                <a:spcPts val="575"/>
              </a:spcBef>
              <a:spcAft>
                <a:spcPts val="0"/>
              </a:spcAft>
              <a:tabLst>
                <a:tab pos="1752600" algn="l"/>
              </a:tabLst>
            </a:pPr>
            <a:endParaRPr lang="fr-FR" sz="1050" b="1">
              <a:latin typeface="Arial" panose="020B0604020202020204" pitchFamily="34" charset="0"/>
              <a:ea typeface="Arial" panose="020B0604020202020204" pitchFamily="34" charset="0"/>
            </a:endParaRPr>
          </a:p>
          <a:p>
            <a:pPr marL="76200">
              <a:spcBef>
                <a:spcPts val="30"/>
              </a:spcBef>
              <a:spcAft>
                <a:spcPts val="0"/>
              </a:spcAft>
            </a:pPr>
            <a:r>
              <a:rPr lang="fr-FR" sz="900">
                <a:latin typeface="Arial" panose="020B0604020202020204" pitchFamily="34" charset="0"/>
                <a:ea typeface="Arial" panose="020B0604020202020204" pitchFamily="34" charset="0"/>
              </a:rPr>
              <a:t>On fait la somme des valeurs de la colonne D quand le taux spécifié se trouve dans la colonne C.</a:t>
            </a:r>
            <a:endParaRPr lang="fr-FR" sz="900">
              <a:effectLst/>
              <a:latin typeface="Arial" panose="020B0604020202020204" pitchFamily="34" charset="0"/>
              <a:ea typeface="Arial" panose="020B0604020202020204" pitchFamily="34" charset="0"/>
            </a:endParaRPr>
          </a:p>
        </p:txBody>
      </p:sp>
    </p:spTree>
    <p:extLst>
      <p:ext uri="{BB962C8B-B14F-4D97-AF65-F5344CB8AC3E}">
        <p14:creationId xmlns:p14="http://schemas.microsoft.com/office/powerpoint/2010/main" val="2547821871"/>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2" name="Image 3" descr="logo_4coul.jpg"/>
          <p:cNvPicPr>
            <a:picLocks noChangeAspect="1"/>
          </p:cNvPicPr>
          <p:nvPr/>
        </p:nvPicPr>
        <p:blipFill>
          <a:blip r:embed="rId3"/>
          <a:srcRect/>
          <a:stretch>
            <a:fillRect/>
          </a:stretch>
        </p:blipFill>
        <p:spPr bwMode="auto">
          <a:xfrm>
            <a:off x="142875" y="214313"/>
            <a:ext cx="889000" cy="1016000"/>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
        <p:nvSpPr>
          <p:cNvPr id="4" name="Espace réservé de la date 3"/>
          <p:cNvSpPr>
            <a:spLocks noGrp="1"/>
          </p:cNvSpPr>
          <p:nvPr>
            <p:ph type="dt" sz="half" idx="10"/>
          </p:nvPr>
        </p:nvSpPr>
        <p:spPr/>
        <p:txBody>
          <a:bodyPr/>
          <a:lstStyle/>
          <a:p>
            <a:pPr algn="r">
              <a:defRPr/>
            </a:pPr>
            <a:fld id="{B8B751E7-DD0F-418B-8905-483414591B19}" type="datetime1">
              <a:rPr lang="fr-FR" sz="1800" smtClean="0">
                <a:latin typeface="Comic Sans MS" panose="030F0702030302020204" pitchFamily="66" charset="0"/>
              </a:rPr>
              <a:pPr algn="r">
                <a:defRPr/>
              </a:pPr>
              <a:t>05/11/2018</a:t>
            </a:fld>
            <a:endParaRPr lang="fr-FR" sz="1050">
              <a:latin typeface="Comic Sans MS" panose="030F0702030302020204" pitchFamily="66" charset="0"/>
            </a:endParaRPr>
          </a:p>
        </p:txBody>
      </p:sp>
      <p:sp>
        <p:nvSpPr>
          <p:cNvPr id="2" name="Titre 1"/>
          <p:cNvSpPr>
            <a:spLocks noGrp="1"/>
          </p:cNvSpPr>
          <p:nvPr>
            <p:ph type="title"/>
          </p:nvPr>
        </p:nvSpPr>
        <p:spPr>
          <a:xfrm>
            <a:off x="827584" y="274638"/>
            <a:ext cx="7859216" cy="1143000"/>
          </a:xfrm>
        </p:spPr>
        <p:txBody>
          <a:bodyPr>
            <a:normAutofit/>
          </a:bodyPr>
          <a:lstStyle/>
          <a:p>
            <a:pPr algn="ctr" eaLnBrk="1" fontAlgn="auto" hangingPunct="1">
              <a:spcAft>
                <a:spcPts val="0"/>
              </a:spcAft>
              <a:defRPr/>
            </a:pPr>
            <a:r>
              <a:rPr lang="fr-FR" sz="4800">
                <a:solidFill>
                  <a:schemeClr val="tx1"/>
                </a:solidFill>
                <a:latin typeface="Comic Sans MS" panose="030F0702030302020204" pitchFamily="66" charset="0"/>
              </a:rPr>
              <a:t>Les fonctions</a:t>
            </a:r>
            <a:endParaRPr lang="fr-FR" sz="4800">
              <a:latin typeface="Comic Sans MS" panose="030F0702030302020204" pitchFamily="66" charset="0"/>
            </a:endParaRPr>
          </a:p>
        </p:txBody>
      </p:sp>
      <p:sp>
        <p:nvSpPr>
          <p:cNvPr id="7" name="Espace réservé du pied de page 5"/>
          <p:cNvSpPr>
            <a:spLocks noGrp="1"/>
          </p:cNvSpPr>
          <p:nvPr>
            <p:ph type="ftr" sz="quarter" idx="11"/>
          </p:nvPr>
        </p:nvSpPr>
        <p:spPr>
          <a:xfrm>
            <a:off x="142875" y="6408738"/>
            <a:ext cx="3132981" cy="365125"/>
          </a:xfrm>
        </p:spPr>
        <p:txBody>
          <a:bodyPr/>
          <a:lstStyle/>
          <a:p>
            <a:pPr algn="l">
              <a:defRPr/>
            </a:pPr>
            <a:r>
              <a:rPr lang="fr-FR" sz="1200">
                <a:latin typeface="Comic Sans MS" panose="030F0702030302020204" pitchFamily="66" charset="0"/>
              </a:rPr>
              <a:t>Manager de Travaux – INF</a:t>
            </a:r>
          </a:p>
        </p:txBody>
      </p:sp>
      <p:sp>
        <p:nvSpPr>
          <p:cNvPr id="3" name="Rectangle 2"/>
          <p:cNvSpPr/>
          <p:nvPr/>
        </p:nvSpPr>
        <p:spPr>
          <a:xfrm>
            <a:off x="683568" y="1532908"/>
            <a:ext cx="6890721" cy="307777"/>
          </a:xfrm>
          <a:prstGeom prst="rect">
            <a:avLst/>
          </a:prstGeom>
        </p:spPr>
        <p:txBody>
          <a:bodyPr wrap="square">
            <a:spAutoFit/>
          </a:bodyPr>
          <a:lstStyle/>
          <a:p>
            <a:pPr marL="76200">
              <a:spcAft>
                <a:spcPts val="0"/>
              </a:spcAft>
            </a:pPr>
            <a:r>
              <a:rPr lang="fr-FR" sz="1400" b="1">
                <a:latin typeface="Arial" panose="020B0604020202020204" pitchFamily="34" charset="0"/>
                <a:ea typeface="Arial" panose="020B0604020202020204" pitchFamily="34" charset="0"/>
              </a:rPr>
              <a:t>La fonction SOMMEPROD </a:t>
            </a:r>
            <a:r>
              <a:rPr lang="fr-FR" sz="1400" b="1">
                <a:latin typeface="Arial" panose="020B0604020202020204" pitchFamily="34" charset="0"/>
                <a:ea typeface="Arial" panose="020B0604020202020204" pitchFamily="34" charset="0"/>
                <a:sym typeface="Wingdings" panose="05000000000000000000" pitchFamily="2" charset="2"/>
              </a:rPr>
              <a:t> Page 22</a:t>
            </a:r>
            <a:endParaRPr lang="fr-FR" sz="1400" b="1">
              <a:latin typeface="Arial" panose="020B0604020202020204" pitchFamily="34" charset="0"/>
              <a:ea typeface="Arial" panose="020B0604020202020204" pitchFamily="34" charset="0"/>
            </a:endParaRPr>
          </a:p>
        </p:txBody>
      </p:sp>
      <p:sp>
        <p:nvSpPr>
          <p:cNvPr id="6" name="Rectangle 1"/>
          <p:cNvSpPr>
            <a:spLocks noChangeArrowheads="1"/>
          </p:cNvSpPr>
          <p:nvPr/>
        </p:nvSpPr>
        <p:spPr bwMode="auto">
          <a:xfrm>
            <a:off x="827584" y="1856812"/>
            <a:ext cx="4032448" cy="24006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fr-FR" altLang="fr-FR" sz="1000" b="0" i="0" u="none" strike="noStrike" cap="none" normalizeH="0" baseline="0">
                <a:ln>
                  <a:noFill/>
                </a:ln>
                <a:solidFill>
                  <a:schemeClr val="tx1"/>
                </a:solidFill>
                <a:effectLst/>
                <a:latin typeface="Arial" panose="020B0604020202020204" pitchFamily="34" charset="0"/>
                <a:ea typeface="Arial" panose="020B0604020202020204" pitchFamily="34" charset="0"/>
              </a:rPr>
              <a:t>Effectue la somme du produit des valeurs.</a:t>
            </a:r>
          </a:p>
          <a:p>
            <a:pPr marL="0" marR="0" lvl="0" indent="0" algn="l" defTabSz="914400" rtl="0" eaLnBrk="0" fontAlgn="base" latinLnBrk="0" hangingPunct="0">
              <a:lnSpc>
                <a:spcPct val="100000"/>
              </a:lnSpc>
              <a:spcBef>
                <a:spcPct val="0"/>
              </a:spcBef>
              <a:spcAft>
                <a:spcPct val="0"/>
              </a:spcAft>
              <a:buClrTx/>
              <a:buSzTx/>
              <a:buFontTx/>
              <a:buNone/>
              <a:tabLst/>
            </a:pPr>
            <a:r>
              <a:rPr kumimoji="0" lang="fr-FR" altLang="fr-FR" sz="1000" b="0" i="0" u="none" strike="noStrike" cap="none" normalizeH="0" baseline="0">
                <a:ln>
                  <a:noFill/>
                </a:ln>
                <a:solidFill>
                  <a:schemeClr val="tx1"/>
                </a:solidFill>
                <a:effectLst/>
                <a:latin typeface="Arial" panose="020B0604020202020204" pitchFamily="34" charset="0"/>
                <a:ea typeface="Arial" panose="020B0604020202020204" pitchFamily="34" charset="0"/>
              </a:rPr>
              <a:t>Soit</a:t>
            </a:r>
            <a:r>
              <a:rPr kumimoji="0" lang="en-US" altLang="fr-FR" sz="1000" b="0" i="0" u="none" strike="noStrike" cap="none" normalizeH="0" baseline="0">
                <a:ln>
                  <a:noFill/>
                </a:ln>
                <a:solidFill>
                  <a:schemeClr val="tx1"/>
                </a:solidFill>
                <a:effectLst/>
                <a:latin typeface="Arial" panose="020B0604020202020204" pitchFamily="34" charset="0"/>
                <a:ea typeface="Arial" panose="020B0604020202020204" pitchFamily="34" charset="0"/>
              </a:rPr>
              <a:t> le tableau </a:t>
            </a:r>
            <a:r>
              <a:rPr kumimoji="0" lang="fr-FR" altLang="fr-FR" sz="1000" b="0" i="0" u="none" strike="noStrike" cap="none" normalizeH="0" baseline="0">
                <a:ln>
                  <a:noFill/>
                </a:ln>
                <a:solidFill>
                  <a:schemeClr val="tx1"/>
                </a:solidFill>
                <a:effectLst/>
                <a:latin typeface="Arial" panose="020B0604020202020204" pitchFamily="34" charset="0"/>
                <a:ea typeface="Arial" panose="020B0604020202020204" pitchFamily="34" charset="0"/>
              </a:rPr>
              <a:t>suivant</a:t>
            </a:r>
            <a:r>
              <a:rPr kumimoji="0" lang="en-US" altLang="fr-FR" sz="1000" b="0" i="0" u="none" strike="noStrike" cap="none" normalizeH="0" baseline="0">
                <a:ln>
                  <a:noFill/>
                </a:ln>
                <a:solidFill>
                  <a:schemeClr val="tx1"/>
                </a:solidFill>
                <a:effectLst/>
                <a:latin typeface="Arial" panose="020B0604020202020204" pitchFamily="34" charset="0"/>
                <a:ea typeface="Arial" panose="020B0604020202020204" pitchFamily="34" charset="0"/>
              </a:rPr>
              <a:t> :</a:t>
            </a:r>
            <a:endParaRPr kumimoji="0" lang="fr-FR" altLang="fr-FR" sz="600" b="0"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fr-FR" sz="1000" b="0" i="0" u="none" strike="noStrike" cap="none" normalizeH="0" baseline="0">
              <a:ln>
                <a:noFill/>
              </a:ln>
              <a:solidFill>
                <a:schemeClr val="tx1"/>
              </a:solidFill>
              <a:effectLst/>
              <a:latin typeface="Arial" panose="020B0604020202020204" pitchFamily="34" charset="0"/>
              <a:ea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lang="en-US" altLang="fr-FR" sz="1000">
              <a:latin typeface="Arial" panose="020B0604020202020204" pitchFamily="34" charset="0"/>
              <a:ea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fr-FR" sz="1000" b="0" i="0" u="none" strike="noStrike" cap="none" normalizeH="0" baseline="0">
              <a:ln>
                <a:noFill/>
              </a:ln>
              <a:solidFill>
                <a:schemeClr val="tx1"/>
              </a:solidFill>
              <a:effectLst/>
              <a:latin typeface="Arial" panose="020B0604020202020204" pitchFamily="34" charset="0"/>
              <a:ea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lang="en-US" altLang="fr-FR" sz="1000">
              <a:latin typeface="Arial" panose="020B0604020202020204" pitchFamily="34" charset="0"/>
              <a:ea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fr-FR" sz="1000" b="0" i="0" u="none" strike="noStrike" cap="none" normalizeH="0" baseline="0">
              <a:ln>
                <a:noFill/>
              </a:ln>
              <a:solidFill>
                <a:schemeClr val="tx1"/>
              </a:solidFill>
              <a:effectLst/>
              <a:latin typeface="Arial" panose="020B0604020202020204" pitchFamily="34" charset="0"/>
              <a:ea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lang="en-US" altLang="fr-FR" sz="1000">
              <a:latin typeface="Arial" panose="020B0604020202020204" pitchFamily="34" charset="0"/>
              <a:ea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fr-FR" sz="1000" b="0" i="0" u="none" strike="noStrike" cap="none" normalizeH="0" baseline="0">
              <a:ln>
                <a:noFill/>
              </a:ln>
              <a:solidFill>
                <a:schemeClr val="tx1"/>
              </a:solidFill>
              <a:effectLst/>
              <a:latin typeface="Arial" panose="020B0604020202020204" pitchFamily="34" charset="0"/>
              <a:ea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lang="en-US" altLang="fr-FR" sz="1000">
              <a:latin typeface="Arial" panose="020B0604020202020204" pitchFamily="34" charset="0"/>
              <a:ea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fr-FR" sz="1000" b="0" i="0" u="none" strike="noStrike" cap="none" normalizeH="0" baseline="0">
              <a:ln>
                <a:noFill/>
              </a:ln>
              <a:solidFill>
                <a:schemeClr val="tx1"/>
              </a:solidFill>
              <a:effectLst/>
              <a:latin typeface="Arial" panose="020B0604020202020204" pitchFamily="34" charset="0"/>
              <a:ea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lang="en-US" altLang="fr-FR" sz="1000">
              <a:latin typeface="Arial" panose="020B0604020202020204" pitchFamily="34" charset="0"/>
              <a:ea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fr-FR" sz="1000" b="0" i="0" u="none" strike="noStrike" cap="none" normalizeH="0" baseline="0">
              <a:ln>
                <a:noFill/>
              </a:ln>
              <a:solidFill>
                <a:schemeClr val="tx1"/>
              </a:solidFill>
              <a:effectLst/>
              <a:latin typeface="Arial" panose="020B0604020202020204" pitchFamily="34" charset="0"/>
              <a:ea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lang="en-US" altLang="fr-FR" sz="1000">
              <a:latin typeface="Arial" panose="020B0604020202020204" pitchFamily="34" charset="0"/>
              <a:ea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fr-FR" altLang="fr-FR" sz="1000" b="0" i="0" u="none" strike="noStrike" cap="none" normalizeH="0" baseline="0">
                <a:ln>
                  <a:noFill/>
                </a:ln>
                <a:solidFill>
                  <a:schemeClr val="tx1"/>
                </a:solidFill>
                <a:effectLst/>
                <a:latin typeface="Arial" panose="020B0604020202020204" pitchFamily="34" charset="0"/>
                <a:ea typeface="Arial" panose="020B0604020202020204" pitchFamily="34" charset="0"/>
              </a:rPr>
              <a:t>Montant</a:t>
            </a:r>
            <a:r>
              <a:rPr kumimoji="0" lang="en-US" altLang="fr-FR" sz="1000" b="0" i="0" u="none" strike="noStrike" cap="none" normalizeH="0" baseline="0">
                <a:ln>
                  <a:noFill/>
                </a:ln>
                <a:solidFill>
                  <a:schemeClr val="tx1"/>
                </a:solidFill>
                <a:effectLst/>
                <a:latin typeface="Arial" panose="020B0604020202020204" pitchFamily="34" charset="0"/>
                <a:ea typeface="Arial" panose="020B0604020202020204" pitchFamily="34" charset="0"/>
              </a:rPr>
              <a:t> total : =</a:t>
            </a:r>
            <a:r>
              <a:rPr kumimoji="0" lang="en-US" altLang="fr-FR" sz="1000" b="1" i="0" u="none" strike="noStrike" cap="none" normalizeH="0" baseline="0">
                <a:ln>
                  <a:noFill/>
                </a:ln>
                <a:solidFill>
                  <a:schemeClr val="tx1"/>
                </a:solidFill>
                <a:effectLst/>
                <a:latin typeface="Arial" panose="020B0604020202020204" pitchFamily="34" charset="0"/>
                <a:ea typeface="Arial" panose="020B0604020202020204" pitchFamily="34" charset="0"/>
              </a:rPr>
              <a:t>SOMMEPROD(</a:t>
            </a:r>
            <a:r>
              <a:rPr kumimoji="0" lang="en-US" altLang="fr-FR" sz="1000" b="0" i="0" u="none" strike="noStrike" cap="none" normalizeH="0" baseline="0">
                <a:ln>
                  <a:noFill/>
                </a:ln>
                <a:solidFill>
                  <a:schemeClr val="tx1"/>
                </a:solidFill>
                <a:effectLst/>
                <a:latin typeface="Arial" panose="020B0604020202020204" pitchFamily="34" charset="0"/>
                <a:ea typeface="Arial" panose="020B0604020202020204" pitchFamily="34" charset="0"/>
              </a:rPr>
              <a:t>B2:B6</a:t>
            </a:r>
            <a:r>
              <a:rPr kumimoji="0" lang="en-US" altLang="fr-FR" sz="1000" b="1" i="0" u="none" strike="noStrike" cap="none" normalizeH="0" baseline="0">
                <a:ln>
                  <a:noFill/>
                </a:ln>
                <a:solidFill>
                  <a:schemeClr val="tx1"/>
                </a:solidFill>
                <a:effectLst/>
                <a:latin typeface="Arial" panose="020B0604020202020204" pitchFamily="34" charset="0"/>
                <a:ea typeface="Arial" panose="020B0604020202020204" pitchFamily="34" charset="0"/>
              </a:rPr>
              <a:t>;</a:t>
            </a:r>
            <a:r>
              <a:rPr kumimoji="0" lang="en-US" altLang="fr-FR" sz="1000" b="0" i="0" u="none" strike="noStrike" cap="none" normalizeH="0" baseline="0">
                <a:ln>
                  <a:noFill/>
                </a:ln>
                <a:solidFill>
                  <a:schemeClr val="tx1"/>
                </a:solidFill>
                <a:effectLst/>
                <a:latin typeface="Arial" panose="020B0604020202020204" pitchFamily="34" charset="0"/>
                <a:ea typeface="Arial" panose="020B0604020202020204" pitchFamily="34" charset="0"/>
              </a:rPr>
              <a:t>C2:C6</a:t>
            </a:r>
            <a:r>
              <a:rPr kumimoji="0" lang="en-US" altLang="fr-FR" sz="1000" b="1" i="0" u="none" strike="noStrike" cap="none" normalizeH="0" baseline="0">
                <a:ln>
                  <a:noFill/>
                </a:ln>
                <a:solidFill>
                  <a:schemeClr val="tx1"/>
                </a:solidFill>
                <a:effectLst/>
                <a:latin typeface="Arial" panose="020B0604020202020204" pitchFamily="34" charset="0"/>
                <a:ea typeface="Arial" panose="020B0604020202020204" pitchFamily="34" charset="0"/>
              </a:rPr>
              <a:t>)</a:t>
            </a:r>
            <a:endParaRPr kumimoji="0" lang="en-US" altLang="fr-FR" sz="1800" b="0" i="0" u="none" strike="noStrike" cap="none" normalizeH="0" baseline="0">
              <a:ln>
                <a:noFill/>
              </a:ln>
              <a:solidFill>
                <a:schemeClr val="tx1"/>
              </a:solidFill>
              <a:effectLst/>
              <a:latin typeface="Arial" panose="020B0604020202020204" pitchFamily="34" charset="0"/>
            </a:endParaRPr>
          </a:p>
        </p:txBody>
      </p:sp>
      <p:pic>
        <p:nvPicPr>
          <p:cNvPr id="8" name="Image 7"/>
          <p:cNvPicPr>
            <a:picLocks noChangeAspect="1"/>
          </p:cNvPicPr>
          <p:nvPr/>
        </p:nvPicPr>
        <p:blipFill>
          <a:blip r:embed="rId4"/>
          <a:stretch>
            <a:fillRect/>
          </a:stretch>
        </p:blipFill>
        <p:spPr>
          <a:xfrm>
            <a:off x="899592" y="2391249"/>
            <a:ext cx="3129533" cy="1428276"/>
          </a:xfrm>
          <a:prstGeom prst="rect">
            <a:avLst/>
          </a:prstGeom>
        </p:spPr>
      </p:pic>
    </p:spTree>
    <p:extLst>
      <p:ext uri="{BB962C8B-B14F-4D97-AF65-F5344CB8AC3E}">
        <p14:creationId xmlns:p14="http://schemas.microsoft.com/office/powerpoint/2010/main" val="4272449581"/>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2" name="Image 3" descr="logo_4coul.jpg"/>
          <p:cNvPicPr>
            <a:picLocks noChangeAspect="1"/>
          </p:cNvPicPr>
          <p:nvPr/>
        </p:nvPicPr>
        <p:blipFill>
          <a:blip r:embed="rId3"/>
          <a:srcRect/>
          <a:stretch>
            <a:fillRect/>
          </a:stretch>
        </p:blipFill>
        <p:spPr bwMode="auto">
          <a:xfrm>
            <a:off x="142875" y="214313"/>
            <a:ext cx="889000" cy="1016000"/>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
        <p:nvSpPr>
          <p:cNvPr id="4" name="Espace réservé de la date 3"/>
          <p:cNvSpPr>
            <a:spLocks noGrp="1"/>
          </p:cNvSpPr>
          <p:nvPr>
            <p:ph type="dt" sz="half" idx="10"/>
          </p:nvPr>
        </p:nvSpPr>
        <p:spPr/>
        <p:txBody>
          <a:bodyPr/>
          <a:lstStyle/>
          <a:p>
            <a:pPr algn="r">
              <a:defRPr/>
            </a:pPr>
            <a:fld id="{B8B751E7-DD0F-418B-8905-483414591B19}" type="datetime1">
              <a:rPr lang="fr-FR" sz="1800" smtClean="0">
                <a:latin typeface="Comic Sans MS" panose="030F0702030302020204" pitchFamily="66" charset="0"/>
              </a:rPr>
              <a:pPr algn="r">
                <a:defRPr/>
              </a:pPr>
              <a:t>05/11/2018</a:t>
            </a:fld>
            <a:endParaRPr lang="fr-FR" sz="1050">
              <a:latin typeface="Comic Sans MS" panose="030F0702030302020204" pitchFamily="66" charset="0"/>
            </a:endParaRPr>
          </a:p>
        </p:txBody>
      </p:sp>
      <p:sp>
        <p:nvSpPr>
          <p:cNvPr id="2" name="Titre 1"/>
          <p:cNvSpPr>
            <a:spLocks noGrp="1"/>
          </p:cNvSpPr>
          <p:nvPr>
            <p:ph type="title"/>
          </p:nvPr>
        </p:nvSpPr>
        <p:spPr>
          <a:xfrm>
            <a:off x="827584" y="274638"/>
            <a:ext cx="7859216" cy="1143000"/>
          </a:xfrm>
        </p:spPr>
        <p:txBody>
          <a:bodyPr>
            <a:normAutofit/>
          </a:bodyPr>
          <a:lstStyle/>
          <a:p>
            <a:pPr algn="ctr" eaLnBrk="1" fontAlgn="auto" hangingPunct="1">
              <a:spcAft>
                <a:spcPts val="0"/>
              </a:spcAft>
              <a:defRPr/>
            </a:pPr>
            <a:r>
              <a:rPr lang="fr-FR" sz="4800">
                <a:solidFill>
                  <a:schemeClr val="tx1"/>
                </a:solidFill>
                <a:latin typeface="Comic Sans MS" panose="030F0702030302020204" pitchFamily="66" charset="0"/>
              </a:rPr>
              <a:t>Les fonctions</a:t>
            </a:r>
            <a:endParaRPr lang="fr-FR" sz="4800">
              <a:latin typeface="Comic Sans MS" panose="030F0702030302020204" pitchFamily="66" charset="0"/>
            </a:endParaRPr>
          </a:p>
        </p:txBody>
      </p:sp>
      <p:sp>
        <p:nvSpPr>
          <p:cNvPr id="7" name="Espace réservé du pied de page 5"/>
          <p:cNvSpPr>
            <a:spLocks noGrp="1"/>
          </p:cNvSpPr>
          <p:nvPr>
            <p:ph type="ftr" sz="quarter" idx="11"/>
          </p:nvPr>
        </p:nvSpPr>
        <p:spPr>
          <a:xfrm>
            <a:off x="142875" y="6408738"/>
            <a:ext cx="3132981" cy="365125"/>
          </a:xfrm>
        </p:spPr>
        <p:txBody>
          <a:bodyPr/>
          <a:lstStyle/>
          <a:p>
            <a:pPr algn="l">
              <a:defRPr/>
            </a:pPr>
            <a:r>
              <a:rPr lang="fr-FR" sz="1200">
                <a:latin typeface="Comic Sans MS" panose="030F0702030302020204" pitchFamily="66" charset="0"/>
              </a:rPr>
              <a:t>Manager de Travaux – INF</a:t>
            </a:r>
          </a:p>
        </p:txBody>
      </p:sp>
      <p:sp>
        <p:nvSpPr>
          <p:cNvPr id="5" name="Rectangle 4"/>
          <p:cNvSpPr/>
          <p:nvPr/>
        </p:nvSpPr>
        <p:spPr>
          <a:xfrm>
            <a:off x="467544" y="1628800"/>
            <a:ext cx="9001000" cy="2074799"/>
          </a:xfrm>
          <a:prstGeom prst="rect">
            <a:avLst/>
          </a:prstGeom>
        </p:spPr>
        <p:txBody>
          <a:bodyPr wrap="square">
            <a:spAutoFit/>
          </a:bodyPr>
          <a:lstStyle/>
          <a:p>
            <a:pPr marL="63500">
              <a:spcBef>
                <a:spcPts val="5"/>
              </a:spcBef>
              <a:spcAft>
                <a:spcPts val="0"/>
              </a:spcAft>
            </a:pPr>
            <a:r>
              <a:rPr lang="fr-FR" sz="1050" b="1">
                <a:latin typeface="Arial" panose="020B0604020202020204" pitchFamily="34" charset="0"/>
                <a:ea typeface="Arial" panose="020B0604020202020204" pitchFamily="34" charset="0"/>
              </a:rPr>
              <a:t>Rechercher des valeurs dans un tableau </a:t>
            </a:r>
            <a:r>
              <a:rPr lang="fr-FR" sz="1050" b="1">
                <a:latin typeface="Arial" panose="020B0604020202020204" pitchFamily="34" charset="0"/>
                <a:ea typeface="Arial" panose="020B0604020202020204" pitchFamily="34" charset="0"/>
                <a:sym typeface="Wingdings" panose="05000000000000000000" pitchFamily="2" charset="2"/>
              </a:rPr>
              <a:t> Page 27</a:t>
            </a:r>
            <a:endParaRPr lang="fr-FR" sz="1050" b="1">
              <a:latin typeface="Arial" panose="020B0604020202020204" pitchFamily="34" charset="0"/>
              <a:ea typeface="Arial" panose="020B0604020202020204" pitchFamily="34" charset="0"/>
            </a:endParaRPr>
          </a:p>
          <a:p>
            <a:pPr marL="63500" marR="136525">
              <a:spcBef>
                <a:spcPts val="605"/>
              </a:spcBef>
              <a:spcAft>
                <a:spcPts val="0"/>
              </a:spcAft>
            </a:pPr>
            <a:r>
              <a:rPr lang="fr-FR" sz="800">
                <a:latin typeface="Arial" panose="020B0604020202020204" pitchFamily="34" charset="0"/>
                <a:ea typeface="Arial" panose="020B0604020202020204" pitchFamily="34" charset="0"/>
              </a:rPr>
              <a:t>La fonction RECHERCHEV permet de rechercher une valeur dans la première colonne d’un tableau et renvoie le contenu de la cellule correspondant à la colonne spécifiée.</a:t>
            </a:r>
          </a:p>
          <a:p>
            <a:pPr marL="63500">
              <a:spcBef>
                <a:spcPts val="595"/>
              </a:spcBef>
              <a:spcAft>
                <a:spcPts val="0"/>
              </a:spcAft>
            </a:pPr>
            <a:r>
              <a:rPr lang="fr-FR" sz="800">
                <a:latin typeface="Arial" panose="020B0604020202020204" pitchFamily="34" charset="0"/>
                <a:ea typeface="Arial" panose="020B0604020202020204" pitchFamily="34" charset="0"/>
              </a:rPr>
              <a:t>Syntaxe :</a:t>
            </a:r>
          </a:p>
          <a:p>
            <a:pPr marL="63500" marR="1248410">
              <a:lnSpc>
                <a:spcPct val="151000"/>
              </a:lnSpc>
              <a:spcBef>
                <a:spcPts val="585"/>
              </a:spcBef>
              <a:spcAft>
                <a:spcPts val="0"/>
              </a:spcAft>
            </a:pPr>
            <a:r>
              <a:rPr lang="fr-FR" sz="800">
                <a:latin typeface="Arial" panose="020B0604020202020204" pitchFamily="34" charset="0"/>
                <a:ea typeface="Arial" panose="020B0604020202020204" pitchFamily="34" charset="0"/>
              </a:rPr>
              <a:t>RECHERCHEV (valeur cherchée ; tableau ; numéro de colonne ; [valeur proche]) </a:t>
            </a:r>
          </a:p>
          <a:p>
            <a:pPr marL="63500" marR="1248410">
              <a:lnSpc>
                <a:spcPct val="151000"/>
              </a:lnSpc>
              <a:spcBef>
                <a:spcPts val="585"/>
              </a:spcBef>
              <a:spcAft>
                <a:spcPts val="0"/>
              </a:spcAft>
            </a:pPr>
            <a:r>
              <a:rPr lang="fr-FR" sz="800" i="1" u="sng">
                <a:latin typeface="Arial" panose="020B0604020202020204" pitchFamily="34" charset="0"/>
                <a:ea typeface="Arial" panose="020B0604020202020204" pitchFamily="34" charset="0"/>
              </a:rPr>
              <a:t>valeur proche :</a:t>
            </a:r>
          </a:p>
          <a:p>
            <a:pPr marL="977900" marR="424815" indent="-914400">
              <a:spcBef>
                <a:spcPts val="20"/>
              </a:spcBef>
              <a:spcAft>
                <a:spcPts val="0"/>
              </a:spcAft>
              <a:tabLst>
                <a:tab pos="977900" algn="l"/>
              </a:tabLst>
            </a:pPr>
            <a:r>
              <a:rPr lang="fr-FR" sz="800">
                <a:latin typeface="Arial" panose="020B0604020202020204" pitchFamily="34" charset="0"/>
                <a:ea typeface="Arial" panose="020B0604020202020204" pitchFamily="34" charset="0"/>
              </a:rPr>
              <a:t>VRAI</a:t>
            </a:r>
            <a:r>
              <a:rPr lang="fr-FR" sz="800" spc="-10">
                <a:latin typeface="Arial" panose="020B0604020202020204" pitchFamily="34" charset="0"/>
                <a:ea typeface="Arial" panose="020B0604020202020204" pitchFamily="34" charset="0"/>
              </a:rPr>
              <a:t> </a:t>
            </a:r>
            <a:r>
              <a:rPr lang="fr-FR" sz="800">
                <a:latin typeface="Arial" panose="020B0604020202020204" pitchFamily="34" charset="0"/>
                <a:ea typeface="Arial" panose="020B0604020202020204" pitchFamily="34" charset="0"/>
              </a:rPr>
              <a:t>ou omis	Recherche la valeur la plus proche dans la première colonne du</a:t>
            </a:r>
            <a:r>
              <a:rPr lang="fr-FR" sz="800" spc="-115">
                <a:latin typeface="Arial" panose="020B0604020202020204" pitchFamily="34" charset="0"/>
                <a:ea typeface="Arial" panose="020B0604020202020204" pitchFamily="34" charset="0"/>
              </a:rPr>
              <a:t> </a:t>
            </a:r>
            <a:r>
              <a:rPr lang="fr-FR" sz="800">
                <a:latin typeface="Arial" panose="020B0604020202020204" pitchFamily="34" charset="0"/>
                <a:ea typeface="Arial" panose="020B0604020202020204" pitchFamily="34" charset="0"/>
              </a:rPr>
              <a:t>tableau,</a:t>
            </a:r>
            <a:r>
              <a:rPr lang="fr-FR" sz="800" spc="-20">
                <a:latin typeface="Arial" panose="020B0604020202020204" pitchFamily="34" charset="0"/>
                <a:ea typeface="Arial" panose="020B0604020202020204" pitchFamily="34" charset="0"/>
              </a:rPr>
              <a:t> </a:t>
            </a:r>
            <a:r>
              <a:rPr lang="fr-FR" sz="800">
                <a:latin typeface="Arial" panose="020B0604020202020204" pitchFamily="34" charset="0"/>
                <a:ea typeface="Arial" panose="020B0604020202020204" pitchFamily="34" charset="0"/>
              </a:rPr>
              <a:t>cette colonne</a:t>
            </a:r>
            <a:r>
              <a:rPr lang="fr-FR" sz="800" spc="-30">
                <a:latin typeface="Arial" panose="020B0604020202020204" pitchFamily="34" charset="0"/>
                <a:ea typeface="Arial" panose="020B0604020202020204" pitchFamily="34" charset="0"/>
              </a:rPr>
              <a:t> </a:t>
            </a:r>
            <a:r>
              <a:rPr lang="fr-FR" sz="800">
                <a:latin typeface="Arial" panose="020B0604020202020204" pitchFamily="34" charset="0"/>
                <a:ea typeface="Arial" panose="020B0604020202020204" pitchFamily="34" charset="0"/>
              </a:rPr>
              <a:t>étant</a:t>
            </a:r>
            <a:r>
              <a:rPr lang="fr-FR" sz="800" spc="-15">
                <a:latin typeface="Arial" panose="020B0604020202020204" pitchFamily="34" charset="0"/>
                <a:ea typeface="Arial" panose="020B0604020202020204" pitchFamily="34" charset="0"/>
              </a:rPr>
              <a:t> </a:t>
            </a:r>
            <a:r>
              <a:rPr lang="fr-FR" sz="800">
                <a:latin typeface="Arial" panose="020B0604020202020204" pitchFamily="34" charset="0"/>
                <a:ea typeface="Arial" panose="020B0604020202020204" pitchFamily="34" charset="0"/>
              </a:rPr>
              <a:t>triée</a:t>
            </a:r>
            <a:r>
              <a:rPr lang="fr-FR" sz="800" spc="-25">
                <a:latin typeface="Arial" panose="020B0604020202020204" pitchFamily="34" charset="0"/>
                <a:ea typeface="Arial" panose="020B0604020202020204" pitchFamily="34" charset="0"/>
              </a:rPr>
              <a:t> </a:t>
            </a:r>
            <a:r>
              <a:rPr lang="fr-FR" sz="800">
                <a:latin typeface="Arial" panose="020B0604020202020204" pitchFamily="34" charset="0"/>
                <a:ea typeface="Arial" panose="020B0604020202020204" pitchFamily="34" charset="0"/>
              </a:rPr>
              <a:t>dans</a:t>
            </a:r>
            <a:r>
              <a:rPr lang="fr-FR" sz="800" spc="-20">
                <a:latin typeface="Arial" panose="020B0604020202020204" pitchFamily="34" charset="0"/>
                <a:ea typeface="Arial" panose="020B0604020202020204" pitchFamily="34" charset="0"/>
              </a:rPr>
              <a:t> </a:t>
            </a:r>
            <a:r>
              <a:rPr lang="fr-FR" sz="800">
                <a:latin typeface="Arial" panose="020B0604020202020204" pitchFamily="34" charset="0"/>
                <a:ea typeface="Arial" panose="020B0604020202020204" pitchFamily="34" charset="0"/>
              </a:rPr>
              <a:t>l’ordre</a:t>
            </a:r>
            <a:r>
              <a:rPr lang="fr-FR" sz="800" spc="-25">
                <a:latin typeface="Arial" panose="020B0604020202020204" pitchFamily="34" charset="0"/>
                <a:ea typeface="Arial" panose="020B0604020202020204" pitchFamily="34" charset="0"/>
              </a:rPr>
              <a:t> </a:t>
            </a:r>
            <a:r>
              <a:rPr lang="fr-FR" sz="800">
                <a:latin typeface="Arial" panose="020B0604020202020204" pitchFamily="34" charset="0"/>
                <a:ea typeface="Arial" panose="020B0604020202020204" pitchFamily="34" charset="0"/>
              </a:rPr>
              <a:t>alphabétique</a:t>
            </a:r>
            <a:r>
              <a:rPr lang="fr-FR" sz="800" spc="-25">
                <a:latin typeface="Arial" panose="020B0604020202020204" pitchFamily="34" charset="0"/>
                <a:ea typeface="Arial" panose="020B0604020202020204" pitchFamily="34" charset="0"/>
              </a:rPr>
              <a:t> </a:t>
            </a:r>
            <a:r>
              <a:rPr lang="fr-FR" sz="800">
                <a:latin typeface="Arial" panose="020B0604020202020204" pitchFamily="34" charset="0"/>
                <a:ea typeface="Arial" panose="020B0604020202020204" pitchFamily="34" charset="0"/>
              </a:rPr>
              <a:t>(de</a:t>
            </a:r>
            <a:r>
              <a:rPr lang="fr-FR" sz="800" spc="-15">
                <a:latin typeface="Arial" panose="020B0604020202020204" pitchFamily="34" charset="0"/>
                <a:ea typeface="Arial" panose="020B0604020202020204" pitchFamily="34" charset="0"/>
              </a:rPr>
              <a:t> </a:t>
            </a:r>
            <a:r>
              <a:rPr lang="fr-FR" sz="800">
                <a:latin typeface="Arial" panose="020B0604020202020204" pitchFamily="34" charset="0"/>
                <a:ea typeface="Arial" panose="020B0604020202020204" pitchFamily="34" charset="0"/>
              </a:rPr>
              <a:t>A</a:t>
            </a:r>
            <a:r>
              <a:rPr lang="fr-FR" sz="800" spc="-15">
                <a:latin typeface="Arial" panose="020B0604020202020204" pitchFamily="34" charset="0"/>
                <a:ea typeface="Arial" panose="020B0604020202020204" pitchFamily="34" charset="0"/>
              </a:rPr>
              <a:t> </a:t>
            </a:r>
            <a:r>
              <a:rPr lang="fr-FR" sz="800">
                <a:latin typeface="Arial" panose="020B0604020202020204" pitchFamily="34" charset="0"/>
                <a:ea typeface="Arial" panose="020B0604020202020204" pitchFamily="34" charset="0"/>
              </a:rPr>
              <a:t>à</a:t>
            </a:r>
            <a:r>
              <a:rPr lang="fr-FR" sz="800" spc="-25">
                <a:latin typeface="Arial" panose="020B0604020202020204" pitchFamily="34" charset="0"/>
                <a:ea typeface="Arial" panose="020B0604020202020204" pitchFamily="34" charset="0"/>
              </a:rPr>
              <a:t> </a:t>
            </a:r>
            <a:r>
              <a:rPr lang="fr-FR" sz="800">
                <a:latin typeface="Arial" panose="020B0604020202020204" pitchFamily="34" charset="0"/>
                <a:ea typeface="Arial" panose="020B0604020202020204" pitchFamily="34" charset="0"/>
              </a:rPr>
              <a:t>Z)</a:t>
            </a:r>
            <a:r>
              <a:rPr lang="fr-FR" sz="800" spc="-20">
                <a:latin typeface="Arial" panose="020B0604020202020204" pitchFamily="34" charset="0"/>
                <a:ea typeface="Arial" panose="020B0604020202020204" pitchFamily="34" charset="0"/>
              </a:rPr>
              <a:t> </a:t>
            </a:r>
            <a:r>
              <a:rPr lang="fr-FR" sz="800">
                <a:latin typeface="Arial" panose="020B0604020202020204" pitchFamily="34" charset="0"/>
                <a:ea typeface="Arial" panose="020B0604020202020204" pitchFamily="34" charset="0"/>
              </a:rPr>
              <a:t>ou</a:t>
            </a:r>
            <a:r>
              <a:rPr lang="fr-FR" sz="800" spc="-30">
                <a:latin typeface="Arial" panose="020B0604020202020204" pitchFamily="34" charset="0"/>
                <a:ea typeface="Arial" panose="020B0604020202020204" pitchFamily="34" charset="0"/>
              </a:rPr>
              <a:t> </a:t>
            </a:r>
            <a:r>
              <a:rPr lang="fr-FR" sz="800">
                <a:latin typeface="Arial" panose="020B0604020202020204" pitchFamily="34" charset="0"/>
                <a:ea typeface="Arial" panose="020B0604020202020204" pitchFamily="34" charset="0"/>
              </a:rPr>
              <a:t>numérique</a:t>
            </a:r>
            <a:r>
              <a:rPr lang="fr-FR" sz="800" spc="-25">
                <a:latin typeface="Arial" panose="020B0604020202020204" pitchFamily="34" charset="0"/>
                <a:ea typeface="Arial" panose="020B0604020202020204" pitchFamily="34" charset="0"/>
              </a:rPr>
              <a:t> </a:t>
            </a:r>
            <a:r>
              <a:rPr lang="fr-FR" sz="800">
                <a:latin typeface="Arial" panose="020B0604020202020204" pitchFamily="34" charset="0"/>
                <a:ea typeface="Arial" panose="020B0604020202020204" pitchFamily="34" charset="0"/>
              </a:rPr>
              <a:t>croissant.</a:t>
            </a:r>
          </a:p>
          <a:p>
            <a:pPr marL="977900" marR="582930" indent="-914400">
              <a:spcBef>
                <a:spcPts val="600"/>
              </a:spcBef>
              <a:spcAft>
                <a:spcPts val="0"/>
              </a:spcAft>
              <a:tabLst>
                <a:tab pos="977900" algn="l"/>
              </a:tabLst>
            </a:pPr>
            <a:r>
              <a:rPr lang="fr-FR" sz="800">
                <a:latin typeface="Arial" panose="020B0604020202020204" pitchFamily="34" charset="0"/>
                <a:ea typeface="Arial" panose="020B0604020202020204" pitchFamily="34" charset="0"/>
              </a:rPr>
              <a:t>FAUX	Recherche la valeur exacte ; renvoie le message d’erreur « #N/A » en</a:t>
            </a:r>
            <a:r>
              <a:rPr lang="fr-FR" sz="800" spc="-135">
                <a:latin typeface="Arial" panose="020B0604020202020204" pitchFamily="34" charset="0"/>
                <a:ea typeface="Arial" panose="020B0604020202020204" pitchFamily="34" charset="0"/>
              </a:rPr>
              <a:t> </a:t>
            </a:r>
            <a:r>
              <a:rPr lang="fr-FR" sz="800">
                <a:latin typeface="Arial" panose="020B0604020202020204" pitchFamily="34" charset="0"/>
                <a:ea typeface="Arial" panose="020B0604020202020204" pitchFamily="34" charset="0"/>
              </a:rPr>
              <a:t>cas</a:t>
            </a:r>
            <a:r>
              <a:rPr lang="fr-FR" sz="800" spc="-15">
                <a:latin typeface="Arial" panose="020B0604020202020204" pitchFamily="34" charset="0"/>
                <a:ea typeface="Arial" panose="020B0604020202020204" pitchFamily="34" charset="0"/>
              </a:rPr>
              <a:t> </a:t>
            </a:r>
            <a:r>
              <a:rPr lang="fr-FR" sz="800">
                <a:latin typeface="Arial" panose="020B0604020202020204" pitchFamily="34" charset="0"/>
                <a:ea typeface="Arial" panose="020B0604020202020204" pitchFamily="34" charset="0"/>
              </a:rPr>
              <a:t>de recherche</a:t>
            </a:r>
            <a:r>
              <a:rPr lang="fr-FR" sz="800" spc="-55">
                <a:latin typeface="Arial" panose="020B0604020202020204" pitchFamily="34" charset="0"/>
                <a:ea typeface="Arial" panose="020B0604020202020204" pitchFamily="34" charset="0"/>
              </a:rPr>
              <a:t> </a:t>
            </a:r>
            <a:r>
              <a:rPr lang="fr-FR" sz="800">
                <a:latin typeface="Arial" panose="020B0604020202020204" pitchFamily="34" charset="0"/>
                <a:ea typeface="Arial" panose="020B0604020202020204" pitchFamily="34" charset="0"/>
              </a:rPr>
              <a:t>infructueuse.</a:t>
            </a:r>
          </a:p>
          <a:p>
            <a:pPr marL="76200">
              <a:spcBef>
                <a:spcPts val="385"/>
              </a:spcBef>
              <a:spcAft>
                <a:spcPts val="0"/>
              </a:spcAft>
            </a:pPr>
            <a:br>
              <a:rPr lang="fr-FR" sz="1000">
                <a:latin typeface="Arial" panose="020B0604020202020204" pitchFamily="34" charset="0"/>
                <a:ea typeface="Arial" panose="020B0604020202020204" pitchFamily="34" charset="0"/>
              </a:rPr>
            </a:br>
            <a:r>
              <a:rPr lang="fr-FR" sz="1050" b="1">
                <a:latin typeface="Arial" panose="020B0604020202020204" pitchFamily="34" charset="0"/>
                <a:ea typeface="Arial" panose="020B0604020202020204" pitchFamily="34" charset="0"/>
              </a:rPr>
              <a:t>Recherche de la valeur exacte</a:t>
            </a:r>
          </a:p>
          <a:p>
            <a:pPr marL="76200">
              <a:spcBef>
                <a:spcPts val="385"/>
              </a:spcBef>
              <a:spcAft>
                <a:spcPts val="0"/>
              </a:spcAft>
            </a:pPr>
            <a:r>
              <a:rPr lang="fr-FR" sz="800">
                <a:latin typeface="Arial" panose="020B0604020202020204" pitchFamily="34" charset="0"/>
                <a:ea typeface="Arial" panose="020B0604020202020204" pitchFamily="34" charset="0"/>
              </a:rPr>
              <a:t>Soit le tableau suivant, situé sur une feuille « Clients » :</a:t>
            </a:r>
            <a:endParaRPr lang="fr-FR" sz="600"/>
          </a:p>
        </p:txBody>
      </p:sp>
      <p:sp>
        <p:nvSpPr>
          <p:cNvPr id="10" name="Rectangle 9"/>
          <p:cNvSpPr/>
          <p:nvPr/>
        </p:nvSpPr>
        <p:spPr>
          <a:xfrm>
            <a:off x="4895330" y="4025758"/>
            <a:ext cx="4320480" cy="1862048"/>
          </a:xfrm>
          <a:prstGeom prst="rect">
            <a:avLst/>
          </a:prstGeom>
        </p:spPr>
        <p:txBody>
          <a:bodyPr wrap="square">
            <a:spAutoFit/>
          </a:bodyPr>
          <a:lstStyle/>
          <a:p>
            <a:pPr marL="76200">
              <a:spcBef>
                <a:spcPts val="575"/>
              </a:spcBef>
              <a:spcAft>
                <a:spcPts val="0"/>
              </a:spcAft>
            </a:pPr>
            <a:r>
              <a:rPr lang="fr-FR" sz="1000">
                <a:latin typeface="Arial" panose="020B0604020202020204" pitchFamily="34" charset="0"/>
                <a:ea typeface="Arial" panose="020B0604020202020204" pitchFamily="34" charset="0"/>
              </a:rPr>
              <a:t>=RECHERCHEV ("</a:t>
            </a:r>
            <a:r>
              <a:rPr lang="fr-FR" sz="1000" err="1">
                <a:latin typeface="Arial" panose="020B0604020202020204" pitchFamily="34" charset="0"/>
                <a:ea typeface="Arial" panose="020B0604020202020204" pitchFamily="34" charset="0"/>
              </a:rPr>
              <a:t>SOFINTER";Clients</a:t>
            </a:r>
            <a:r>
              <a:rPr lang="fr-FR" sz="1000">
                <a:latin typeface="Arial" panose="020B0604020202020204" pitchFamily="34" charset="0"/>
                <a:ea typeface="Arial" panose="020B0604020202020204" pitchFamily="34" charset="0"/>
              </a:rPr>
              <a:t>!$A$2:$D$12;</a:t>
            </a:r>
            <a:r>
              <a:rPr lang="fr-FR" sz="1000" b="1">
                <a:solidFill>
                  <a:srgbClr val="FF0000"/>
                </a:solidFill>
                <a:latin typeface="Arial" panose="020B0604020202020204" pitchFamily="34" charset="0"/>
                <a:ea typeface="Arial" panose="020B0604020202020204" pitchFamily="34" charset="0"/>
              </a:rPr>
              <a:t>2</a:t>
            </a:r>
            <a:r>
              <a:rPr lang="fr-FR" sz="1000">
                <a:latin typeface="Arial" panose="020B0604020202020204" pitchFamily="34" charset="0"/>
                <a:ea typeface="Arial" panose="020B0604020202020204" pitchFamily="34" charset="0"/>
              </a:rPr>
              <a:t>;FAUX) </a:t>
            </a:r>
          </a:p>
          <a:p>
            <a:pPr marL="76200">
              <a:spcBef>
                <a:spcPts val="575"/>
              </a:spcBef>
              <a:spcAft>
                <a:spcPts val="0"/>
              </a:spcAft>
            </a:pPr>
            <a:r>
              <a:rPr lang="fr-FR" sz="1000">
                <a:latin typeface="Arial" panose="020B0604020202020204" pitchFamily="34" charset="0"/>
                <a:ea typeface="Arial" panose="020B0604020202020204" pitchFamily="34" charset="0"/>
              </a:rPr>
              <a:t>renvoie «Chemin du </a:t>
            </a:r>
            <a:r>
              <a:rPr lang="fr-FR" sz="1000" err="1">
                <a:latin typeface="Arial" panose="020B0604020202020204" pitchFamily="34" charset="0"/>
                <a:ea typeface="Arial" panose="020B0604020202020204" pitchFamily="34" charset="0"/>
              </a:rPr>
              <a:t>Cailly</a:t>
            </a:r>
            <a:r>
              <a:rPr lang="fr-FR" sz="1000">
                <a:latin typeface="Arial" panose="020B0604020202020204" pitchFamily="34" charset="0"/>
                <a:ea typeface="Arial" panose="020B0604020202020204" pitchFamily="34" charset="0"/>
              </a:rPr>
              <a:t>»</a:t>
            </a:r>
          </a:p>
          <a:p>
            <a:pPr marL="76200">
              <a:spcBef>
                <a:spcPts val="575"/>
              </a:spcBef>
              <a:spcAft>
                <a:spcPts val="0"/>
              </a:spcAft>
            </a:pPr>
            <a:endParaRPr lang="fr-FR" sz="1000">
              <a:latin typeface="Arial" panose="020B0604020202020204" pitchFamily="34" charset="0"/>
              <a:ea typeface="Arial" panose="020B0604020202020204" pitchFamily="34" charset="0"/>
            </a:endParaRPr>
          </a:p>
          <a:p>
            <a:pPr marL="76200">
              <a:spcBef>
                <a:spcPts val="600"/>
              </a:spcBef>
              <a:spcAft>
                <a:spcPts val="0"/>
              </a:spcAft>
            </a:pPr>
            <a:r>
              <a:rPr lang="fr-FR" sz="1000">
                <a:latin typeface="Arial" panose="020B0604020202020204" pitchFamily="34" charset="0"/>
                <a:ea typeface="Arial" panose="020B0604020202020204" pitchFamily="34" charset="0"/>
              </a:rPr>
              <a:t>=RECHERCHEV ("</a:t>
            </a:r>
            <a:r>
              <a:rPr lang="fr-FR" sz="1000" err="1">
                <a:latin typeface="Arial" panose="020B0604020202020204" pitchFamily="34" charset="0"/>
                <a:ea typeface="Arial" panose="020B0604020202020204" pitchFamily="34" charset="0"/>
              </a:rPr>
              <a:t>SOFINTER";Clients</a:t>
            </a:r>
            <a:r>
              <a:rPr lang="fr-FR" sz="1000">
                <a:latin typeface="Arial" panose="020B0604020202020204" pitchFamily="34" charset="0"/>
                <a:ea typeface="Arial" panose="020B0604020202020204" pitchFamily="34" charset="0"/>
              </a:rPr>
              <a:t>!$A$2:$D$12;</a:t>
            </a:r>
            <a:r>
              <a:rPr lang="fr-FR" sz="1000" b="1">
                <a:solidFill>
                  <a:srgbClr val="FF0000"/>
                </a:solidFill>
                <a:latin typeface="Arial" panose="020B0604020202020204" pitchFamily="34" charset="0"/>
                <a:ea typeface="Arial" panose="020B0604020202020204" pitchFamily="34" charset="0"/>
              </a:rPr>
              <a:t>3</a:t>
            </a:r>
            <a:r>
              <a:rPr lang="fr-FR" sz="1000">
                <a:latin typeface="Arial" panose="020B0604020202020204" pitchFamily="34" charset="0"/>
                <a:ea typeface="Arial" panose="020B0604020202020204" pitchFamily="34" charset="0"/>
              </a:rPr>
              <a:t>;FAUX) </a:t>
            </a:r>
          </a:p>
          <a:p>
            <a:pPr marL="76200">
              <a:spcBef>
                <a:spcPts val="600"/>
              </a:spcBef>
              <a:spcAft>
                <a:spcPts val="0"/>
              </a:spcAft>
            </a:pPr>
            <a:r>
              <a:rPr lang="fr-FR" sz="1000">
                <a:latin typeface="Arial" panose="020B0604020202020204" pitchFamily="34" charset="0"/>
                <a:ea typeface="Arial" panose="020B0604020202020204" pitchFamily="34" charset="0"/>
              </a:rPr>
              <a:t>renvoie «76770 »</a:t>
            </a:r>
          </a:p>
          <a:p>
            <a:pPr marL="76200">
              <a:spcBef>
                <a:spcPts val="600"/>
              </a:spcBef>
              <a:spcAft>
                <a:spcPts val="0"/>
              </a:spcAft>
            </a:pPr>
            <a:endParaRPr lang="fr-FR" sz="1000">
              <a:latin typeface="Arial" panose="020B0604020202020204" pitchFamily="34" charset="0"/>
              <a:ea typeface="Arial" panose="020B0604020202020204" pitchFamily="34" charset="0"/>
            </a:endParaRPr>
          </a:p>
          <a:p>
            <a:pPr marL="76200">
              <a:spcBef>
                <a:spcPts val="585"/>
              </a:spcBef>
              <a:spcAft>
                <a:spcPts val="0"/>
              </a:spcAft>
            </a:pPr>
            <a:r>
              <a:rPr lang="fr-FR" sz="1000">
                <a:latin typeface="Arial" panose="020B0604020202020204" pitchFamily="34" charset="0"/>
                <a:ea typeface="Arial" panose="020B0604020202020204" pitchFamily="34" charset="0"/>
              </a:rPr>
              <a:t>=RECHERCHEV ("</a:t>
            </a:r>
            <a:r>
              <a:rPr lang="fr-FR" sz="1000" err="1">
                <a:latin typeface="Arial" panose="020B0604020202020204" pitchFamily="34" charset="0"/>
                <a:ea typeface="Arial" panose="020B0604020202020204" pitchFamily="34" charset="0"/>
              </a:rPr>
              <a:t>SOFINTER";Clients</a:t>
            </a:r>
            <a:r>
              <a:rPr lang="fr-FR" sz="1000">
                <a:latin typeface="Arial" panose="020B0604020202020204" pitchFamily="34" charset="0"/>
                <a:ea typeface="Arial" panose="020B0604020202020204" pitchFamily="34" charset="0"/>
              </a:rPr>
              <a:t>!$A$2:$D$12;</a:t>
            </a:r>
            <a:r>
              <a:rPr lang="fr-FR" sz="1000" b="1">
                <a:solidFill>
                  <a:srgbClr val="FF0000"/>
                </a:solidFill>
                <a:latin typeface="Arial" panose="020B0604020202020204" pitchFamily="34" charset="0"/>
                <a:ea typeface="Arial" panose="020B0604020202020204" pitchFamily="34" charset="0"/>
              </a:rPr>
              <a:t>4</a:t>
            </a:r>
            <a:r>
              <a:rPr lang="fr-FR" sz="1000">
                <a:latin typeface="Arial" panose="020B0604020202020204" pitchFamily="34" charset="0"/>
                <a:ea typeface="Arial" panose="020B0604020202020204" pitchFamily="34" charset="0"/>
              </a:rPr>
              <a:t>;FAUX) </a:t>
            </a:r>
          </a:p>
          <a:p>
            <a:pPr marL="76200">
              <a:spcBef>
                <a:spcPts val="585"/>
              </a:spcBef>
              <a:spcAft>
                <a:spcPts val="0"/>
              </a:spcAft>
            </a:pPr>
            <a:r>
              <a:rPr lang="fr-FR" sz="1000">
                <a:latin typeface="Arial" panose="020B0604020202020204" pitchFamily="34" charset="0"/>
                <a:ea typeface="Arial" panose="020B0604020202020204" pitchFamily="34" charset="0"/>
              </a:rPr>
              <a:t>renvoie «HOUPPEVILLE »</a:t>
            </a:r>
            <a:endParaRPr lang="fr-FR" sz="1000">
              <a:effectLst/>
              <a:latin typeface="Arial" panose="020B0604020202020204" pitchFamily="34" charset="0"/>
              <a:ea typeface="Arial" panose="020B0604020202020204" pitchFamily="34" charset="0"/>
            </a:endParaRPr>
          </a:p>
        </p:txBody>
      </p:sp>
      <p:pic>
        <p:nvPicPr>
          <p:cNvPr id="11" name="Image 10"/>
          <p:cNvPicPr>
            <a:picLocks noChangeAspect="1"/>
          </p:cNvPicPr>
          <p:nvPr/>
        </p:nvPicPr>
        <p:blipFill>
          <a:blip r:embed="rId4"/>
          <a:stretch>
            <a:fillRect/>
          </a:stretch>
        </p:blipFill>
        <p:spPr>
          <a:xfrm>
            <a:off x="587375" y="3703599"/>
            <a:ext cx="4067944" cy="2506367"/>
          </a:xfrm>
          <a:prstGeom prst="rect">
            <a:avLst/>
          </a:prstGeom>
        </p:spPr>
      </p:pic>
    </p:spTree>
    <p:extLst>
      <p:ext uri="{BB962C8B-B14F-4D97-AF65-F5344CB8AC3E}">
        <p14:creationId xmlns:p14="http://schemas.microsoft.com/office/powerpoint/2010/main" val="1760078540"/>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2" name="Image 3" descr="logo_4coul.jpg"/>
          <p:cNvPicPr>
            <a:picLocks noChangeAspect="1"/>
          </p:cNvPicPr>
          <p:nvPr/>
        </p:nvPicPr>
        <p:blipFill>
          <a:blip r:embed="rId3"/>
          <a:srcRect/>
          <a:stretch>
            <a:fillRect/>
          </a:stretch>
        </p:blipFill>
        <p:spPr bwMode="auto">
          <a:xfrm>
            <a:off x="142875" y="214313"/>
            <a:ext cx="889000" cy="1016000"/>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
        <p:nvSpPr>
          <p:cNvPr id="4" name="Espace réservé de la date 3"/>
          <p:cNvSpPr>
            <a:spLocks noGrp="1"/>
          </p:cNvSpPr>
          <p:nvPr>
            <p:ph type="dt" sz="half" idx="10"/>
          </p:nvPr>
        </p:nvSpPr>
        <p:spPr/>
        <p:txBody>
          <a:bodyPr/>
          <a:lstStyle/>
          <a:p>
            <a:pPr algn="r">
              <a:defRPr/>
            </a:pPr>
            <a:fld id="{B8B751E7-DD0F-418B-8905-483414591B19}" type="datetime1">
              <a:rPr lang="fr-FR" sz="1800" smtClean="0">
                <a:latin typeface="Comic Sans MS" panose="030F0702030302020204" pitchFamily="66" charset="0"/>
              </a:rPr>
              <a:pPr algn="r">
                <a:defRPr/>
              </a:pPr>
              <a:t>05/11/2018</a:t>
            </a:fld>
            <a:endParaRPr lang="fr-FR" sz="1050">
              <a:latin typeface="Comic Sans MS" panose="030F0702030302020204" pitchFamily="66" charset="0"/>
            </a:endParaRPr>
          </a:p>
        </p:txBody>
      </p:sp>
      <p:sp>
        <p:nvSpPr>
          <p:cNvPr id="2" name="Titre 1"/>
          <p:cNvSpPr>
            <a:spLocks noGrp="1"/>
          </p:cNvSpPr>
          <p:nvPr>
            <p:ph type="title"/>
          </p:nvPr>
        </p:nvSpPr>
        <p:spPr>
          <a:xfrm>
            <a:off x="827584" y="274638"/>
            <a:ext cx="7859216" cy="1143000"/>
          </a:xfrm>
        </p:spPr>
        <p:txBody>
          <a:bodyPr>
            <a:normAutofit/>
          </a:bodyPr>
          <a:lstStyle/>
          <a:p>
            <a:pPr algn="ctr" eaLnBrk="1" fontAlgn="auto" hangingPunct="1">
              <a:spcAft>
                <a:spcPts val="0"/>
              </a:spcAft>
              <a:defRPr/>
            </a:pPr>
            <a:r>
              <a:rPr lang="fr-FR" sz="4800">
                <a:solidFill>
                  <a:schemeClr val="tx1"/>
                </a:solidFill>
                <a:latin typeface="Comic Sans MS" panose="030F0702030302020204" pitchFamily="66" charset="0"/>
              </a:rPr>
              <a:t>Les fonctions</a:t>
            </a:r>
            <a:endParaRPr lang="fr-FR" sz="4800">
              <a:latin typeface="Comic Sans MS" panose="030F0702030302020204" pitchFamily="66" charset="0"/>
            </a:endParaRPr>
          </a:p>
        </p:txBody>
      </p:sp>
      <p:sp>
        <p:nvSpPr>
          <p:cNvPr id="7" name="Espace réservé du pied de page 5"/>
          <p:cNvSpPr>
            <a:spLocks noGrp="1"/>
          </p:cNvSpPr>
          <p:nvPr>
            <p:ph type="ftr" sz="quarter" idx="11"/>
          </p:nvPr>
        </p:nvSpPr>
        <p:spPr>
          <a:xfrm>
            <a:off x="142875" y="6408738"/>
            <a:ext cx="3132981" cy="365125"/>
          </a:xfrm>
        </p:spPr>
        <p:txBody>
          <a:bodyPr/>
          <a:lstStyle/>
          <a:p>
            <a:pPr algn="l">
              <a:defRPr/>
            </a:pPr>
            <a:r>
              <a:rPr lang="fr-FR" sz="1200">
                <a:latin typeface="Comic Sans MS" panose="030F0702030302020204" pitchFamily="66" charset="0"/>
              </a:rPr>
              <a:t>Manager de Travaux – INF</a:t>
            </a:r>
          </a:p>
        </p:txBody>
      </p:sp>
      <p:sp>
        <p:nvSpPr>
          <p:cNvPr id="6" name="Rectangle 1"/>
          <p:cNvSpPr>
            <a:spLocks noChangeArrowheads="1"/>
          </p:cNvSpPr>
          <p:nvPr/>
        </p:nvSpPr>
        <p:spPr bwMode="auto">
          <a:xfrm>
            <a:off x="467544" y="1522608"/>
            <a:ext cx="7572225" cy="34624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76176" tIns="45720" rIns="91440" bIns="0" numCol="1" anchor="ctr" anchorCtr="0" compatLnSpc="1">
            <a:prstTxWarp prst="textNoShape">
              <a:avLst/>
            </a:prstTxWarp>
            <a:spAutoFit/>
          </a:bodyPr>
          <a:lstStyle>
            <a:lvl1pPr eaLnBrk="0" hangingPunct="0">
              <a:tabLst>
                <a:tab pos="304800" algn="l"/>
              </a:tabLst>
              <a:defRPr>
                <a:solidFill>
                  <a:schemeClr val="tx1"/>
                </a:solidFill>
                <a:latin typeface="Arial" panose="020B0604020202020204" pitchFamily="34" charset="0"/>
              </a:defRPr>
            </a:lvl1pPr>
            <a:lvl2pPr eaLnBrk="0" hangingPunct="0">
              <a:tabLst>
                <a:tab pos="304800" algn="l"/>
              </a:tabLst>
              <a:defRPr>
                <a:solidFill>
                  <a:schemeClr val="tx1"/>
                </a:solidFill>
                <a:latin typeface="Arial" panose="020B0604020202020204" pitchFamily="34" charset="0"/>
              </a:defRPr>
            </a:lvl2pPr>
            <a:lvl3pPr eaLnBrk="0" hangingPunct="0">
              <a:tabLst>
                <a:tab pos="304800" algn="l"/>
              </a:tabLst>
              <a:defRPr>
                <a:solidFill>
                  <a:schemeClr val="tx1"/>
                </a:solidFill>
                <a:latin typeface="Arial" panose="020B0604020202020204" pitchFamily="34" charset="0"/>
              </a:defRPr>
            </a:lvl3pPr>
            <a:lvl4pPr eaLnBrk="0" hangingPunct="0">
              <a:tabLst>
                <a:tab pos="304800" algn="l"/>
              </a:tabLst>
              <a:defRPr>
                <a:solidFill>
                  <a:schemeClr val="tx1"/>
                </a:solidFill>
                <a:latin typeface="Arial" panose="020B0604020202020204" pitchFamily="34" charset="0"/>
              </a:defRPr>
            </a:lvl4pPr>
            <a:lvl5pPr eaLnBrk="0" hangingPunct="0">
              <a:tabLst>
                <a:tab pos="304800" algn="l"/>
              </a:tabLst>
              <a:defRPr>
                <a:solidFill>
                  <a:schemeClr val="tx1"/>
                </a:solidFill>
                <a:latin typeface="Arial" panose="020B0604020202020204" pitchFamily="34" charset="0"/>
              </a:defRPr>
            </a:lvl5pPr>
            <a:lvl6pPr eaLnBrk="0" fontAlgn="base" hangingPunct="0">
              <a:spcBef>
                <a:spcPct val="0"/>
              </a:spcBef>
              <a:spcAft>
                <a:spcPct val="0"/>
              </a:spcAft>
              <a:tabLst>
                <a:tab pos="304800" algn="l"/>
              </a:tabLst>
              <a:defRPr>
                <a:solidFill>
                  <a:schemeClr val="tx1"/>
                </a:solidFill>
                <a:latin typeface="Arial" panose="020B0604020202020204" pitchFamily="34" charset="0"/>
              </a:defRPr>
            </a:lvl6pPr>
            <a:lvl7pPr eaLnBrk="0" fontAlgn="base" hangingPunct="0">
              <a:spcBef>
                <a:spcPct val="0"/>
              </a:spcBef>
              <a:spcAft>
                <a:spcPct val="0"/>
              </a:spcAft>
              <a:tabLst>
                <a:tab pos="304800" algn="l"/>
              </a:tabLst>
              <a:defRPr>
                <a:solidFill>
                  <a:schemeClr val="tx1"/>
                </a:solidFill>
                <a:latin typeface="Arial" panose="020B0604020202020204" pitchFamily="34" charset="0"/>
              </a:defRPr>
            </a:lvl7pPr>
            <a:lvl8pPr eaLnBrk="0" fontAlgn="base" hangingPunct="0">
              <a:spcBef>
                <a:spcPct val="0"/>
              </a:spcBef>
              <a:spcAft>
                <a:spcPct val="0"/>
              </a:spcAft>
              <a:tabLst>
                <a:tab pos="304800" algn="l"/>
              </a:tabLst>
              <a:defRPr>
                <a:solidFill>
                  <a:schemeClr val="tx1"/>
                </a:solidFill>
                <a:latin typeface="Arial" panose="020B0604020202020204" pitchFamily="34" charset="0"/>
              </a:defRPr>
            </a:lvl8pPr>
            <a:lvl9pPr eaLnBrk="0" fontAlgn="base" hangingPunct="0">
              <a:spcBef>
                <a:spcPct val="0"/>
              </a:spcBef>
              <a:spcAft>
                <a:spcPct val="0"/>
              </a:spcAft>
              <a:tabLst>
                <a:tab pos="304800" algn="l"/>
              </a:tabLs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tab pos="304800" algn="l"/>
              </a:tabLst>
            </a:pPr>
            <a:r>
              <a:rPr kumimoji="0" lang="fr-FR" altLang="fr-FR" sz="1000" b="1" i="0" u="none" strike="noStrike" cap="none" normalizeH="0" baseline="0">
                <a:ln>
                  <a:noFill/>
                </a:ln>
                <a:solidFill>
                  <a:schemeClr val="tx1"/>
                </a:solidFill>
                <a:effectLst/>
                <a:latin typeface="Arial" panose="020B0604020202020204" pitchFamily="34" charset="0"/>
                <a:ea typeface="Arial" panose="020B0604020202020204" pitchFamily="34" charset="0"/>
              </a:rPr>
              <a:t>Exemple de recherche au moyen d’une zone de liste déroulante</a:t>
            </a:r>
            <a:endParaRPr kumimoji="0" lang="en-US" altLang="fr-FR" sz="1000" b="1" i="0" u="none" strike="noStrike" cap="none" normalizeH="0" baseline="0">
              <a:ln>
                <a:noFill/>
              </a:ln>
              <a:solidFill>
                <a:schemeClr val="tx1"/>
              </a:solidFill>
              <a:effectLst/>
              <a:latin typeface="Arial" panose="020B0604020202020204" pitchFamily="34" charset="0"/>
              <a:ea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tab pos="304800" algn="l"/>
              </a:tabLst>
            </a:pPr>
            <a:r>
              <a:rPr kumimoji="0" lang="fr-FR" altLang="fr-FR" sz="1000" b="0" i="0" u="none" strike="noStrike" cap="none" normalizeH="0" baseline="0">
                <a:ln>
                  <a:noFill/>
                </a:ln>
                <a:solidFill>
                  <a:schemeClr val="tx1"/>
                </a:solidFill>
                <a:effectLst/>
                <a:latin typeface="Arial" panose="020B0604020202020204" pitchFamily="34" charset="0"/>
                <a:ea typeface="Arial" panose="020B0604020202020204" pitchFamily="34" charset="0"/>
              </a:rPr>
              <a:t>Soit le tableau suivant situé sur une feuille « Recherche » :</a:t>
            </a:r>
          </a:p>
          <a:p>
            <a:pPr marL="0" marR="0" lvl="0" indent="0" algn="l" defTabSz="914400" rtl="0" eaLnBrk="0" fontAlgn="base" latinLnBrk="0" hangingPunct="0">
              <a:lnSpc>
                <a:spcPct val="100000"/>
              </a:lnSpc>
              <a:spcBef>
                <a:spcPct val="0"/>
              </a:spcBef>
              <a:spcAft>
                <a:spcPct val="0"/>
              </a:spcAft>
              <a:buClrTx/>
              <a:buSzTx/>
              <a:buFontTx/>
              <a:buNone/>
              <a:tabLst>
                <a:tab pos="304800" algn="l"/>
              </a:tabLst>
            </a:pPr>
            <a:endParaRPr lang="fr-FR" altLang="fr-FR" sz="1000"/>
          </a:p>
          <a:p>
            <a:pPr marL="0" marR="0" lvl="0" indent="0" algn="l" defTabSz="914400" rtl="0" eaLnBrk="0" fontAlgn="base" latinLnBrk="0" hangingPunct="0">
              <a:lnSpc>
                <a:spcPct val="100000"/>
              </a:lnSpc>
              <a:spcBef>
                <a:spcPct val="0"/>
              </a:spcBef>
              <a:spcAft>
                <a:spcPct val="0"/>
              </a:spcAft>
              <a:buClrTx/>
              <a:buSzTx/>
              <a:buFontTx/>
              <a:buNone/>
              <a:tabLst>
                <a:tab pos="304800" algn="l"/>
              </a:tabLst>
            </a:pPr>
            <a:endParaRPr kumimoji="0" lang="fr-FR" altLang="fr-FR" sz="1000" b="0"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tab pos="304800" algn="l"/>
              </a:tabLst>
            </a:pPr>
            <a:endParaRPr lang="fr-FR" altLang="fr-FR" sz="1000"/>
          </a:p>
          <a:p>
            <a:pPr marL="0" marR="0" lvl="0" indent="0" algn="l" defTabSz="914400" rtl="0" eaLnBrk="0" fontAlgn="base" latinLnBrk="0" hangingPunct="0">
              <a:lnSpc>
                <a:spcPct val="100000"/>
              </a:lnSpc>
              <a:spcBef>
                <a:spcPct val="0"/>
              </a:spcBef>
              <a:spcAft>
                <a:spcPct val="0"/>
              </a:spcAft>
              <a:buClrTx/>
              <a:buSzTx/>
              <a:buFontTx/>
              <a:buNone/>
              <a:tabLst>
                <a:tab pos="304800" algn="l"/>
              </a:tabLst>
            </a:pPr>
            <a:endParaRPr kumimoji="0" lang="fr-FR" altLang="fr-FR" sz="1000" b="0"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tab pos="304800" algn="l"/>
              </a:tabLst>
            </a:pPr>
            <a:endParaRPr lang="fr-FR" altLang="fr-FR" sz="1000"/>
          </a:p>
          <a:p>
            <a:pPr marL="0" marR="0" lvl="0" indent="0" algn="l" defTabSz="914400" rtl="0" eaLnBrk="0" fontAlgn="base" latinLnBrk="0" hangingPunct="0">
              <a:lnSpc>
                <a:spcPct val="100000"/>
              </a:lnSpc>
              <a:spcBef>
                <a:spcPct val="0"/>
              </a:spcBef>
              <a:spcAft>
                <a:spcPct val="0"/>
              </a:spcAft>
              <a:buClrTx/>
              <a:buSzTx/>
              <a:buFontTx/>
              <a:buNone/>
              <a:tabLst>
                <a:tab pos="304800" algn="l"/>
              </a:tabLst>
            </a:pPr>
            <a:endParaRPr kumimoji="0" lang="fr-FR" altLang="fr-FR" sz="1000" b="0"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tab pos="304800" algn="l"/>
              </a:tabLst>
            </a:pPr>
            <a:endParaRPr lang="fr-FR" altLang="fr-FR" sz="1000"/>
          </a:p>
          <a:p>
            <a:pPr marL="0" marR="0" lvl="0" indent="0" algn="l" defTabSz="914400" rtl="0" eaLnBrk="0" fontAlgn="base" latinLnBrk="0" hangingPunct="0">
              <a:lnSpc>
                <a:spcPct val="100000"/>
              </a:lnSpc>
              <a:spcBef>
                <a:spcPct val="0"/>
              </a:spcBef>
              <a:spcAft>
                <a:spcPct val="0"/>
              </a:spcAft>
              <a:buClrTx/>
              <a:buSzTx/>
              <a:buFontTx/>
              <a:buNone/>
              <a:tabLst>
                <a:tab pos="304800" algn="l"/>
              </a:tabLst>
            </a:pPr>
            <a:endParaRPr kumimoji="0" lang="fr-FR" altLang="fr-FR" sz="1000" b="0"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tab pos="304800" algn="l"/>
              </a:tabLst>
            </a:pPr>
            <a:endParaRPr kumimoji="0" lang="fr-FR" altLang="fr-FR" sz="600" b="0"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tab pos="304800" algn="l"/>
              </a:tabLst>
            </a:pPr>
            <a:r>
              <a:rPr kumimoji="0" lang="fr-FR" altLang="fr-FR" sz="1000" b="0" i="0" u="none" strike="noStrike" cap="none" normalizeH="0" baseline="0">
                <a:ln>
                  <a:noFill/>
                </a:ln>
                <a:solidFill>
                  <a:schemeClr val="tx1"/>
                </a:solidFill>
                <a:effectLst/>
                <a:latin typeface="Arial" panose="020B0604020202020204" pitchFamily="34" charset="0"/>
                <a:ea typeface="Arial" panose="020B0604020202020204" pitchFamily="34" charset="0"/>
              </a:rPr>
              <a:t>Les cellules B2 et B3 contiennent les formules suivantes : </a:t>
            </a:r>
          </a:p>
          <a:p>
            <a:pPr marL="0" marR="0" lvl="0" indent="0" algn="l" defTabSz="914400" rtl="0" eaLnBrk="0" fontAlgn="base" latinLnBrk="0" hangingPunct="0">
              <a:lnSpc>
                <a:spcPct val="100000"/>
              </a:lnSpc>
              <a:spcBef>
                <a:spcPct val="0"/>
              </a:spcBef>
              <a:spcAft>
                <a:spcPct val="0"/>
              </a:spcAft>
              <a:buClrTx/>
              <a:buSzTx/>
              <a:buFontTx/>
              <a:buNone/>
              <a:tabLst>
                <a:tab pos="304800" algn="l"/>
              </a:tabLst>
            </a:pPr>
            <a:r>
              <a:rPr kumimoji="0" lang="fr-FR" altLang="fr-FR" sz="1000" b="0" i="0" u="none" strike="noStrike" cap="none" normalizeH="0" baseline="0">
                <a:ln>
                  <a:noFill/>
                </a:ln>
                <a:solidFill>
                  <a:schemeClr val="tx1"/>
                </a:solidFill>
                <a:effectLst/>
                <a:latin typeface="Arial" panose="020B0604020202020204" pitchFamily="34" charset="0"/>
                <a:ea typeface="Arial" panose="020B0604020202020204" pitchFamily="34" charset="0"/>
              </a:rPr>
              <a:t>B2 =RECHERCHEV(B$1;Clients!$A$2:$D$12;</a:t>
            </a:r>
            <a:r>
              <a:rPr kumimoji="0" lang="fr-FR" altLang="fr-FR" sz="1000" b="1" i="0" u="none" strike="noStrike" cap="none" normalizeH="0" baseline="0">
                <a:ln>
                  <a:noFill/>
                </a:ln>
                <a:solidFill>
                  <a:srgbClr val="FF0000"/>
                </a:solidFill>
                <a:effectLst/>
                <a:latin typeface="Arial" panose="020B0604020202020204" pitchFamily="34" charset="0"/>
                <a:ea typeface="Arial" panose="020B0604020202020204" pitchFamily="34" charset="0"/>
              </a:rPr>
              <a:t>2</a:t>
            </a:r>
            <a:r>
              <a:rPr kumimoji="0" lang="fr-FR" altLang="fr-FR" sz="1000" b="0" i="0" u="none" strike="noStrike" cap="none" normalizeH="0" baseline="0">
                <a:ln>
                  <a:noFill/>
                </a:ln>
                <a:solidFill>
                  <a:schemeClr val="tx1"/>
                </a:solidFill>
                <a:effectLst/>
                <a:latin typeface="Arial" panose="020B0604020202020204" pitchFamily="34" charset="0"/>
                <a:ea typeface="Arial" panose="020B0604020202020204" pitchFamily="34" charset="0"/>
              </a:rPr>
              <a:t>;FAUX)</a:t>
            </a:r>
            <a:endParaRPr kumimoji="0" lang="fr-FR" altLang="fr-FR" sz="600" b="0"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tab pos="304800" algn="l"/>
              </a:tabLst>
            </a:pPr>
            <a:r>
              <a:rPr kumimoji="0" lang="fr-FR" altLang="fr-FR" sz="1000" b="0" i="0" u="none" strike="noStrike" cap="none" normalizeH="0" baseline="0">
                <a:ln>
                  <a:noFill/>
                </a:ln>
                <a:solidFill>
                  <a:schemeClr val="tx1"/>
                </a:solidFill>
                <a:effectLst/>
                <a:latin typeface="Arial" panose="020B0604020202020204" pitchFamily="34" charset="0"/>
                <a:ea typeface="Arial" panose="020B0604020202020204" pitchFamily="34" charset="0"/>
              </a:rPr>
              <a:t>B3 =RECHERCHEV(B$1;Clients!$A$2:$D$12;</a:t>
            </a:r>
            <a:r>
              <a:rPr kumimoji="0" lang="fr-FR" altLang="fr-FR" sz="1000" b="1" i="0" u="none" strike="noStrike" cap="none" normalizeH="0" baseline="0">
                <a:ln>
                  <a:noFill/>
                </a:ln>
                <a:solidFill>
                  <a:srgbClr val="FF0000"/>
                </a:solidFill>
                <a:effectLst/>
                <a:latin typeface="Arial" panose="020B0604020202020204" pitchFamily="34" charset="0"/>
                <a:ea typeface="Arial" panose="020B0604020202020204" pitchFamily="34" charset="0"/>
              </a:rPr>
              <a:t>3</a:t>
            </a:r>
            <a:r>
              <a:rPr kumimoji="0" lang="fr-FR" altLang="fr-FR" sz="1000" b="0" i="0" u="none" strike="noStrike" cap="none" normalizeH="0" baseline="0">
                <a:ln>
                  <a:noFill/>
                </a:ln>
                <a:solidFill>
                  <a:schemeClr val="tx1"/>
                </a:solidFill>
                <a:effectLst/>
                <a:latin typeface="Arial" panose="020B0604020202020204" pitchFamily="34" charset="0"/>
                <a:ea typeface="Arial" panose="020B0604020202020204" pitchFamily="34" charset="0"/>
              </a:rPr>
              <a:t>;FAUX)&amp;" " &amp;RECHERCHEV(B$1; Clients!$A$2:$D$12;</a:t>
            </a:r>
            <a:r>
              <a:rPr kumimoji="0" lang="fr-FR" altLang="fr-FR" sz="1000" b="1" i="0" u="none" strike="noStrike" cap="none" normalizeH="0" baseline="0">
                <a:ln>
                  <a:noFill/>
                </a:ln>
                <a:solidFill>
                  <a:srgbClr val="FF0000"/>
                </a:solidFill>
                <a:effectLst/>
                <a:latin typeface="Arial" panose="020B0604020202020204" pitchFamily="34" charset="0"/>
                <a:ea typeface="Arial" panose="020B0604020202020204" pitchFamily="34" charset="0"/>
              </a:rPr>
              <a:t>4</a:t>
            </a:r>
            <a:r>
              <a:rPr kumimoji="0" lang="fr-FR" altLang="fr-FR" sz="1000" b="0" i="0" u="none" strike="noStrike" cap="none" normalizeH="0" baseline="0">
                <a:ln>
                  <a:noFill/>
                </a:ln>
                <a:solidFill>
                  <a:schemeClr val="tx1"/>
                </a:solidFill>
                <a:effectLst/>
                <a:latin typeface="Arial" panose="020B0604020202020204" pitchFamily="34" charset="0"/>
                <a:ea typeface="Arial" panose="020B0604020202020204" pitchFamily="34" charset="0"/>
              </a:rPr>
              <a:t>;FAUX)</a:t>
            </a:r>
            <a:endParaRPr kumimoji="0" lang="fr-FR" altLang="fr-FR" sz="600" b="0"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tab pos="304800" algn="l"/>
              </a:tabLst>
            </a:pPr>
            <a:endParaRPr kumimoji="0" lang="fr-FR" altLang="fr-FR" sz="1000" b="0" i="0" u="none" strike="noStrike" cap="none" normalizeH="0" baseline="0">
              <a:ln>
                <a:noFill/>
              </a:ln>
              <a:solidFill>
                <a:schemeClr val="tx1"/>
              </a:solidFill>
              <a:effectLst/>
              <a:latin typeface="Arial" panose="020B0604020202020204" pitchFamily="34" charset="0"/>
              <a:ea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tab pos="304800" algn="l"/>
              </a:tabLst>
            </a:pPr>
            <a:r>
              <a:rPr kumimoji="0" lang="fr-FR" altLang="fr-FR" sz="1000" b="0" i="0" u="none" strike="noStrike" cap="none" normalizeH="0" baseline="0">
                <a:ln>
                  <a:noFill/>
                </a:ln>
                <a:solidFill>
                  <a:schemeClr val="tx1"/>
                </a:solidFill>
                <a:effectLst/>
                <a:latin typeface="Arial" panose="020B0604020202020204" pitchFamily="34" charset="0"/>
                <a:ea typeface="Arial" panose="020B0604020202020204" pitchFamily="34" charset="0"/>
              </a:rPr>
              <a:t>Pour afficher une </a:t>
            </a:r>
            <a:r>
              <a:rPr kumimoji="0" lang="fr-FR" altLang="fr-FR" sz="1000" b="1" i="0" u="none" strike="noStrike" cap="none" normalizeH="0" baseline="0">
                <a:ln>
                  <a:noFill/>
                </a:ln>
                <a:solidFill>
                  <a:schemeClr val="tx1"/>
                </a:solidFill>
                <a:effectLst/>
                <a:latin typeface="Arial" panose="020B0604020202020204" pitchFamily="34" charset="0"/>
                <a:ea typeface="Arial" panose="020B0604020202020204" pitchFamily="34" charset="0"/>
              </a:rPr>
              <a:t>zone de liste déroulante </a:t>
            </a:r>
            <a:r>
              <a:rPr kumimoji="0" lang="fr-FR" altLang="fr-FR" sz="1000" b="0" i="0" u="none" strike="noStrike" cap="none" normalizeH="0" baseline="0">
                <a:ln>
                  <a:noFill/>
                </a:ln>
                <a:solidFill>
                  <a:schemeClr val="tx1"/>
                </a:solidFill>
                <a:effectLst/>
                <a:latin typeface="Arial" panose="020B0604020202020204" pitchFamily="34" charset="0"/>
                <a:ea typeface="Arial" panose="020B0604020202020204" pitchFamily="34" charset="0"/>
              </a:rPr>
              <a:t>dans la cellule B1 :</a:t>
            </a:r>
            <a:endParaRPr lang="fr-FR" altLang="fr-FR" sz="600"/>
          </a:p>
          <a:p>
            <a:pPr marL="171450" marR="0" lvl="0" indent="-171450" algn="l" defTabSz="914400" rtl="0" eaLnBrk="0" fontAlgn="base" latinLnBrk="0" hangingPunct="0">
              <a:lnSpc>
                <a:spcPct val="100000"/>
              </a:lnSpc>
              <a:spcBef>
                <a:spcPct val="0"/>
              </a:spcBef>
              <a:spcAft>
                <a:spcPct val="0"/>
              </a:spcAft>
              <a:buClrTx/>
              <a:buSzTx/>
              <a:buFontTx/>
              <a:buChar char="-"/>
              <a:tabLst>
                <a:tab pos="304800" algn="l"/>
              </a:tabLst>
            </a:pPr>
            <a:r>
              <a:rPr kumimoji="0" lang="fr-FR" altLang="fr-FR" sz="1000" b="0" i="0" u="none" strike="noStrike" cap="none" normalizeH="0" baseline="0">
                <a:ln>
                  <a:noFill/>
                </a:ln>
                <a:solidFill>
                  <a:schemeClr val="tx1"/>
                </a:solidFill>
                <a:effectLst/>
                <a:latin typeface="Arial" panose="020B0604020202020204" pitchFamily="34" charset="0"/>
                <a:ea typeface="Arial" panose="020B0604020202020204" pitchFamily="34" charset="0"/>
              </a:rPr>
              <a:t>Données : Outils de données : Validation des données</a:t>
            </a:r>
            <a:endParaRPr lang="fr-FR" altLang="fr-FR" sz="600"/>
          </a:p>
          <a:p>
            <a:pPr marL="171450" marR="0" lvl="0" indent="-171450" algn="l" defTabSz="914400" rtl="0" eaLnBrk="0" fontAlgn="base" latinLnBrk="0" hangingPunct="0">
              <a:lnSpc>
                <a:spcPct val="100000"/>
              </a:lnSpc>
              <a:spcBef>
                <a:spcPct val="0"/>
              </a:spcBef>
              <a:spcAft>
                <a:spcPct val="0"/>
              </a:spcAft>
              <a:buClrTx/>
              <a:buSzTx/>
              <a:buFontTx/>
              <a:buChar char="-"/>
              <a:tabLst>
                <a:tab pos="304800" algn="l"/>
              </a:tabLst>
            </a:pPr>
            <a:r>
              <a:rPr kumimoji="0" lang="fr-FR" altLang="fr-FR" sz="1000" b="0" i="0" u="none" strike="noStrike" cap="none" normalizeH="0" baseline="0">
                <a:ln>
                  <a:noFill/>
                </a:ln>
                <a:solidFill>
                  <a:schemeClr val="tx1"/>
                </a:solidFill>
                <a:effectLst/>
                <a:latin typeface="Arial" panose="020B0604020202020204" pitchFamily="34" charset="0"/>
                <a:ea typeface="Arial" panose="020B0604020202020204" pitchFamily="34" charset="0"/>
              </a:rPr>
              <a:t>Options : Critères de validation : Autoriser : Liste</a:t>
            </a:r>
            <a:endParaRPr lang="fr-FR" altLang="fr-FR" sz="600"/>
          </a:p>
          <a:p>
            <a:pPr marL="171450" marR="0" lvl="0" indent="-171450" algn="l" defTabSz="914400" rtl="0" eaLnBrk="0" fontAlgn="base" latinLnBrk="0" hangingPunct="0">
              <a:lnSpc>
                <a:spcPct val="100000"/>
              </a:lnSpc>
              <a:spcBef>
                <a:spcPct val="0"/>
              </a:spcBef>
              <a:spcAft>
                <a:spcPct val="0"/>
              </a:spcAft>
              <a:buClrTx/>
              <a:buSzTx/>
              <a:buFontTx/>
              <a:buChar char="-"/>
              <a:tabLst>
                <a:tab pos="304800" algn="l"/>
              </a:tabLst>
            </a:pPr>
            <a:r>
              <a:rPr kumimoji="0" lang="fr-FR" altLang="fr-FR" sz="1000" b="0" i="0" u="none" strike="noStrike" cap="none" normalizeH="0" baseline="0">
                <a:ln>
                  <a:noFill/>
                </a:ln>
                <a:solidFill>
                  <a:schemeClr val="tx1"/>
                </a:solidFill>
                <a:effectLst/>
                <a:latin typeface="Arial" panose="020B0604020202020204" pitchFamily="34" charset="0"/>
                <a:ea typeface="Arial" panose="020B0604020202020204" pitchFamily="34" charset="0"/>
              </a:rPr>
              <a:t>Source : =Clients!$A$2:$A$12</a:t>
            </a:r>
          </a:p>
          <a:p>
            <a:pPr marL="0" marR="0" lvl="0" indent="0" algn="l" defTabSz="914400" rtl="0" eaLnBrk="0" fontAlgn="base" latinLnBrk="0" hangingPunct="0">
              <a:lnSpc>
                <a:spcPct val="100000"/>
              </a:lnSpc>
              <a:spcBef>
                <a:spcPct val="0"/>
              </a:spcBef>
              <a:spcAft>
                <a:spcPct val="0"/>
              </a:spcAft>
              <a:buClrTx/>
              <a:buSzTx/>
              <a:buFontTx/>
              <a:buChar char="•"/>
              <a:tabLst>
                <a:tab pos="304800" algn="l"/>
              </a:tabLst>
            </a:pPr>
            <a:endParaRPr lang="fr-FR" altLang="fr-FR" sz="1000"/>
          </a:p>
          <a:p>
            <a:pPr marL="0" marR="0" lvl="0" indent="0" algn="l" defTabSz="914400" rtl="0" eaLnBrk="0" fontAlgn="base" latinLnBrk="0" hangingPunct="0">
              <a:lnSpc>
                <a:spcPct val="100000"/>
              </a:lnSpc>
              <a:spcBef>
                <a:spcPct val="0"/>
              </a:spcBef>
              <a:spcAft>
                <a:spcPct val="0"/>
              </a:spcAft>
              <a:buClrTx/>
              <a:buSzTx/>
              <a:buFontTx/>
              <a:buChar char="•"/>
              <a:tabLst>
                <a:tab pos="304800" algn="l"/>
              </a:tabLst>
            </a:pPr>
            <a:endParaRPr kumimoji="0" lang="fr-FR" altLang="fr-FR" sz="600" b="0"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tab pos="304800" algn="l"/>
              </a:tabLst>
            </a:pPr>
            <a:r>
              <a:rPr kumimoji="0" lang="fr-FR" altLang="fr-FR" sz="1000" b="0" i="0" u="none" strike="noStrike" cap="none" normalizeH="0" baseline="0">
                <a:ln>
                  <a:noFill/>
                </a:ln>
                <a:solidFill>
                  <a:schemeClr val="tx1"/>
                </a:solidFill>
                <a:effectLst/>
                <a:latin typeface="Arial" panose="020B0604020202020204" pitchFamily="34" charset="0"/>
                <a:ea typeface="Arial" panose="020B0604020202020204" pitchFamily="34" charset="0"/>
              </a:rPr>
              <a:t>N.B. : On aurait aussi pu attribuer le nom « client » à la plage Clients!$A$2:$A$12 et utiliser ce nom comme source de la liste :</a:t>
            </a:r>
            <a:endParaRPr kumimoji="0" lang="fr-FR" altLang="fr-FR" sz="600" b="0"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tab pos="304800" algn="l"/>
              </a:tabLst>
            </a:pPr>
            <a:r>
              <a:rPr kumimoji="0" lang="fr-FR" altLang="fr-FR" sz="1000" b="0" i="0" u="none" strike="noStrike" cap="none" normalizeH="0" baseline="0">
                <a:ln>
                  <a:noFill/>
                </a:ln>
                <a:solidFill>
                  <a:schemeClr val="tx1"/>
                </a:solidFill>
                <a:effectLst/>
                <a:latin typeface="Arial" panose="020B0604020202020204" pitchFamily="34" charset="0"/>
                <a:ea typeface="Arial" panose="020B0604020202020204" pitchFamily="34" charset="0"/>
              </a:rPr>
              <a:t>Source : =client</a:t>
            </a:r>
            <a:endParaRPr kumimoji="0" lang="fr-FR" altLang="fr-FR" sz="1800" b="0" i="0" u="none" strike="noStrike" cap="none" normalizeH="0" baseline="0">
              <a:ln>
                <a:noFill/>
              </a:ln>
              <a:solidFill>
                <a:schemeClr val="tx1"/>
              </a:solidFill>
              <a:effectLst/>
              <a:latin typeface="Arial" panose="020B0604020202020204" pitchFamily="34" charset="0"/>
            </a:endParaRPr>
          </a:p>
        </p:txBody>
      </p:sp>
      <p:pic>
        <p:nvPicPr>
          <p:cNvPr id="11" name="Image 10"/>
          <p:cNvPicPr>
            <a:picLocks noChangeAspect="1"/>
          </p:cNvPicPr>
          <p:nvPr/>
        </p:nvPicPr>
        <p:blipFill>
          <a:blip r:embed="rId4"/>
          <a:stretch>
            <a:fillRect/>
          </a:stretch>
        </p:blipFill>
        <p:spPr>
          <a:xfrm>
            <a:off x="610847" y="2021395"/>
            <a:ext cx="2637656" cy="1136312"/>
          </a:xfrm>
          <a:prstGeom prst="rect">
            <a:avLst/>
          </a:prstGeom>
        </p:spPr>
      </p:pic>
    </p:spTree>
    <p:extLst>
      <p:ext uri="{BB962C8B-B14F-4D97-AF65-F5344CB8AC3E}">
        <p14:creationId xmlns:p14="http://schemas.microsoft.com/office/powerpoint/2010/main" val="3603205854"/>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2" name="Image 3" descr="logo_4coul.jpg"/>
          <p:cNvPicPr>
            <a:picLocks noChangeAspect="1"/>
          </p:cNvPicPr>
          <p:nvPr/>
        </p:nvPicPr>
        <p:blipFill>
          <a:blip r:embed="rId3"/>
          <a:srcRect/>
          <a:stretch>
            <a:fillRect/>
          </a:stretch>
        </p:blipFill>
        <p:spPr bwMode="auto">
          <a:xfrm>
            <a:off x="142875" y="214313"/>
            <a:ext cx="889000" cy="1016000"/>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
        <p:nvSpPr>
          <p:cNvPr id="4" name="Espace réservé de la date 3"/>
          <p:cNvSpPr>
            <a:spLocks noGrp="1"/>
          </p:cNvSpPr>
          <p:nvPr>
            <p:ph type="dt" sz="half" idx="10"/>
          </p:nvPr>
        </p:nvSpPr>
        <p:spPr/>
        <p:txBody>
          <a:bodyPr/>
          <a:lstStyle/>
          <a:p>
            <a:pPr algn="r">
              <a:defRPr/>
            </a:pPr>
            <a:fld id="{B8B751E7-DD0F-418B-8905-483414591B19}" type="datetime1">
              <a:rPr lang="fr-FR" sz="1800" smtClean="0">
                <a:latin typeface="Comic Sans MS" panose="030F0702030302020204" pitchFamily="66" charset="0"/>
              </a:rPr>
              <a:pPr algn="r">
                <a:defRPr/>
              </a:pPr>
              <a:t>05/11/2018</a:t>
            </a:fld>
            <a:endParaRPr lang="fr-FR" sz="1050">
              <a:latin typeface="Comic Sans MS" panose="030F0702030302020204" pitchFamily="66" charset="0"/>
            </a:endParaRPr>
          </a:p>
        </p:txBody>
      </p:sp>
      <p:sp>
        <p:nvSpPr>
          <p:cNvPr id="2" name="Titre 1"/>
          <p:cNvSpPr>
            <a:spLocks noGrp="1"/>
          </p:cNvSpPr>
          <p:nvPr>
            <p:ph type="title"/>
          </p:nvPr>
        </p:nvSpPr>
        <p:spPr>
          <a:xfrm>
            <a:off x="827584" y="274638"/>
            <a:ext cx="7859216" cy="1143000"/>
          </a:xfrm>
        </p:spPr>
        <p:txBody>
          <a:bodyPr>
            <a:normAutofit/>
          </a:bodyPr>
          <a:lstStyle/>
          <a:p>
            <a:pPr algn="ctr" eaLnBrk="1" fontAlgn="auto" hangingPunct="1">
              <a:spcAft>
                <a:spcPts val="0"/>
              </a:spcAft>
              <a:defRPr/>
            </a:pPr>
            <a:r>
              <a:rPr lang="fr-FR" sz="4800">
                <a:solidFill>
                  <a:schemeClr val="tx1"/>
                </a:solidFill>
                <a:latin typeface="Comic Sans MS" panose="030F0702030302020204" pitchFamily="66" charset="0"/>
              </a:rPr>
              <a:t>Les graphiques</a:t>
            </a:r>
            <a:endParaRPr lang="fr-FR" sz="4800">
              <a:latin typeface="Comic Sans MS" panose="030F0702030302020204" pitchFamily="66" charset="0"/>
            </a:endParaRPr>
          </a:p>
        </p:txBody>
      </p:sp>
      <p:sp>
        <p:nvSpPr>
          <p:cNvPr id="7" name="Espace réservé du pied de page 5"/>
          <p:cNvSpPr>
            <a:spLocks noGrp="1"/>
          </p:cNvSpPr>
          <p:nvPr>
            <p:ph type="ftr" sz="quarter" idx="11"/>
          </p:nvPr>
        </p:nvSpPr>
        <p:spPr>
          <a:xfrm>
            <a:off x="142875" y="6408738"/>
            <a:ext cx="3132981" cy="365125"/>
          </a:xfrm>
        </p:spPr>
        <p:txBody>
          <a:bodyPr/>
          <a:lstStyle/>
          <a:p>
            <a:pPr algn="l">
              <a:defRPr/>
            </a:pPr>
            <a:r>
              <a:rPr lang="fr-FR" sz="1200">
                <a:latin typeface="Comic Sans MS" panose="030F0702030302020204" pitchFamily="66" charset="0"/>
              </a:rPr>
              <a:t>Manager de Travaux – INF</a:t>
            </a:r>
          </a:p>
        </p:txBody>
      </p:sp>
      <p:sp>
        <p:nvSpPr>
          <p:cNvPr id="9" name="Rectangle 1"/>
          <p:cNvSpPr>
            <a:spLocks noChangeArrowheads="1"/>
          </p:cNvSpPr>
          <p:nvPr/>
        </p:nvSpPr>
        <p:spPr bwMode="auto">
          <a:xfrm>
            <a:off x="323528" y="1402904"/>
            <a:ext cx="8115523" cy="43704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76176" tIns="0" rIns="91440" bIns="0" numCol="1" anchor="ctr" anchorCtr="0" compatLnSpc="1">
            <a:prstTxWarp prst="textNoShape">
              <a:avLst/>
            </a:prstTxWarp>
            <a:spAutoFit/>
          </a:bodyPr>
          <a:lstStyle>
            <a:lvl1pPr eaLnBrk="0" hangingPunct="0">
              <a:tabLst>
                <a:tab pos="304800" algn="l"/>
              </a:tabLst>
              <a:defRPr>
                <a:solidFill>
                  <a:schemeClr val="tx1"/>
                </a:solidFill>
                <a:latin typeface="Arial" panose="020B0604020202020204" pitchFamily="34" charset="0"/>
              </a:defRPr>
            </a:lvl1pPr>
            <a:lvl2pPr eaLnBrk="0" hangingPunct="0">
              <a:tabLst>
                <a:tab pos="304800" algn="l"/>
              </a:tabLst>
              <a:defRPr>
                <a:solidFill>
                  <a:schemeClr val="tx1"/>
                </a:solidFill>
                <a:latin typeface="Arial" panose="020B0604020202020204" pitchFamily="34" charset="0"/>
              </a:defRPr>
            </a:lvl2pPr>
            <a:lvl3pPr eaLnBrk="0" hangingPunct="0">
              <a:tabLst>
                <a:tab pos="304800" algn="l"/>
              </a:tabLst>
              <a:defRPr>
                <a:solidFill>
                  <a:schemeClr val="tx1"/>
                </a:solidFill>
                <a:latin typeface="Arial" panose="020B0604020202020204" pitchFamily="34" charset="0"/>
              </a:defRPr>
            </a:lvl3pPr>
            <a:lvl4pPr eaLnBrk="0" hangingPunct="0">
              <a:tabLst>
                <a:tab pos="304800" algn="l"/>
              </a:tabLst>
              <a:defRPr>
                <a:solidFill>
                  <a:schemeClr val="tx1"/>
                </a:solidFill>
                <a:latin typeface="Arial" panose="020B0604020202020204" pitchFamily="34" charset="0"/>
              </a:defRPr>
            </a:lvl4pPr>
            <a:lvl5pPr eaLnBrk="0" hangingPunct="0">
              <a:tabLst>
                <a:tab pos="304800" algn="l"/>
              </a:tabLst>
              <a:defRPr>
                <a:solidFill>
                  <a:schemeClr val="tx1"/>
                </a:solidFill>
                <a:latin typeface="Arial" panose="020B0604020202020204" pitchFamily="34" charset="0"/>
              </a:defRPr>
            </a:lvl5pPr>
            <a:lvl6pPr eaLnBrk="0" fontAlgn="base" hangingPunct="0">
              <a:spcBef>
                <a:spcPct val="0"/>
              </a:spcBef>
              <a:spcAft>
                <a:spcPct val="0"/>
              </a:spcAft>
              <a:tabLst>
                <a:tab pos="304800" algn="l"/>
              </a:tabLst>
              <a:defRPr>
                <a:solidFill>
                  <a:schemeClr val="tx1"/>
                </a:solidFill>
                <a:latin typeface="Arial" panose="020B0604020202020204" pitchFamily="34" charset="0"/>
              </a:defRPr>
            </a:lvl6pPr>
            <a:lvl7pPr eaLnBrk="0" fontAlgn="base" hangingPunct="0">
              <a:spcBef>
                <a:spcPct val="0"/>
              </a:spcBef>
              <a:spcAft>
                <a:spcPct val="0"/>
              </a:spcAft>
              <a:tabLst>
                <a:tab pos="304800" algn="l"/>
              </a:tabLst>
              <a:defRPr>
                <a:solidFill>
                  <a:schemeClr val="tx1"/>
                </a:solidFill>
                <a:latin typeface="Arial" panose="020B0604020202020204" pitchFamily="34" charset="0"/>
              </a:defRPr>
            </a:lvl7pPr>
            <a:lvl8pPr eaLnBrk="0" fontAlgn="base" hangingPunct="0">
              <a:spcBef>
                <a:spcPct val="0"/>
              </a:spcBef>
              <a:spcAft>
                <a:spcPct val="0"/>
              </a:spcAft>
              <a:tabLst>
                <a:tab pos="304800" algn="l"/>
              </a:tabLst>
              <a:defRPr>
                <a:solidFill>
                  <a:schemeClr val="tx1"/>
                </a:solidFill>
                <a:latin typeface="Arial" panose="020B0604020202020204" pitchFamily="34" charset="0"/>
              </a:defRPr>
            </a:lvl8pPr>
            <a:lvl9pPr eaLnBrk="0" fontAlgn="base" hangingPunct="0">
              <a:spcBef>
                <a:spcPct val="0"/>
              </a:spcBef>
              <a:spcAft>
                <a:spcPct val="0"/>
              </a:spcAft>
              <a:tabLst>
                <a:tab pos="304800" algn="l"/>
              </a:tabLs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tab pos="304800" algn="l"/>
              </a:tabLst>
            </a:pPr>
            <a:r>
              <a:rPr kumimoji="0" lang="fr-FR" altLang="fr-FR" sz="1000" b="0" i="0" u="none" strike="noStrike" cap="none" normalizeH="0" baseline="0">
                <a:ln>
                  <a:noFill/>
                </a:ln>
                <a:solidFill>
                  <a:schemeClr val="tx1"/>
                </a:solidFill>
                <a:effectLst/>
                <a:latin typeface="Arial" panose="020B0604020202020204" pitchFamily="34" charset="0"/>
                <a:ea typeface="Arial" panose="020B0604020202020204" pitchFamily="34" charset="0"/>
              </a:rPr>
              <a:t>Un graphique est une représentation d’un tableau de données ; il est lié dynamiquement à cette source de données.</a:t>
            </a:r>
            <a:endParaRPr kumimoji="0" lang="fr-FR" altLang="fr-FR" sz="600" b="0"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tab pos="304800" algn="l"/>
              </a:tabLst>
            </a:pPr>
            <a:endParaRPr kumimoji="0" lang="fr-FR" altLang="fr-FR" sz="1200" b="1" i="0" u="none" strike="noStrike" cap="none" normalizeH="0" baseline="0">
              <a:ln>
                <a:noFill/>
              </a:ln>
              <a:solidFill>
                <a:schemeClr val="tx1"/>
              </a:solidFill>
              <a:effectLst/>
              <a:latin typeface="Arial" panose="020B0604020202020204" pitchFamily="34" charset="0"/>
              <a:ea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tab pos="304800" algn="l"/>
              </a:tabLst>
            </a:pPr>
            <a:r>
              <a:rPr kumimoji="0" lang="fr-FR" altLang="fr-FR" sz="1200" b="1" i="0" u="none" strike="noStrike" cap="none" normalizeH="0" baseline="0">
                <a:ln>
                  <a:noFill/>
                </a:ln>
                <a:solidFill>
                  <a:schemeClr val="tx1"/>
                </a:solidFill>
                <a:effectLst/>
                <a:latin typeface="Arial" panose="020B0604020202020204" pitchFamily="34" charset="0"/>
                <a:ea typeface="Arial" panose="020B0604020202020204" pitchFamily="34" charset="0"/>
              </a:rPr>
              <a:t>Structure d’un tableau </a:t>
            </a:r>
            <a:r>
              <a:rPr kumimoji="0" lang="fr-FR" altLang="fr-FR" sz="1200" b="1" i="0" u="none" strike="noStrike" cap="none" normalizeH="0" baseline="0">
                <a:ln>
                  <a:noFill/>
                </a:ln>
                <a:solidFill>
                  <a:schemeClr val="tx1"/>
                </a:solidFill>
                <a:effectLst/>
                <a:latin typeface="Arial" panose="020B0604020202020204" pitchFamily="34" charset="0"/>
                <a:ea typeface="Arial" panose="020B0604020202020204" pitchFamily="34" charset="0"/>
                <a:sym typeface="Wingdings" panose="05000000000000000000" pitchFamily="2" charset="2"/>
              </a:rPr>
              <a:t> Page 30</a:t>
            </a:r>
            <a:endParaRPr kumimoji="0" lang="en-US" altLang="fr-FR" sz="1200" b="1" i="0" u="none" strike="noStrike" cap="none" normalizeH="0" baseline="0">
              <a:ln>
                <a:noFill/>
              </a:ln>
              <a:solidFill>
                <a:schemeClr val="tx1"/>
              </a:solidFill>
              <a:effectLst/>
              <a:latin typeface="Arial" panose="020B0604020202020204" pitchFamily="34" charset="0"/>
              <a:ea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tab pos="304800" algn="l"/>
              </a:tabLst>
            </a:pPr>
            <a:r>
              <a:rPr kumimoji="0" lang="fr-FR" altLang="fr-FR" sz="1000" b="0" i="0" u="none" strike="noStrike" cap="none" normalizeH="0" baseline="0">
                <a:ln>
                  <a:noFill/>
                </a:ln>
                <a:solidFill>
                  <a:schemeClr val="tx1"/>
                </a:solidFill>
                <a:effectLst/>
                <a:latin typeface="Arial" panose="020B0604020202020204" pitchFamily="34" charset="0"/>
                <a:ea typeface="Arial" panose="020B0604020202020204" pitchFamily="34" charset="0"/>
              </a:rPr>
              <a:t>Un tableau de données se présente typiquement de la manière suivante :</a:t>
            </a:r>
            <a:endParaRPr kumimoji="0" lang="fr-FR" altLang="fr-FR" sz="600" b="0"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tab pos="304800" algn="l"/>
              </a:tabLst>
            </a:pPr>
            <a:endParaRPr kumimoji="0" lang="fr-FR" altLang="fr-FR" sz="1000" b="0" i="0" u="none" strike="noStrike" cap="none" normalizeH="0" baseline="0">
              <a:ln>
                <a:noFill/>
              </a:ln>
              <a:solidFill>
                <a:schemeClr val="tx1"/>
              </a:solidFill>
              <a:effectLst/>
              <a:latin typeface="Arial" panose="020B0604020202020204" pitchFamily="34" charset="0"/>
              <a:ea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tab pos="304800" algn="l"/>
              </a:tabLst>
            </a:pPr>
            <a:endParaRPr lang="fr-FR" altLang="fr-FR" sz="1000">
              <a:ea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tab pos="304800" algn="l"/>
              </a:tabLst>
            </a:pPr>
            <a:endParaRPr kumimoji="0" lang="fr-FR" altLang="fr-FR" sz="1000" b="0" i="0" u="none" strike="noStrike" cap="none" normalizeH="0" baseline="0">
              <a:ln>
                <a:noFill/>
              </a:ln>
              <a:solidFill>
                <a:schemeClr val="tx1"/>
              </a:solidFill>
              <a:effectLst/>
              <a:latin typeface="Arial" panose="020B0604020202020204" pitchFamily="34" charset="0"/>
              <a:ea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tab pos="304800" algn="l"/>
              </a:tabLst>
            </a:pPr>
            <a:endParaRPr lang="fr-FR" altLang="fr-FR" sz="1000">
              <a:ea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tab pos="304800" algn="l"/>
              </a:tabLst>
            </a:pPr>
            <a:endParaRPr lang="fr-FR" altLang="fr-FR" sz="1000">
              <a:ea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tab pos="304800" algn="l"/>
              </a:tabLst>
            </a:pPr>
            <a:endParaRPr kumimoji="0" lang="fr-FR" altLang="fr-FR" sz="1000" b="0" i="0" u="none" strike="noStrike" cap="none" normalizeH="0" baseline="0">
              <a:ln>
                <a:noFill/>
              </a:ln>
              <a:solidFill>
                <a:schemeClr val="tx1"/>
              </a:solidFill>
              <a:effectLst/>
              <a:latin typeface="Arial" panose="020B0604020202020204" pitchFamily="34" charset="0"/>
              <a:ea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tab pos="304800" algn="l"/>
              </a:tabLst>
            </a:pPr>
            <a:endParaRPr lang="fr-FR" altLang="fr-FR" sz="1000">
              <a:ea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tab pos="304800" algn="l"/>
              </a:tabLst>
            </a:pPr>
            <a:endParaRPr kumimoji="0" lang="fr-FR" altLang="fr-FR" sz="1000" b="0" i="0" u="none" strike="noStrike" cap="none" normalizeH="0" baseline="0">
              <a:ln>
                <a:noFill/>
              </a:ln>
              <a:solidFill>
                <a:schemeClr val="tx1"/>
              </a:solidFill>
              <a:effectLst/>
              <a:latin typeface="Arial" panose="020B0604020202020204" pitchFamily="34" charset="0"/>
              <a:ea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tab pos="304800" algn="l"/>
              </a:tabLst>
            </a:pPr>
            <a:r>
              <a:rPr kumimoji="0" lang="fr-FR" altLang="fr-FR" sz="1000" b="0" i="0" u="none" strike="noStrike" cap="none" normalizeH="0" baseline="0">
                <a:ln>
                  <a:noFill/>
                </a:ln>
                <a:solidFill>
                  <a:schemeClr val="tx1"/>
                </a:solidFill>
                <a:effectLst/>
                <a:latin typeface="Arial" panose="020B0604020202020204" pitchFamily="34" charset="0"/>
                <a:ea typeface="Arial" panose="020B0604020202020204" pitchFamily="34" charset="0"/>
              </a:rPr>
              <a:t>Ce tableau comprend :</a:t>
            </a:r>
            <a:endParaRPr kumimoji="0" lang="fr-FR" altLang="fr-FR" sz="600" b="0" i="0" u="none" strike="noStrike" cap="none" normalizeH="0" baseline="0">
              <a:ln>
                <a:noFill/>
              </a:ln>
              <a:solidFill>
                <a:schemeClr val="tx1"/>
              </a:solidFill>
              <a:effectLst/>
              <a:latin typeface="Arial" panose="020B0604020202020204" pitchFamily="34" charset="0"/>
            </a:endParaRPr>
          </a:p>
          <a:p>
            <a:pPr marL="171450" marR="0" lvl="0" indent="-171450" algn="l" defTabSz="914400" rtl="0" eaLnBrk="0" fontAlgn="base" latinLnBrk="0" hangingPunct="0">
              <a:lnSpc>
                <a:spcPct val="100000"/>
              </a:lnSpc>
              <a:spcBef>
                <a:spcPct val="0"/>
              </a:spcBef>
              <a:spcAft>
                <a:spcPct val="0"/>
              </a:spcAft>
              <a:buClrTx/>
              <a:buSzTx/>
              <a:buFontTx/>
              <a:buChar char="-"/>
              <a:tabLst>
                <a:tab pos="304800" algn="l"/>
              </a:tabLst>
            </a:pPr>
            <a:r>
              <a:rPr kumimoji="0" lang="fr-FR" altLang="fr-FR" sz="1000" b="0" i="0" u="none" strike="noStrike" cap="none" normalizeH="0" baseline="0">
                <a:ln>
                  <a:noFill/>
                </a:ln>
                <a:solidFill>
                  <a:schemeClr val="tx1"/>
                </a:solidFill>
                <a:effectLst/>
                <a:latin typeface="Arial" panose="020B0604020202020204" pitchFamily="34" charset="0"/>
                <a:ea typeface="Arial" panose="020B0604020202020204" pitchFamily="34" charset="0"/>
              </a:rPr>
              <a:t>Colonne A : Les </a:t>
            </a:r>
            <a:r>
              <a:rPr kumimoji="0" lang="fr-FR" altLang="fr-FR" sz="1000" b="0" i="1" u="none" strike="noStrike" cap="none" normalizeH="0" baseline="0">
                <a:ln>
                  <a:noFill/>
                </a:ln>
                <a:solidFill>
                  <a:schemeClr val="tx1"/>
                </a:solidFill>
                <a:effectLst/>
                <a:latin typeface="Arial" panose="020B0604020202020204" pitchFamily="34" charset="0"/>
                <a:ea typeface="Arial" panose="020B0604020202020204" pitchFamily="34" charset="0"/>
              </a:rPr>
              <a:t>catégories </a:t>
            </a:r>
            <a:r>
              <a:rPr kumimoji="0" lang="fr-FR" altLang="fr-FR" sz="1000" b="0" i="0" u="none" strike="noStrike" cap="none" normalizeH="0" baseline="0">
                <a:ln>
                  <a:noFill/>
                </a:ln>
                <a:solidFill>
                  <a:schemeClr val="tx1"/>
                </a:solidFill>
                <a:effectLst/>
                <a:latin typeface="Arial" panose="020B0604020202020204" pitchFamily="34" charset="0"/>
                <a:ea typeface="Arial" panose="020B0604020202020204" pitchFamily="34" charset="0"/>
              </a:rPr>
              <a:t>« Nord », « Sud », « Est » et « Ouest »</a:t>
            </a:r>
          </a:p>
          <a:p>
            <a:pPr marL="171450" marR="0" lvl="0" indent="-171450" algn="l" defTabSz="914400" rtl="0" eaLnBrk="0" fontAlgn="base" latinLnBrk="0" hangingPunct="0">
              <a:lnSpc>
                <a:spcPct val="100000"/>
              </a:lnSpc>
              <a:spcBef>
                <a:spcPct val="0"/>
              </a:spcBef>
              <a:spcAft>
                <a:spcPct val="0"/>
              </a:spcAft>
              <a:buClrTx/>
              <a:buSzTx/>
              <a:buFontTx/>
              <a:buChar char="-"/>
              <a:tabLst>
                <a:tab pos="304800" algn="l"/>
              </a:tabLst>
            </a:pPr>
            <a:r>
              <a:rPr kumimoji="0" lang="fr-FR" altLang="fr-FR" sz="1000" b="0" i="0" u="none" strike="noStrike" cap="none" normalizeH="0" baseline="0">
                <a:ln>
                  <a:noFill/>
                </a:ln>
                <a:solidFill>
                  <a:schemeClr val="tx1"/>
                </a:solidFill>
                <a:effectLst/>
                <a:latin typeface="Arial" panose="020B0604020202020204" pitchFamily="34" charset="0"/>
                <a:ea typeface="Arial" panose="020B0604020202020204" pitchFamily="34" charset="0"/>
              </a:rPr>
              <a:t>Colonne B : La </a:t>
            </a:r>
            <a:r>
              <a:rPr kumimoji="0" lang="fr-FR" altLang="fr-FR" sz="1000" b="0" i="1" u="none" strike="noStrike" cap="none" normalizeH="0" baseline="0">
                <a:ln>
                  <a:noFill/>
                </a:ln>
                <a:solidFill>
                  <a:schemeClr val="tx1"/>
                </a:solidFill>
                <a:effectLst/>
                <a:latin typeface="Arial" panose="020B0604020202020204" pitchFamily="34" charset="0"/>
                <a:ea typeface="Arial" panose="020B0604020202020204" pitchFamily="34" charset="0"/>
              </a:rPr>
              <a:t>série </a:t>
            </a:r>
            <a:r>
              <a:rPr kumimoji="0" lang="fr-FR" altLang="fr-FR" sz="1000" b="0" i="0" u="none" strike="noStrike" cap="none" normalizeH="0" baseline="0">
                <a:ln>
                  <a:noFill/>
                </a:ln>
                <a:solidFill>
                  <a:schemeClr val="tx1"/>
                </a:solidFill>
                <a:effectLst/>
                <a:latin typeface="Arial" panose="020B0604020202020204" pitchFamily="34" charset="0"/>
                <a:ea typeface="Arial" panose="020B0604020202020204" pitchFamily="34" charset="0"/>
              </a:rPr>
              <a:t>« Hommes » comprenant les valeurs suivantes : {593 ; 663 ; 813 ; 808}</a:t>
            </a:r>
          </a:p>
          <a:p>
            <a:pPr marL="171450" marR="0" lvl="0" indent="-171450" algn="l" defTabSz="914400" rtl="0" eaLnBrk="0" fontAlgn="base" latinLnBrk="0" hangingPunct="0">
              <a:lnSpc>
                <a:spcPct val="100000"/>
              </a:lnSpc>
              <a:spcBef>
                <a:spcPct val="0"/>
              </a:spcBef>
              <a:spcAft>
                <a:spcPct val="0"/>
              </a:spcAft>
              <a:buClrTx/>
              <a:buSzTx/>
              <a:buFontTx/>
              <a:buChar char="-"/>
              <a:tabLst>
                <a:tab pos="304800" algn="l"/>
              </a:tabLst>
            </a:pPr>
            <a:r>
              <a:rPr kumimoji="0" lang="fr-FR" altLang="fr-FR" sz="1000" b="0" i="0" u="none" strike="noStrike" cap="none" normalizeH="0" baseline="0">
                <a:ln>
                  <a:noFill/>
                </a:ln>
                <a:solidFill>
                  <a:schemeClr val="tx1"/>
                </a:solidFill>
                <a:effectLst/>
                <a:latin typeface="Arial" panose="020B0604020202020204" pitchFamily="34" charset="0"/>
                <a:ea typeface="Arial" panose="020B0604020202020204" pitchFamily="34" charset="0"/>
              </a:rPr>
              <a:t>Colonne C : La </a:t>
            </a:r>
            <a:r>
              <a:rPr kumimoji="0" lang="fr-FR" altLang="fr-FR" sz="1000" b="0" i="1" u="none" strike="noStrike" cap="none" normalizeH="0" baseline="0">
                <a:ln>
                  <a:noFill/>
                </a:ln>
                <a:solidFill>
                  <a:schemeClr val="tx1"/>
                </a:solidFill>
                <a:effectLst/>
                <a:latin typeface="Arial" panose="020B0604020202020204" pitchFamily="34" charset="0"/>
                <a:ea typeface="Arial" panose="020B0604020202020204" pitchFamily="34" charset="0"/>
              </a:rPr>
              <a:t>série </a:t>
            </a:r>
            <a:r>
              <a:rPr kumimoji="0" lang="fr-FR" altLang="fr-FR" sz="1000" b="0" i="0" u="none" strike="noStrike" cap="none" normalizeH="0" baseline="0">
                <a:ln>
                  <a:noFill/>
                </a:ln>
                <a:solidFill>
                  <a:schemeClr val="tx1"/>
                </a:solidFill>
                <a:effectLst/>
                <a:latin typeface="Arial" panose="020B0604020202020204" pitchFamily="34" charset="0"/>
                <a:ea typeface="Arial" panose="020B0604020202020204" pitchFamily="34" charset="0"/>
              </a:rPr>
              <a:t>« Femmes » comprenant les valeurs suivantes : {839 ; 768 ; 619 ; 558}</a:t>
            </a:r>
            <a:endParaRPr kumimoji="0" lang="fr-FR" altLang="fr-FR" sz="600" b="0"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tab pos="304800" algn="l"/>
              </a:tabLst>
            </a:pPr>
            <a:endParaRPr kumimoji="0" lang="fr-FR" altLang="fr-FR" sz="1000" b="0" i="0" u="none" strike="noStrike" cap="none" normalizeH="0" baseline="0">
              <a:ln>
                <a:noFill/>
              </a:ln>
              <a:solidFill>
                <a:schemeClr val="tx1"/>
              </a:solidFill>
              <a:effectLst/>
              <a:latin typeface="Arial" panose="020B0604020202020204" pitchFamily="34" charset="0"/>
              <a:ea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tab pos="304800" algn="l"/>
              </a:tabLst>
            </a:pPr>
            <a:r>
              <a:rPr kumimoji="0" lang="fr-FR" altLang="fr-FR" sz="1000" b="0" i="0" u="none" strike="noStrike" cap="none" normalizeH="0" baseline="0">
                <a:ln>
                  <a:noFill/>
                </a:ln>
                <a:solidFill>
                  <a:schemeClr val="tx1"/>
                </a:solidFill>
                <a:effectLst/>
                <a:latin typeface="Arial" panose="020B0604020202020204" pitchFamily="34" charset="0"/>
                <a:ea typeface="Arial" panose="020B0604020202020204" pitchFamily="34" charset="0"/>
              </a:rPr>
              <a:t>Chaque ligne correspond à une </a:t>
            </a:r>
            <a:r>
              <a:rPr kumimoji="0" lang="fr-FR" altLang="fr-FR" sz="1000" b="0" i="1" u="none" strike="noStrike" cap="none" normalizeH="0" baseline="0">
                <a:ln>
                  <a:noFill/>
                </a:ln>
                <a:solidFill>
                  <a:schemeClr val="tx1"/>
                </a:solidFill>
                <a:effectLst/>
                <a:latin typeface="Arial" panose="020B0604020202020204" pitchFamily="34" charset="0"/>
                <a:ea typeface="Arial" panose="020B0604020202020204" pitchFamily="34" charset="0"/>
              </a:rPr>
              <a:t>catégorie </a:t>
            </a:r>
            <a:r>
              <a:rPr kumimoji="0" lang="fr-FR" altLang="fr-FR" sz="1000" b="0" i="0" u="none" strike="noStrike" cap="none" normalizeH="0" baseline="0">
                <a:ln>
                  <a:noFill/>
                </a:ln>
                <a:solidFill>
                  <a:schemeClr val="tx1"/>
                </a:solidFill>
                <a:effectLst/>
                <a:latin typeface="Arial" panose="020B0604020202020204" pitchFamily="34" charset="0"/>
                <a:ea typeface="Arial" panose="020B0604020202020204" pitchFamily="34" charset="0"/>
              </a:rPr>
              <a:t>et chaque colonne à une </a:t>
            </a:r>
            <a:r>
              <a:rPr kumimoji="0" lang="fr-FR" altLang="fr-FR" sz="1000" b="0" i="1" u="none" strike="noStrike" cap="none" normalizeH="0" baseline="0">
                <a:ln>
                  <a:noFill/>
                </a:ln>
                <a:solidFill>
                  <a:schemeClr val="tx1"/>
                </a:solidFill>
                <a:effectLst/>
                <a:latin typeface="Arial" panose="020B0604020202020204" pitchFamily="34" charset="0"/>
                <a:ea typeface="Arial" panose="020B0604020202020204" pitchFamily="34" charset="0"/>
              </a:rPr>
              <a:t>série </a:t>
            </a:r>
            <a:r>
              <a:rPr kumimoji="0" lang="fr-FR" altLang="fr-FR" sz="1000" b="0" i="0" u="none" strike="noStrike" cap="none" normalizeH="0" baseline="0">
                <a:ln>
                  <a:noFill/>
                </a:ln>
                <a:solidFill>
                  <a:schemeClr val="tx1"/>
                </a:solidFill>
                <a:effectLst/>
                <a:latin typeface="Arial" panose="020B0604020202020204" pitchFamily="34" charset="0"/>
                <a:ea typeface="Arial" panose="020B0604020202020204" pitchFamily="34" charset="0"/>
              </a:rPr>
              <a:t>de données. </a:t>
            </a:r>
          </a:p>
          <a:p>
            <a:pPr marL="0" marR="0" lvl="0" indent="0" algn="l" defTabSz="914400" rtl="0" eaLnBrk="0" fontAlgn="base" latinLnBrk="0" hangingPunct="0">
              <a:lnSpc>
                <a:spcPct val="100000"/>
              </a:lnSpc>
              <a:spcBef>
                <a:spcPct val="0"/>
              </a:spcBef>
              <a:spcAft>
                <a:spcPct val="0"/>
              </a:spcAft>
              <a:buClrTx/>
              <a:buSzTx/>
              <a:buFontTx/>
              <a:buNone/>
              <a:tabLst>
                <a:tab pos="304800" algn="l"/>
              </a:tabLst>
            </a:pPr>
            <a:r>
              <a:rPr kumimoji="0" lang="fr-FR" altLang="fr-FR" sz="1000" b="0" i="0" u="none" strike="noStrike" cap="none" normalizeH="0" baseline="0">
                <a:ln>
                  <a:noFill/>
                </a:ln>
                <a:solidFill>
                  <a:schemeClr val="tx1"/>
                </a:solidFill>
                <a:effectLst/>
                <a:latin typeface="Arial" panose="020B0604020202020204" pitchFamily="34" charset="0"/>
                <a:ea typeface="Arial" panose="020B0604020202020204" pitchFamily="34" charset="0"/>
              </a:rPr>
              <a:t>La première colonne contient l’intitulé des catégories ; la première ligne contient l’intitulé des séries.</a:t>
            </a:r>
            <a:endParaRPr kumimoji="0" lang="fr-FR" altLang="fr-FR" sz="600" b="0"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tab pos="304800" algn="l"/>
              </a:tabLst>
            </a:pPr>
            <a:r>
              <a:rPr kumimoji="0" lang="fr-FR" altLang="fr-FR" sz="1000" b="0" i="0" u="none" strike="noStrike" cap="none" normalizeH="0" baseline="0">
                <a:ln>
                  <a:noFill/>
                </a:ln>
                <a:solidFill>
                  <a:schemeClr val="tx1"/>
                </a:solidFill>
                <a:effectLst/>
                <a:latin typeface="Arial" panose="020B0604020202020204" pitchFamily="34" charset="0"/>
                <a:ea typeface="Arial" panose="020B0604020202020204" pitchFamily="34" charset="0"/>
              </a:rPr>
              <a:t>Le tableau aurait pu se présenter dans l’autre sens :</a:t>
            </a:r>
            <a:endParaRPr kumimoji="0" lang="fr-FR" altLang="fr-FR" sz="600" b="0"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tab pos="304800" algn="l"/>
              </a:tabLst>
            </a:pPr>
            <a:endParaRPr kumimoji="0" lang="fr-FR" altLang="fr-FR" sz="1000" b="0" i="0" u="none" strike="noStrike" cap="none" normalizeH="0" baseline="0">
              <a:ln>
                <a:noFill/>
              </a:ln>
              <a:solidFill>
                <a:schemeClr val="tx1"/>
              </a:solidFill>
              <a:effectLst/>
              <a:latin typeface="Arial" panose="020B0604020202020204" pitchFamily="34" charset="0"/>
              <a:ea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tab pos="304800" algn="l"/>
              </a:tabLst>
            </a:pPr>
            <a:endParaRPr lang="fr-FR" altLang="fr-FR" sz="1000">
              <a:ea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tab pos="304800" algn="l"/>
              </a:tabLst>
            </a:pPr>
            <a:endParaRPr kumimoji="0" lang="fr-FR" altLang="fr-FR" sz="1000" b="0" i="0" u="none" strike="noStrike" cap="none" normalizeH="0" baseline="0">
              <a:ln>
                <a:noFill/>
              </a:ln>
              <a:solidFill>
                <a:schemeClr val="tx1"/>
              </a:solidFill>
              <a:effectLst/>
              <a:latin typeface="Arial" panose="020B0604020202020204" pitchFamily="34" charset="0"/>
              <a:ea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tab pos="304800" algn="l"/>
              </a:tabLst>
            </a:pPr>
            <a:endParaRPr lang="fr-FR" altLang="fr-FR" sz="1000">
              <a:ea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tab pos="304800" algn="l"/>
              </a:tabLst>
            </a:pPr>
            <a:endParaRPr kumimoji="0" lang="fr-FR" altLang="fr-FR" sz="1000" b="0" i="0" u="none" strike="noStrike" cap="none" normalizeH="0" baseline="0">
              <a:ln>
                <a:noFill/>
              </a:ln>
              <a:solidFill>
                <a:schemeClr val="tx1"/>
              </a:solidFill>
              <a:effectLst/>
              <a:latin typeface="Arial" panose="020B0604020202020204" pitchFamily="34" charset="0"/>
              <a:ea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tab pos="304800" algn="l"/>
              </a:tabLst>
            </a:pPr>
            <a:r>
              <a:rPr kumimoji="0" lang="fr-FR" altLang="fr-FR" sz="1000" b="0" i="0" u="none" strike="noStrike" cap="none" normalizeH="0" baseline="0">
                <a:ln>
                  <a:noFill/>
                </a:ln>
                <a:solidFill>
                  <a:schemeClr val="tx1"/>
                </a:solidFill>
                <a:effectLst/>
                <a:latin typeface="Arial" panose="020B0604020202020204" pitchFamily="34" charset="0"/>
                <a:ea typeface="Arial" panose="020B0604020202020204" pitchFamily="34" charset="0"/>
              </a:rPr>
              <a:t>Dans ce cas le tableau comprendrait :</a:t>
            </a:r>
            <a:endParaRPr lang="fr-FR" altLang="fr-FR" sz="600"/>
          </a:p>
          <a:p>
            <a:pPr marL="171450" marR="0" lvl="0" indent="-171450" algn="l" defTabSz="914400" rtl="0" eaLnBrk="0" fontAlgn="base" latinLnBrk="0" hangingPunct="0">
              <a:lnSpc>
                <a:spcPct val="100000"/>
              </a:lnSpc>
              <a:spcBef>
                <a:spcPct val="0"/>
              </a:spcBef>
              <a:spcAft>
                <a:spcPct val="0"/>
              </a:spcAft>
              <a:buClrTx/>
              <a:buSzTx/>
              <a:buFontTx/>
              <a:buChar char="-"/>
              <a:tabLst>
                <a:tab pos="304800" algn="l"/>
              </a:tabLst>
            </a:pPr>
            <a:r>
              <a:rPr kumimoji="0" lang="fr-FR" altLang="fr-FR" sz="1000" b="0" i="0" u="none" strike="noStrike" cap="none" normalizeH="0" baseline="0">
                <a:ln>
                  <a:noFill/>
                </a:ln>
                <a:solidFill>
                  <a:schemeClr val="tx1"/>
                </a:solidFill>
                <a:effectLst/>
                <a:latin typeface="Arial" panose="020B0604020202020204" pitchFamily="34" charset="0"/>
                <a:ea typeface="Arial" panose="020B0604020202020204" pitchFamily="34" charset="0"/>
              </a:rPr>
              <a:t>deux catégories : « Hommes » et « Femmes »</a:t>
            </a:r>
            <a:endParaRPr lang="fr-FR" altLang="fr-FR" sz="600"/>
          </a:p>
          <a:p>
            <a:pPr marL="171450" marR="0" lvl="0" indent="-171450" algn="l" defTabSz="914400" rtl="0" eaLnBrk="0" fontAlgn="base" latinLnBrk="0" hangingPunct="0">
              <a:lnSpc>
                <a:spcPct val="100000"/>
              </a:lnSpc>
              <a:spcBef>
                <a:spcPct val="0"/>
              </a:spcBef>
              <a:spcAft>
                <a:spcPct val="0"/>
              </a:spcAft>
              <a:buClrTx/>
              <a:buSzTx/>
              <a:buFontTx/>
              <a:buChar char="-"/>
              <a:tabLst>
                <a:tab pos="304800" algn="l"/>
              </a:tabLst>
            </a:pPr>
            <a:r>
              <a:rPr kumimoji="0" lang="fr-FR" altLang="fr-FR" sz="1000" b="0" i="0" u="none" strike="noStrike" cap="none" normalizeH="0" baseline="0">
                <a:ln>
                  <a:noFill/>
                </a:ln>
                <a:solidFill>
                  <a:schemeClr val="tx1"/>
                </a:solidFill>
                <a:effectLst/>
                <a:latin typeface="Arial" panose="020B0604020202020204" pitchFamily="34" charset="0"/>
                <a:ea typeface="Arial" panose="020B0604020202020204" pitchFamily="34" charset="0"/>
              </a:rPr>
              <a:t>quatre séries de données : « Nord », « Sud », « Est » et « Ouest »</a:t>
            </a:r>
            <a:endParaRPr kumimoji="0" lang="fr-FR" altLang="fr-FR" sz="600" b="0" i="0" u="none" strike="noStrike" cap="none" normalizeH="0" baseline="0">
              <a:ln>
                <a:noFill/>
              </a:ln>
              <a:solidFill>
                <a:schemeClr val="tx1"/>
              </a:solidFill>
              <a:effectLst/>
              <a:latin typeface="Arial" panose="020B0604020202020204" pitchFamily="34" charset="0"/>
            </a:endParaRPr>
          </a:p>
        </p:txBody>
      </p:sp>
      <p:pic>
        <p:nvPicPr>
          <p:cNvPr id="10" name="Image 9"/>
          <p:cNvPicPr>
            <a:picLocks noChangeAspect="1"/>
          </p:cNvPicPr>
          <p:nvPr/>
        </p:nvPicPr>
        <p:blipFill>
          <a:blip r:embed="rId4"/>
          <a:stretch>
            <a:fillRect/>
          </a:stretch>
        </p:blipFill>
        <p:spPr>
          <a:xfrm>
            <a:off x="539552" y="2276872"/>
            <a:ext cx="1947292" cy="895571"/>
          </a:xfrm>
          <a:prstGeom prst="rect">
            <a:avLst/>
          </a:prstGeom>
        </p:spPr>
      </p:pic>
      <p:pic>
        <p:nvPicPr>
          <p:cNvPr id="11" name="Image 10"/>
          <p:cNvPicPr>
            <a:picLocks noChangeAspect="1"/>
          </p:cNvPicPr>
          <p:nvPr/>
        </p:nvPicPr>
        <p:blipFill>
          <a:blip r:embed="rId5"/>
          <a:stretch>
            <a:fillRect/>
          </a:stretch>
        </p:blipFill>
        <p:spPr>
          <a:xfrm>
            <a:off x="539552" y="4653136"/>
            <a:ext cx="2161034" cy="446495"/>
          </a:xfrm>
          <a:prstGeom prst="rect">
            <a:avLst/>
          </a:prstGeom>
        </p:spPr>
      </p:pic>
    </p:spTree>
    <p:extLst>
      <p:ext uri="{BB962C8B-B14F-4D97-AF65-F5344CB8AC3E}">
        <p14:creationId xmlns:p14="http://schemas.microsoft.com/office/powerpoint/2010/main" val="272047572"/>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2" name="Image 3" descr="logo_4coul.jpg"/>
          <p:cNvPicPr>
            <a:picLocks noChangeAspect="1"/>
          </p:cNvPicPr>
          <p:nvPr/>
        </p:nvPicPr>
        <p:blipFill>
          <a:blip r:embed="rId3"/>
          <a:srcRect/>
          <a:stretch>
            <a:fillRect/>
          </a:stretch>
        </p:blipFill>
        <p:spPr bwMode="auto">
          <a:xfrm>
            <a:off x="142875" y="214313"/>
            <a:ext cx="889000" cy="1016000"/>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
        <p:nvSpPr>
          <p:cNvPr id="4" name="Espace réservé de la date 3"/>
          <p:cNvSpPr>
            <a:spLocks noGrp="1"/>
          </p:cNvSpPr>
          <p:nvPr>
            <p:ph type="dt" sz="half" idx="10"/>
          </p:nvPr>
        </p:nvSpPr>
        <p:spPr/>
        <p:txBody>
          <a:bodyPr/>
          <a:lstStyle/>
          <a:p>
            <a:pPr algn="r">
              <a:defRPr/>
            </a:pPr>
            <a:fld id="{B8B751E7-DD0F-418B-8905-483414591B19}" type="datetime1">
              <a:rPr lang="fr-FR" sz="1800" smtClean="0">
                <a:latin typeface="Comic Sans MS" panose="030F0702030302020204" pitchFamily="66" charset="0"/>
              </a:rPr>
              <a:pPr algn="r">
                <a:defRPr/>
              </a:pPr>
              <a:t>05/11/2018</a:t>
            </a:fld>
            <a:endParaRPr lang="fr-FR" sz="1050">
              <a:latin typeface="Comic Sans MS" panose="030F0702030302020204" pitchFamily="66" charset="0"/>
            </a:endParaRPr>
          </a:p>
        </p:txBody>
      </p:sp>
      <p:sp>
        <p:nvSpPr>
          <p:cNvPr id="2" name="Titre 1"/>
          <p:cNvSpPr>
            <a:spLocks noGrp="1"/>
          </p:cNvSpPr>
          <p:nvPr>
            <p:ph type="title"/>
          </p:nvPr>
        </p:nvSpPr>
        <p:spPr>
          <a:xfrm>
            <a:off x="827584" y="274638"/>
            <a:ext cx="7859216" cy="1143000"/>
          </a:xfrm>
        </p:spPr>
        <p:txBody>
          <a:bodyPr>
            <a:normAutofit/>
          </a:bodyPr>
          <a:lstStyle/>
          <a:p>
            <a:pPr algn="ctr" eaLnBrk="1" fontAlgn="auto" hangingPunct="1">
              <a:spcAft>
                <a:spcPts val="0"/>
              </a:spcAft>
              <a:defRPr/>
            </a:pPr>
            <a:r>
              <a:rPr lang="fr-FR" sz="4800">
                <a:solidFill>
                  <a:schemeClr val="tx1"/>
                </a:solidFill>
                <a:latin typeface="Comic Sans MS" panose="030F0702030302020204" pitchFamily="66" charset="0"/>
              </a:rPr>
              <a:t>Les graphiques</a:t>
            </a:r>
            <a:endParaRPr lang="fr-FR" sz="4800">
              <a:latin typeface="Comic Sans MS" panose="030F0702030302020204" pitchFamily="66" charset="0"/>
            </a:endParaRPr>
          </a:p>
        </p:txBody>
      </p:sp>
      <p:sp>
        <p:nvSpPr>
          <p:cNvPr id="7" name="Espace réservé du pied de page 5"/>
          <p:cNvSpPr>
            <a:spLocks noGrp="1"/>
          </p:cNvSpPr>
          <p:nvPr>
            <p:ph type="ftr" sz="quarter" idx="11"/>
          </p:nvPr>
        </p:nvSpPr>
        <p:spPr>
          <a:xfrm>
            <a:off x="142875" y="6408738"/>
            <a:ext cx="3132981" cy="365125"/>
          </a:xfrm>
        </p:spPr>
        <p:txBody>
          <a:bodyPr/>
          <a:lstStyle/>
          <a:p>
            <a:pPr algn="l">
              <a:defRPr/>
            </a:pPr>
            <a:r>
              <a:rPr lang="fr-FR" sz="1200">
                <a:latin typeface="Comic Sans MS" panose="030F0702030302020204" pitchFamily="66" charset="0"/>
              </a:rPr>
              <a:t>Manager de Travaux – INF</a:t>
            </a:r>
          </a:p>
        </p:txBody>
      </p:sp>
      <p:sp>
        <p:nvSpPr>
          <p:cNvPr id="9" name="Rectangle 1"/>
          <p:cNvSpPr>
            <a:spLocks noChangeArrowheads="1"/>
          </p:cNvSpPr>
          <p:nvPr/>
        </p:nvSpPr>
        <p:spPr bwMode="auto">
          <a:xfrm>
            <a:off x="323528" y="1543308"/>
            <a:ext cx="8115523"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76176" tIns="0" rIns="91440" bIns="0" numCol="1" anchor="ctr" anchorCtr="0" compatLnSpc="1">
            <a:prstTxWarp prst="textNoShape">
              <a:avLst/>
            </a:prstTxWarp>
            <a:spAutoFit/>
          </a:bodyPr>
          <a:lstStyle>
            <a:lvl1pPr eaLnBrk="0" hangingPunct="0">
              <a:tabLst>
                <a:tab pos="304800" algn="l"/>
              </a:tabLst>
              <a:defRPr>
                <a:solidFill>
                  <a:schemeClr val="tx1"/>
                </a:solidFill>
                <a:latin typeface="Arial" panose="020B0604020202020204" pitchFamily="34" charset="0"/>
              </a:defRPr>
            </a:lvl1pPr>
            <a:lvl2pPr eaLnBrk="0" hangingPunct="0">
              <a:tabLst>
                <a:tab pos="304800" algn="l"/>
              </a:tabLst>
              <a:defRPr>
                <a:solidFill>
                  <a:schemeClr val="tx1"/>
                </a:solidFill>
                <a:latin typeface="Arial" panose="020B0604020202020204" pitchFamily="34" charset="0"/>
              </a:defRPr>
            </a:lvl2pPr>
            <a:lvl3pPr eaLnBrk="0" hangingPunct="0">
              <a:tabLst>
                <a:tab pos="304800" algn="l"/>
              </a:tabLst>
              <a:defRPr>
                <a:solidFill>
                  <a:schemeClr val="tx1"/>
                </a:solidFill>
                <a:latin typeface="Arial" panose="020B0604020202020204" pitchFamily="34" charset="0"/>
              </a:defRPr>
            </a:lvl3pPr>
            <a:lvl4pPr eaLnBrk="0" hangingPunct="0">
              <a:tabLst>
                <a:tab pos="304800" algn="l"/>
              </a:tabLst>
              <a:defRPr>
                <a:solidFill>
                  <a:schemeClr val="tx1"/>
                </a:solidFill>
                <a:latin typeface="Arial" panose="020B0604020202020204" pitchFamily="34" charset="0"/>
              </a:defRPr>
            </a:lvl4pPr>
            <a:lvl5pPr eaLnBrk="0" hangingPunct="0">
              <a:tabLst>
                <a:tab pos="304800" algn="l"/>
              </a:tabLst>
              <a:defRPr>
                <a:solidFill>
                  <a:schemeClr val="tx1"/>
                </a:solidFill>
                <a:latin typeface="Arial" panose="020B0604020202020204" pitchFamily="34" charset="0"/>
              </a:defRPr>
            </a:lvl5pPr>
            <a:lvl6pPr eaLnBrk="0" fontAlgn="base" hangingPunct="0">
              <a:spcBef>
                <a:spcPct val="0"/>
              </a:spcBef>
              <a:spcAft>
                <a:spcPct val="0"/>
              </a:spcAft>
              <a:tabLst>
                <a:tab pos="304800" algn="l"/>
              </a:tabLst>
              <a:defRPr>
                <a:solidFill>
                  <a:schemeClr val="tx1"/>
                </a:solidFill>
                <a:latin typeface="Arial" panose="020B0604020202020204" pitchFamily="34" charset="0"/>
              </a:defRPr>
            </a:lvl6pPr>
            <a:lvl7pPr eaLnBrk="0" fontAlgn="base" hangingPunct="0">
              <a:spcBef>
                <a:spcPct val="0"/>
              </a:spcBef>
              <a:spcAft>
                <a:spcPct val="0"/>
              </a:spcAft>
              <a:tabLst>
                <a:tab pos="304800" algn="l"/>
              </a:tabLst>
              <a:defRPr>
                <a:solidFill>
                  <a:schemeClr val="tx1"/>
                </a:solidFill>
                <a:latin typeface="Arial" panose="020B0604020202020204" pitchFamily="34" charset="0"/>
              </a:defRPr>
            </a:lvl7pPr>
            <a:lvl8pPr eaLnBrk="0" fontAlgn="base" hangingPunct="0">
              <a:spcBef>
                <a:spcPct val="0"/>
              </a:spcBef>
              <a:spcAft>
                <a:spcPct val="0"/>
              </a:spcAft>
              <a:tabLst>
                <a:tab pos="304800" algn="l"/>
              </a:tabLst>
              <a:defRPr>
                <a:solidFill>
                  <a:schemeClr val="tx1"/>
                </a:solidFill>
                <a:latin typeface="Arial" panose="020B0604020202020204" pitchFamily="34" charset="0"/>
              </a:defRPr>
            </a:lvl8pPr>
            <a:lvl9pPr eaLnBrk="0" fontAlgn="base" hangingPunct="0">
              <a:spcBef>
                <a:spcPct val="0"/>
              </a:spcBef>
              <a:spcAft>
                <a:spcPct val="0"/>
              </a:spcAft>
              <a:tabLst>
                <a:tab pos="304800" algn="l"/>
              </a:tabLs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tab pos="304800" algn="l"/>
              </a:tabLst>
            </a:pPr>
            <a:r>
              <a:rPr kumimoji="0" lang="fr-FR" altLang="fr-FR" sz="1200" b="1" i="0" u="none" strike="noStrike" cap="none" normalizeH="0" baseline="0">
                <a:ln>
                  <a:noFill/>
                </a:ln>
                <a:solidFill>
                  <a:schemeClr val="tx1"/>
                </a:solidFill>
                <a:effectLst/>
                <a:latin typeface="Arial" panose="020B0604020202020204" pitchFamily="34" charset="0"/>
                <a:ea typeface="Arial" panose="020B0604020202020204" pitchFamily="34" charset="0"/>
              </a:rPr>
              <a:t>Représentation des données</a:t>
            </a:r>
            <a:endParaRPr kumimoji="0" lang="en-US" altLang="fr-FR" sz="1200" b="1" i="0" u="none" strike="noStrike" cap="none" normalizeH="0" baseline="0">
              <a:ln>
                <a:noFill/>
              </a:ln>
              <a:solidFill>
                <a:schemeClr val="tx1"/>
              </a:solidFill>
              <a:effectLst/>
              <a:latin typeface="Arial" panose="020B0604020202020204" pitchFamily="34" charset="0"/>
              <a:ea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tab pos="304800" algn="l"/>
              </a:tabLst>
            </a:pPr>
            <a:r>
              <a:rPr kumimoji="0" lang="fr-FR" altLang="fr-FR" sz="1000" b="0" i="0" u="none" strike="noStrike" cap="none" normalizeH="0" baseline="0">
                <a:ln>
                  <a:noFill/>
                </a:ln>
                <a:solidFill>
                  <a:schemeClr val="tx1"/>
                </a:solidFill>
                <a:effectLst/>
                <a:latin typeface="Arial" panose="020B0604020202020204" pitchFamily="34" charset="0"/>
                <a:ea typeface="Arial" panose="020B0604020202020204" pitchFamily="34" charset="0"/>
              </a:rPr>
              <a:t>Pour un graphique de type « histogramme » :</a:t>
            </a:r>
            <a:endParaRPr lang="fr-FR" altLang="fr-FR" sz="600"/>
          </a:p>
          <a:p>
            <a:pPr marL="171450" marR="0" lvl="0" indent="-171450" algn="l" defTabSz="914400" rtl="0" eaLnBrk="0" fontAlgn="base" latinLnBrk="0" hangingPunct="0">
              <a:lnSpc>
                <a:spcPct val="100000"/>
              </a:lnSpc>
              <a:spcBef>
                <a:spcPct val="0"/>
              </a:spcBef>
              <a:spcAft>
                <a:spcPct val="0"/>
              </a:spcAft>
              <a:buClrTx/>
              <a:buSzTx/>
              <a:buFontTx/>
              <a:buChar char="-"/>
              <a:tabLst>
                <a:tab pos="304800" algn="l"/>
              </a:tabLst>
            </a:pPr>
            <a:r>
              <a:rPr kumimoji="0" lang="fr-FR" altLang="fr-FR" sz="1000" b="0" i="0" u="none" strike="noStrike" cap="none" normalizeH="0" baseline="0">
                <a:ln>
                  <a:noFill/>
                </a:ln>
                <a:solidFill>
                  <a:schemeClr val="tx1"/>
                </a:solidFill>
                <a:effectLst/>
                <a:latin typeface="Arial" panose="020B0604020202020204" pitchFamily="34" charset="0"/>
                <a:ea typeface="Arial" panose="020B0604020202020204" pitchFamily="34" charset="0"/>
              </a:rPr>
              <a:t>les catégories sont représentées sur l’axe des abscisses ;</a:t>
            </a:r>
            <a:endParaRPr lang="fr-FR" altLang="fr-FR" sz="600"/>
          </a:p>
          <a:p>
            <a:pPr marL="171450" marR="0" lvl="0" indent="-171450" algn="l" defTabSz="914400" rtl="0" eaLnBrk="0" fontAlgn="base" latinLnBrk="0" hangingPunct="0">
              <a:lnSpc>
                <a:spcPct val="100000"/>
              </a:lnSpc>
              <a:spcBef>
                <a:spcPct val="0"/>
              </a:spcBef>
              <a:spcAft>
                <a:spcPct val="0"/>
              </a:spcAft>
              <a:buClrTx/>
              <a:buSzTx/>
              <a:buFontTx/>
              <a:buChar char="-"/>
              <a:tabLst>
                <a:tab pos="304800" algn="l"/>
              </a:tabLst>
            </a:pPr>
            <a:r>
              <a:rPr kumimoji="0" lang="fr-FR" altLang="fr-FR" sz="1000" b="0" i="0" u="none" strike="noStrike" cap="none" normalizeH="0" baseline="0">
                <a:ln>
                  <a:noFill/>
                </a:ln>
                <a:solidFill>
                  <a:schemeClr val="tx1"/>
                </a:solidFill>
                <a:effectLst/>
                <a:latin typeface="Arial" panose="020B0604020202020204" pitchFamily="34" charset="0"/>
                <a:ea typeface="Arial" panose="020B0604020202020204" pitchFamily="34" charset="0"/>
              </a:rPr>
              <a:t>chaque série est représentée par une série de barres de la même couleur parallèles à l’axe des ordonnées ;</a:t>
            </a:r>
            <a:endParaRPr lang="fr-FR" altLang="fr-FR" sz="600"/>
          </a:p>
          <a:p>
            <a:pPr marL="171450" marR="0" lvl="0" indent="-171450" algn="l" defTabSz="914400" rtl="0" eaLnBrk="0" fontAlgn="base" latinLnBrk="0" hangingPunct="0">
              <a:lnSpc>
                <a:spcPct val="100000"/>
              </a:lnSpc>
              <a:spcBef>
                <a:spcPct val="0"/>
              </a:spcBef>
              <a:spcAft>
                <a:spcPct val="0"/>
              </a:spcAft>
              <a:buClrTx/>
              <a:buSzTx/>
              <a:buFontTx/>
              <a:buChar char="-"/>
              <a:tabLst>
                <a:tab pos="304800" algn="l"/>
              </a:tabLst>
            </a:pPr>
            <a:r>
              <a:rPr kumimoji="0" lang="fr-FR" altLang="fr-FR" sz="1000" b="0" i="0" u="none" strike="noStrike" cap="none" normalizeH="0" baseline="0">
                <a:ln>
                  <a:noFill/>
                </a:ln>
                <a:solidFill>
                  <a:schemeClr val="tx1"/>
                </a:solidFill>
                <a:effectLst/>
                <a:latin typeface="Arial" panose="020B0604020202020204" pitchFamily="34" charset="0"/>
                <a:ea typeface="Arial" panose="020B0604020202020204" pitchFamily="34" charset="0"/>
              </a:rPr>
              <a:t>chaque valeur d’une série est représentée par une barre proportionnelle à cette valeur.</a:t>
            </a:r>
            <a:endParaRPr kumimoji="0" lang="fr-FR" altLang="fr-FR" sz="600" b="0"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tab pos="304800" algn="l"/>
              </a:tabLst>
            </a:pPr>
            <a:endParaRPr kumimoji="0" lang="fr-FR" altLang="fr-FR" sz="1200" b="1" i="0" u="none" strike="noStrike" cap="none" normalizeH="0" baseline="0">
              <a:ln>
                <a:noFill/>
              </a:ln>
              <a:solidFill>
                <a:schemeClr val="tx1"/>
              </a:solidFill>
              <a:effectLst/>
              <a:latin typeface="Arial" panose="020B0604020202020204" pitchFamily="34" charset="0"/>
              <a:ea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tab pos="304800" algn="l"/>
              </a:tabLst>
            </a:pPr>
            <a:endParaRPr lang="fr-FR" altLang="fr-FR" sz="1200" b="1">
              <a:ea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tab pos="304800" algn="l"/>
              </a:tabLst>
            </a:pPr>
            <a:r>
              <a:rPr kumimoji="0" lang="fr-FR" altLang="fr-FR" sz="1200" b="1" i="0" u="none" strike="noStrike" cap="none" normalizeH="0" baseline="0">
                <a:ln>
                  <a:noFill/>
                </a:ln>
                <a:solidFill>
                  <a:schemeClr val="tx1"/>
                </a:solidFill>
                <a:effectLst/>
                <a:latin typeface="Arial" panose="020B0604020202020204" pitchFamily="34" charset="0"/>
                <a:ea typeface="Arial" panose="020B0604020202020204" pitchFamily="34" charset="0"/>
              </a:rPr>
              <a:t>Construction du graphique</a:t>
            </a:r>
            <a:endParaRPr kumimoji="0" lang="en-US" altLang="fr-FR" sz="1200" b="1" i="0" u="none" strike="noStrike" cap="none" normalizeH="0" baseline="0">
              <a:ln>
                <a:noFill/>
              </a:ln>
              <a:solidFill>
                <a:schemeClr val="tx1"/>
              </a:solidFill>
              <a:effectLst/>
              <a:latin typeface="Arial" panose="020B0604020202020204" pitchFamily="34" charset="0"/>
              <a:ea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tab pos="304800" algn="l"/>
              </a:tabLst>
            </a:pPr>
            <a:r>
              <a:rPr kumimoji="0" lang="fr-FR" altLang="fr-FR" sz="1000" b="0" i="0" u="none" strike="noStrike" cap="none" normalizeH="0" baseline="0">
                <a:ln>
                  <a:noFill/>
                </a:ln>
                <a:solidFill>
                  <a:schemeClr val="tx1"/>
                </a:solidFill>
                <a:effectLst/>
                <a:latin typeface="Arial" panose="020B0604020202020204" pitchFamily="34" charset="0"/>
                <a:ea typeface="Arial" panose="020B0604020202020204" pitchFamily="34" charset="0"/>
              </a:rPr>
              <a:t>Pour construire un graphique :</a:t>
            </a:r>
            <a:endParaRPr kumimoji="0" lang="fr-FR" altLang="fr-FR" sz="600" b="0" i="0" u="none" strike="noStrike" cap="none" normalizeH="0" baseline="0">
              <a:ln>
                <a:noFill/>
              </a:ln>
              <a:solidFill>
                <a:schemeClr val="tx1"/>
              </a:solidFill>
              <a:effectLst/>
              <a:latin typeface="Arial" panose="020B0604020202020204" pitchFamily="34" charset="0"/>
            </a:endParaRPr>
          </a:p>
          <a:p>
            <a:pPr marL="171450" marR="0" lvl="0" indent="-171450" algn="l" defTabSz="914400" rtl="0" eaLnBrk="0" fontAlgn="base" latinLnBrk="0" hangingPunct="0">
              <a:lnSpc>
                <a:spcPct val="100000"/>
              </a:lnSpc>
              <a:spcBef>
                <a:spcPct val="0"/>
              </a:spcBef>
              <a:spcAft>
                <a:spcPct val="0"/>
              </a:spcAft>
              <a:buClrTx/>
              <a:buSzTx/>
              <a:buFontTx/>
              <a:buChar char="-"/>
              <a:tabLst>
                <a:tab pos="304800" algn="l"/>
              </a:tabLst>
            </a:pPr>
            <a:r>
              <a:rPr kumimoji="0" lang="fr-FR" altLang="fr-FR" sz="1000" b="0" i="0" u="none" strike="noStrike" cap="none" normalizeH="0" baseline="0">
                <a:ln>
                  <a:noFill/>
                </a:ln>
                <a:solidFill>
                  <a:schemeClr val="tx1"/>
                </a:solidFill>
                <a:effectLst/>
                <a:latin typeface="Arial" panose="020B0604020202020204" pitchFamily="34" charset="0"/>
                <a:ea typeface="Arial" panose="020B0604020202020204" pitchFamily="34" charset="0"/>
              </a:rPr>
              <a:t>Sélectionner le tableau de données</a:t>
            </a:r>
            <a:endParaRPr lang="fr-FR" altLang="fr-FR" sz="600"/>
          </a:p>
          <a:p>
            <a:pPr marL="171450" marR="0" lvl="0" indent="-171450" algn="l" defTabSz="914400" rtl="0" eaLnBrk="0" fontAlgn="base" latinLnBrk="0" hangingPunct="0">
              <a:lnSpc>
                <a:spcPct val="100000"/>
              </a:lnSpc>
              <a:spcBef>
                <a:spcPct val="0"/>
              </a:spcBef>
              <a:spcAft>
                <a:spcPct val="0"/>
              </a:spcAft>
              <a:buClrTx/>
              <a:buSzTx/>
              <a:buFontTx/>
              <a:buChar char="-"/>
              <a:tabLst>
                <a:tab pos="304800" algn="l"/>
              </a:tabLst>
            </a:pPr>
            <a:r>
              <a:rPr kumimoji="0" lang="fr-FR" altLang="fr-FR" sz="1000" b="0" i="0" u="none" strike="noStrike" cap="none" normalizeH="0" baseline="0">
                <a:ln>
                  <a:noFill/>
                </a:ln>
                <a:solidFill>
                  <a:schemeClr val="tx1"/>
                </a:solidFill>
                <a:effectLst/>
                <a:latin typeface="Arial" panose="020B0604020202020204" pitchFamily="34" charset="0"/>
                <a:ea typeface="Arial" panose="020B0604020202020204" pitchFamily="34" charset="0"/>
              </a:rPr>
              <a:t>Insertion : Graphiques</a:t>
            </a:r>
            <a:endParaRPr lang="fr-FR" altLang="fr-FR" sz="600"/>
          </a:p>
          <a:p>
            <a:pPr marL="171450" marR="0" lvl="0" indent="-171450" algn="l" defTabSz="914400" rtl="0" eaLnBrk="0" fontAlgn="base" latinLnBrk="0" hangingPunct="0">
              <a:lnSpc>
                <a:spcPct val="100000"/>
              </a:lnSpc>
              <a:spcBef>
                <a:spcPct val="0"/>
              </a:spcBef>
              <a:spcAft>
                <a:spcPct val="0"/>
              </a:spcAft>
              <a:buClrTx/>
              <a:buSzTx/>
              <a:buFontTx/>
              <a:buChar char="-"/>
              <a:tabLst>
                <a:tab pos="304800" algn="l"/>
              </a:tabLst>
            </a:pPr>
            <a:r>
              <a:rPr kumimoji="0" lang="fr-FR" altLang="fr-FR" sz="1000" b="0" i="0" u="none" strike="noStrike" cap="none" normalizeH="0" baseline="0">
                <a:ln>
                  <a:noFill/>
                </a:ln>
                <a:solidFill>
                  <a:schemeClr val="tx1"/>
                </a:solidFill>
                <a:effectLst/>
                <a:latin typeface="Arial" panose="020B0604020202020204" pitchFamily="34" charset="0"/>
                <a:ea typeface="Arial" panose="020B0604020202020204" pitchFamily="34" charset="0"/>
              </a:rPr>
              <a:t>Choisir un modèle (histogramme, courbes, secteurs, barres, aires, nuages de points, boursier, surface, anneau, bulles, radar…) et cliquer sur OK</a:t>
            </a:r>
          </a:p>
          <a:p>
            <a:pPr marL="171450" marR="0" lvl="0" indent="-171450" algn="l" defTabSz="914400" rtl="0" eaLnBrk="0" fontAlgn="base" latinLnBrk="0" hangingPunct="0">
              <a:lnSpc>
                <a:spcPct val="100000"/>
              </a:lnSpc>
              <a:spcBef>
                <a:spcPct val="0"/>
              </a:spcBef>
              <a:spcAft>
                <a:spcPct val="0"/>
              </a:spcAft>
              <a:buClrTx/>
              <a:buSzTx/>
              <a:buFontTx/>
              <a:buChar char="-"/>
              <a:tabLst>
                <a:tab pos="304800" algn="l"/>
              </a:tabLst>
            </a:pPr>
            <a:endParaRPr kumimoji="0" lang="fr-FR" altLang="fr-FR" sz="600" b="0"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tab pos="304800" algn="l"/>
              </a:tabLst>
            </a:pPr>
            <a:r>
              <a:rPr kumimoji="0" lang="fr-FR" altLang="fr-FR" sz="1000" b="0" i="0" u="none" strike="noStrike" cap="none" normalizeH="0" baseline="0">
                <a:ln>
                  <a:noFill/>
                </a:ln>
                <a:solidFill>
                  <a:schemeClr val="tx1"/>
                </a:solidFill>
                <a:effectLst/>
                <a:latin typeface="Arial" panose="020B0604020202020204" pitchFamily="34" charset="0"/>
                <a:ea typeface="Arial" panose="020B0604020202020204" pitchFamily="34" charset="0"/>
              </a:rPr>
              <a:t>Excel construit alors automatiquement un graphe « standard » conforme au modèle sélectionné.</a:t>
            </a:r>
            <a:endParaRPr kumimoji="0" lang="fr-FR" altLang="fr-FR" sz="1800" b="0" i="0" u="none" strike="noStrike" cap="none" normalizeH="0" baseline="0">
              <a:ln>
                <a:noFill/>
              </a:ln>
              <a:solidFill>
                <a:schemeClr val="tx1"/>
              </a:solidFill>
              <a:effectLst/>
              <a:latin typeface="Arial" panose="020B0604020202020204" pitchFamily="34" charset="0"/>
            </a:endParaRPr>
          </a:p>
        </p:txBody>
      </p:sp>
      <p:pic>
        <p:nvPicPr>
          <p:cNvPr id="6" name="Image 5"/>
          <p:cNvPicPr>
            <a:picLocks noChangeAspect="1"/>
          </p:cNvPicPr>
          <p:nvPr/>
        </p:nvPicPr>
        <p:blipFill>
          <a:blip r:embed="rId4"/>
          <a:stretch>
            <a:fillRect/>
          </a:stretch>
        </p:blipFill>
        <p:spPr>
          <a:xfrm>
            <a:off x="3275856" y="4244648"/>
            <a:ext cx="3384376" cy="2032042"/>
          </a:xfrm>
          <a:prstGeom prst="rect">
            <a:avLst/>
          </a:prstGeom>
        </p:spPr>
      </p:pic>
    </p:spTree>
    <p:extLst>
      <p:ext uri="{BB962C8B-B14F-4D97-AF65-F5344CB8AC3E}">
        <p14:creationId xmlns:p14="http://schemas.microsoft.com/office/powerpoint/2010/main" val="832654302"/>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2" name="Image 3" descr="logo_4coul.jpg"/>
          <p:cNvPicPr>
            <a:picLocks noChangeAspect="1"/>
          </p:cNvPicPr>
          <p:nvPr/>
        </p:nvPicPr>
        <p:blipFill>
          <a:blip r:embed="rId3"/>
          <a:srcRect/>
          <a:stretch>
            <a:fillRect/>
          </a:stretch>
        </p:blipFill>
        <p:spPr bwMode="auto">
          <a:xfrm>
            <a:off x="142875" y="214313"/>
            <a:ext cx="889000" cy="1016000"/>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
        <p:nvSpPr>
          <p:cNvPr id="4" name="Espace réservé de la date 3"/>
          <p:cNvSpPr>
            <a:spLocks noGrp="1"/>
          </p:cNvSpPr>
          <p:nvPr>
            <p:ph type="dt" sz="half" idx="10"/>
          </p:nvPr>
        </p:nvSpPr>
        <p:spPr/>
        <p:txBody>
          <a:bodyPr/>
          <a:lstStyle/>
          <a:p>
            <a:pPr algn="r">
              <a:defRPr/>
            </a:pPr>
            <a:fld id="{B8B751E7-DD0F-418B-8905-483414591B19}" type="datetime1">
              <a:rPr lang="fr-FR" sz="1800" smtClean="0">
                <a:latin typeface="Comic Sans MS" panose="030F0702030302020204" pitchFamily="66" charset="0"/>
              </a:rPr>
              <a:pPr algn="r">
                <a:defRPr/>
              </a:pPr>
              <a:t>05/11/2018</a:t>
            </a:fld>
            <a:endParaRPr lang="fr-FR" sz="1050">
              <a:latin typeface="Comic Sans MS" panose="030F0702030302020204" pitchFamily="66" charset="0"/>
            </a:endParaRPr>
          </a:p>
        </p:txBody>
      </p:sp>
      <p:sp>
        <p:nvSpPr>
          <p:cNvPr id="2" name="Titre 1"/>
          <p:cNvSpPr>
            <a:spLocks noGrp="1"/>
          </p:cNvSpPr>
          <p:nvPr>
            <p:ph type="title"/>
          </p:nvPr>
        </p:nvSpPr>
        <p:spPr>
          <a:xfrm>
            <a:off x="827584" y="274638"/>
            <a:ext cx="7859216" cy="1143000"/>
          </a:xfrm>
        </p:spPr>
        <p:txBody>
          <a:bodyPr>
            <a:normAutofit/>
          </a:bodyPr>
          <a:lstStyle/>
          <a:p>
            <a:pPr algn="ctr" eaLnBrk="1" fontAlgn="auto" hangingPunct="1">
              <a:spcAft>
                <a:spcPts val="0"/>
              </a:spcAft>
              <a:defRPr/>
            </a:pPr>
            <a:r>
              <a:rPr lang="fr-FR" sz="4800">
                <a:solidFill>
                  <a:schemeClr val="tx1"/>
                </a:solidFill>
                <a:latin typeface="Comic Sans MS" panose="030F0702030302020204" pitchFamily="66" charset="0"/>
              </a:rPr>
              <a:t>Les graphiques</a:t>
            </a:r>
            <a:endParaRPr lang="fr-FR" sz="4800">
              <a:latin typeface="Comic Sans MS" panose="030F0702030302020204" pitchFamily="66" charset="0"/>
            </a:endParaRPr>
          </a:p>
        </p:txBody>
      </p:sp>
      <p:sp>
        <p:nvSpPr>
          <p:cNvPr id="7" name="Espace réservé du pied de page 5"/>
          <p:cNvSpPr>
            <a:spLocks noGrp="1"/>
          </p:cNvSpPr>
          <p:nvPr>
            <p:ph type="ftr" sz="quarter" idx="11"/>
          </p:nvPr>
        </p:nvSpPr>
        <p:spPr>
          <a:xfrm>
            <a:off x="142875" y="6408738"/>
            <a:ext cx="3132981" cy="365125"/>
          </a:xfrm>
        </p:spPr>
        <p:txBody>
          <a:bodyPr/>
          <a:lstStyle/>
          <a:p>
            <a:pPr algn="l">
              <a:defRPr/>
            </a:pPr>
            <a:r>
              <a:rPr lang="fr-FR" sz="1200">
                <a:latin typeface="Comic Sans MS" panose="030F0702030302020204" pitchFamily="66" charset="0"/>
              </a:rPr>
              <a:t>Manager de Travaux – INF</a:t>
            </a:r>
          </a:p>
        </p:txBody>
      </p:sp>
      <p:sp>
        <p:nvSpPr>
          <p:cNvPr id="3" name="Rectangle 2"/>
          <p:cNvSpPr>
            <a:spLocks noChangeArrowheads="1"/>
          </p:cNvSpPr>
          <p:nvPr/>
        </p:nvSpPr>
        <p:spPr bwMode="auto">
          <a:xfrm>
            <a:off x="822176" y="1847360"/>
            <a:ext cx="6918176" cy="6960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63480" tIns="49197" rIns="91440" bIns="0" numCol="1" anchor="ctr" anchorCtr="0" compatLnSpc="1">
            <a:prstTxWarp prst="textNoShape">
              <a:avLst/>
            </a:prstTxWarp>
            <a:spAutoFit/>
          </a:bodyPr>
          <a:lstStyle>
            <a:lvl1pPr eaLnBrk="0" hangingPunct="0">
              <a:tabLst>
                <a:tab pos="292100" algn="l"/>
              </a:tabLst>
              <a:defRPr>
                <a:solidFill>
                  <a:schemeClr val="tx1"/>
                </a:solidFill>
                <a:latin typeface="Arial" panose="020B0604020202020204" pitchFamily="34" charset="0"/>
              </a:defRPr>
            </a:lvl1pPr>
            <a:lvl2pPr eaLnBrk="0" hangingPunct="0">
              <a:tabLst>
                <a:tab pos="292100" algn="l"/>
              </a:tabLst>
              <a:defRPr>
                <a:solidFill>
                  <a:schemeClr val="tx1"/>
                </a:solidFill>
                <a:latin typeface="Arial" panose="020B0604020202020204" pitchFamily="34" charset="0"/>
              </a:defRPr>
            </a:lvl2pPr>
            <a:lvl3pPr eaLnBrk="0" hangingPunct="0">
              <a:tabLst>
                <a:tab pos="292100" algn="l"/>
              </a:tabLst>
              <a:defRPr>
                <a:solidFill>
                  <a:schemeClr val="tx1"/>
                </a:solidFill>
                <a:latin typeface="Arial" panose="020B0604020202020204" pitchFamily="34" charset="0"/>
              </a:defRPr>
            </a:lvl3pPr>
            <a:lvl4pPr eaLnBrk="0" hangingPunct="0">
              <a:tabLst>
                <a:tab pos="292100" algn="l"/>
              </a:tabLst>
              <a:defRPr>
                <a:solidFill>
                  <a:schemeClr val="tx1"/>
                </a:solidFill>
                <a:latin typeface="Arial" panose="020B0604020202020204" pitchFamily="34" charset="0"/>
              </a:defRPr>
            </a:lvl4pPr>
            <a:lvl5pPr eaLnBrk="0" hangingPunct="0">
              <a:tabLst>
                <a:tab pos="292100" algn="l"/>
              </a:tabLst>
              <a:defRPr>
                <a:solidFill>
                  <a:schemeClr val="tx1"/>
                </a:solidFill>
                <a:latin typeface="Arial" panose="020B0604020202020204" pitchFamily="34" charset="0"/>
              </a:defRPr>
            </a:lvl5pPr>
            <a:lvl6pPr eaLnBrk="0" fontAlgn="base" hangingPunct="0">
              <a:spcBef>
                <a:spcPct val="0"/>
              </a:spcBef>
              <a:spcAft>
                <a:spcPct val="0"/>
              </a:spcAft>
              <a:tabLst>
                <a:tab pos="292100" algn="l"/>
              </a:tabLst>
              <a:defRPr>
                <a:solidFill>
                  <a:schemeClr val="tx1"/>
                </a:solidFill>
                <a:latin typeface="Arial" panose="020B0604020202020204" pitchFamily="34" charset="0"/>
              </a:defRPr>
            </a:lvl6pPr>
            <a:lvl7pPr eaLnBrk="0" fontAlgn="base" hangingPunct="0">
              <a:spcBef>
                <a:spcPct val="0"/>
              </a:spcBef>
              <a:spcAft>
                <a:spcPct val="0"/>
              </a:spcAft>
              <a:tabLst>
                <a:tab pos="292100" algn="l"/>
              </a:tabLst>
              <a:defRPr>
                <a:solidFill>
                  <a:schemeClr val="tx1"/>
                </a:solidFill>
                <a:latin typeface="Arial" panose="020B0604020202020204" pitchFamily="34" charset="0"/>
              </a:defRPr>
            </a:lvl7pPr>
            <a:lvl8pPr eaLnBrk="0" fontAlgn="base" hangingPunct="0">
              <a:spcBef>
                <a:spcPct val="0"/>
              </a:spcBef>
              <a:spcAft>
                <a:spcPct val="0"/>
              </a:spcAft>
              <a:tabLst>
                <a:tab pos="292100" algn="l"/>
              </a:tabLst>
              <a:defRPr>
                <a:solidFill>
                  <a:schemeClr val="tx1"/>
                </a:solidFill>
                <a:latin typeface="Arial" panose="020B0604020202020204" pitchFamily="34" charset="0"/>
              </a:defRPr>
            </a:lvl8pPr>
            <a:lvl9pPr eaLnBrk="0" fontAlgn="base" hangingPunct="0">
              <a:spcBef>
                <a:spcPct val="0"/>
              </a:spcBef>
              <a:spcAft>
                <a:spcPct val="0"/>
              </a:spcAft>
              <a:tabLst>
                <a:tab pos="292100" algn="l"/>
              </a:tabLs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tab pos="292100" algn="l"/>
              </a:tabLst>
            </a:pPr>
            <a:r>
              <a:rPr kumimoji="0" lang="fr-FR" altLang="fr-FR" sz="1200" b="1" i="0" u="none" strike="noStrike" cap="none" normalizeH="0" baseline="0">
                <a:ln>
                  <a:noFill/>
                </a:ln>
                <a:solidFill>
                  <a:schemeClr val="tx1"/>
                </a:solidFill>
                <a:effectLst/>
                <a:latin typeface="Arial" panose="020B0604020202020204" pitchFamily="34" charset="0"/>
                <a:ea typeface="Arial" panose="020B0604020202020204" pitchFamily="34" charset="0"/>
              </a:rPr>
              <a:t>Modification du graphique</a:t>
            </a:r>
            <a:endParaRPr kumimoji="0" lang="en-US" altLang="fr-FR" sz="1200" b="1" i="0" u="none" strike="noStrike" cap="none" normalizeH="0" baseline="0">
              <a:ln>
                <a:noFill/>
              </a:ln>
              <a:solidFill>
                <a:schemeClr val="tx1"/>
              </a:solidFill>
              <a:effectLst/>
              <a:latin typeface="Arial" panose="020B0604020202020204" pitchFamily="34" charset="0"/>
              <a:ea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tab pos="292100" algn="l"/>
              </a:tabLst>
            </a:pPr>
            <a:r>
              <a:rPr kumimoji="0" lang="fr-FR" altLang="fr-FR" sz="1000" b="0" i="0" u="none" strike="noStrike" cap="none" normalizeH="0" baseline="0">
                <a:ln>
                  <a:noFill/>
                </a:ln>
                <a:solidFill>
                  <a:schemeClr val="tx1"/>
                </a:solidFill>
                <a:effectLst/>
                <a:latin typeface="Arial" panose="020B0604020202020204" pitchFamily="34" charset="0"/>
                <a:ea typeface="Arial" panose="020B0604020202020204" pitchFamily="34" charset="0"/>
              </a:rPr>
              <a:t>En sélectionnant le graphique, on dispose alors d’un menu « Outils de graphique » comprenant les éléments suivants :</a:t>
            </a:r>
            <a:endParaRPr kumimoji="0" lang="fr-FR" altLang="fr-FR" sz="600" b="0" i="0" u="none" strike="noStrike" cap="none" normalizeH="0" baseline="0">
              <a:ln>
                <a:noFill/>
              </a:ln>
              <a:solidFill>
                <a:schemeClr val="tx1"/>
              </a:solidFill>
              <a:effectLst/>
              <a:latin typeface="Arial" panose="020B0604020202020204" pitchFamily="34" charset="0"/>
            </a:endParaRPr>
          </a:p>
          <a:p>
            <a:pPr marL="171450" marR="0" lvl="0" indent="-171450" algn="l" defTabSz="914400" rtl="0" eaLnBrk="0" fontAlgn="base" latinLnBrk="0" hangingPunct="0">
              <a:lnSpc>
                <a:spcPct val="100000"/>
              </a:lnSpc>
              <a:spcBef>
                <a:spcPct val="0"/>
              </a:spcBef>
              <a:spcAft>
                <a:spcPct val="0"/>
              </a:spcAft>
              <a:buClrTx/>
              <a:buSzTx/>
              <a:buFontTx/>
              <a:buChar char="-"/>
              <a:tabLst>
                <a:tab pos="292100" algn="l"/>
              </a:tabLst>
            </a:pPr>
            <a:r>
              <a:rPr kumimoji="0" lang="fr-FR" altLang="fr-FR" sz="1000" b="0" i="0" u="none" strike="noStrike" cap="none" normalizeH="0" baseline="0">
                <a:ln>
                  <a:noFill/>
                </a:ln>
                <a:solidFill>
                  <a:schemeClr val="tx1"/>
                </a:solidFill>
                <a:effectLst/>
                <a:latin typeface="Arial" panose="020B0604020202020204" pitchFamily="34" charset="0"/>
                <a:ea typeface="Arial" panose="020B0604020202020204" pitchFamily="34" charset="0"/>
              </a:rPr>
              <a:t>Création</a:t>
            </a:r>
            <a:endParaRPr lang="fr-FR" altLang="fr-FR" sz="600"/>
          </a:p>
          <a:p>
            <a:pPr marL="171450" marR="0" lvl="0" indent="-171450" algn="l" defTabSz="914400" rtl="0" eaLnBrk="0" fontAlgn="base" latinLnBrk="0" hangingPunct="0">
              <a:lnSpc>
                <a:spcPct val="100000"/>
              </a:lnSpc>
              <a:spcBef>
                <a:spcPct val="0"/>
              </a:spcBef>
              <a:spcAft>
                <a:spcPct val="0"/>
              </a:spcAft>
              <a:buClrTx/>
              <a:buSzTx/>
              <a:buFontTx/>
              <a:buChar char="-"/>
              <a:tabLst>
                <a:tab pos="292100" algn="l"/>
              </a:tabLst>
            </a:pPr>
            <a:r>
              <a:rPr kumimoji="0" lang="fr-FR" altLang="fr-FR" sz="1000" b="0" i="0" u="none" strike="noStrike" cap="none" normalizeH="0" baseline="0">
                <a:ln>
                  <a:noFill/>
                </a:ln>
                <a:solidFill>
                  <a:schemeClr val="tx1"/>
                </a:solidFill>
                <a:effectLst/>
                <a:latin typeface="Arial" panose="020B0604020202020204" pitchFamily="34" charset="0"/>
                <a:ea typeface="Arial" panose="020B0604020202020204" pitchFamily="34" charset="0"/>
              </a:rPr>
              <a:t>Format</a:t>
            </a:r>
            <a:endParaRPr kumimoji="0" lang="fr-FR" altLang="fr-FR" sz="600" b="0" i="0" u="none" strike="noStrike" cap="none" normalizeH="0" baseline="0">
              <a:ln>
                <a:noFill/>
              </a:ln>
              <a:solidFill>
                <a:schemeClr val="tx1"/>
              </a:solidFill>
              <a:effectLst/>
              <a:latin typeface="Arial" panose="020B0604020202020204" pitchFamily="34" charset="0"/>
            </a:endParaRPr>
          </a:p>
        </p:txBody>
      </p:sp>
      <p:sp>
        <p:nvSpPr>
          <p:cNvPr id="5" name="Rectangle 3"/>
          <p:cNvSpPr>
            <a:spLocks noChangeArrowheads="1"/>
          </p:cNvSpPr>
          <p:nvPr/>
        </p:nvSpPr>
        <p:spPr bwMode="auto">
          <a:xfrm>
            <a:off x="822176" y="4226214"/>
            <a:ext cx="4968552" cy="13080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63480" tIns="45720" rIns="91440" bIns="0" numCol="1" anchor="ctr" anchorCtr="0" compatLnSpc="1">
            <a:prstTxWarp prst="textNoShape">
              <a:avLst/>
            </a:prstTxWarp>
            <a:spAutoFit/>
          </a:bodyPr>
          <a:lstStyle>
            <a:lvl1pPr eaLnBrk="0" hangingPunct="0">
              <a:tabLst>
                <a:tab pos="292100" algn="l"/>
              </a:tabLst>
              <a:defRPr>
                <a:solidFill>
                  <a:schemeClr val="tx1"/>
                </a:solidFill>
                <a:latin typeface="Arial" panose="020B0604020202020204" pitchFamily="34" charset="0"/>
              </a:defRPr>
            </a:lvl1pPr>
            <a:lvl2pPr eaLnBrk="0" hangingPunct="0">
              <a:tabLst>
                <a:tab pos="292100" algn="l"/>
              </a:tabLst>
              <a:defRPr>
                <a:solidFill>
                  <a:schemeClr val="tx1"/>
                </a:solidFill>
                <a:latin typeface="Arial" panose="020B0604020202020204" pitchFamily="34" charset="0"/>
              </a:defRPr>
            </a:lvl2pPr>
            <a:lvl3pPr eaLnBrk="0" hangingPunct="0">
              <a:tabLst>
                <a:tab pos="292100" algn="l"/>
              </a:tabLst>
              <a:defRPr>
                <a:solidFill>
                  <a:schemeClr val="tx1"/>
                </a:solidFill>
                <a:latin typeface="Arial" panose="020B0604020202020204" pitchFamily="34" charset="0"/>
              </a:defRPr>
            </a:lvl3pPr>
            <a:lvl4pPr eaLnBrk="0" hangingPunct="0">
              <a:tabLst>
                <a:tab pos="292100" algn="l"/>
              </a:tabLst>
              <a:defRPr>
                <a:solidFill>
                  <a:schemeClr val="tx1"/>
                </a:solidFill>
                <a:latin typeface="Arial" panose="020B0604020202020204" pitchFamily="34" charset="0"/>
              </a:defRPr>
            </a:lvl4pPr>
            <a:lvl5pPr eaLnBrk="0" hangingPunct="0">
              <a:tabLst>
                <a:tab pos="292100" algn="l"/>
              </a:tabLst>
              <a:defRPr>
                <a:solidFill>
                  <a:schemeClr val="tx1"/>
                </a:solidFill>
                <a:latin typeface="Arial" panose="020B0604020202020204" pitchFamily="34" charset="0"/>
              </a:defRPr>
            </a:lvl5pPr>
            <a:lvl6pPr eaLnBrk="0" fontAlgn="base" hangingPunct="0">
              <a:spcBef>
                <a:spcPct val="0"/>
              </a:spcBef>
              <a:spcAft>
                <a:spcPct val="0"/>
              </a:spcAft>
              <a:tabLst>
                <a:tab pos="292100" algn="l"/>
              </a:tabLst>
              <a:defRPr>
                <a:solidFill>
                  <a:schemeClr val="tx1"/>
                </a:solidFill>
                <a:latin typeface="Arial" panose="020B0604020202020204" pitchFamily="34" charset="0"/>
              </a:defRPr>
            </a:lvl6pPr>
            <a:lvl7pPr eaLnBrk="0" fontAlgn="base" hangingPunct="0">
              <a:spcBef>
                <a:spcPct val="0"/>
              </a:spcBef>
              <a:spcAft>
                <a:spcPct val="0"/>
              </a:spcAft>
              <a:tabLst>
                <a:tab pos="292100" algn="l"/>
              </a:tabLst>
              <a:defRPr>
                <a:solidFill>
                  <a:schemeClr val="tx1"/>
                </a:solidFill>
                <a:latin typeface="Arial" panose="020B0604020202020204" pitchFamily="34" charset="0"/>
              </a:defRPr>
            </a:lvl7pPr>
            <a:lvl8pPr eaLnBrk="0" fontAlgn="base" hangingPunct="0">
              <a:spcBef>
                <a:spcPct val="0"/>
              </a:spcBef>
              <a:spcAft>
                <a:spcPct val="0"/>
              </a:spcAft>
              <a:tabLst>
                <a:tab pos="292100" algn="l"/>
              </a:tabLst>
              <a:defRPr>
                <a:solidFill>
                  <a:schemeClr val="tx1"/>
                </a:solidFill>
                <a:latin typeface="Arial" panose="020B0604020202020204" pitchFamily="34" charset="0"/>
              </a:defRPr>
            </a:lvl8pPr>
            <a:lvl9pPr eaLnBrk="0" fontAlgn="base" hangingPunct="0">
              <a:spcBef>
                <a:spcPct val="0"/>
              </a:spcBef>
              <a:spcAft>
                <a:spcPct val="0"/>
              </a:spcAft>
              <a:tabLst>
                <a:tab pos="292100" algn="l"/>
              </a:tabLs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tab pos="292100" algn="l"/>
              </a:tabLst>
            </a:pPr>
            <a:r>
              <a:rPr kumimoji="0" lang="fr-FR" altLang="fr-FR" sz="1000" b="1" i="0" u="none" strike="noStrike" cap="none" normalizeH="0" baseline="0">
                <a:ln>
                  <a:noFill/>
                </a:ln>
                <a:solidFill>
                  <a:schemeClr val="tx1"/>
                </a:solidFill>
                <a:effectLst/>
                <a:latin typeface="Arial" panose="020B0604020202020204" pitchFamily="34" charset="0"/>
                <a:ea typeface="Arial" panose="020B0604020202020204" pitchFamily="34" charset="0"/>
              </a:rPr>
              <a:t>Création</a:t>
            </a:r>
            <a:endParaRPr kumimoji="0" lang="en-US" altLang="fr-FR" sz="1000" b="1" i="0" u="none" strike="noStrike" cap="none" normalizeH="0" baseline="0">
              <a:ln>
                <a:noFill/>
              </a:ln>
              <a:solidFill>
                <a:schemeClr val="tx1"/>
              </a:solidFill>
              <a:effectLst/>
              <a:latin typeface="Arial" panose="020B0604020202020204" pitchFamily="34" charset="0"/>
              <a:ea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tab pos="292100" algn="l"/>
              </a:tabLst>
            </a:pPr>
            <a:r>
              <a:rPr kumimoji="0" lang="fr-FR" altLang="fr-FR" sz="1000" b="0" i="0" u="none" strike="noStrike" cap="none" normalizeH="0" baseline="0">
                <a:ln>
                  <a:noFill/>
                </a:ln>
                <a:solidFill>
                  <a:schemeClr val="tx1"/>
                </a:solidFill>
                <a:effectLst/>
                <a:latin typeface="Arial" panose="020B0604020202020204" pitchFamily="34" charset="0"/>
                <a:ea typeface="Arial" panose="020B0604020202020204" pitchFamily="34" charset="0"/>
              </a:rPr>
              <a:t>Dans la zone « Données », on trouve :</a:t>
            </a:r>
            <a:endParaRPr kumimoji="0" lang="fr-FR" altLang="fr-FR" sz="600" b="0"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tab pos="292100" algn="l"/>
              </a:tabLst>
            </a:pPr>
            <a:r>
              <a:rPr kumimoji="0" lang="fr-FR" altLang="fr-FR" sz="1000" b="0" i="0" u="none" strike="noStrike" cap="none" normalizeH="0" baseline="0">
                <a:ln>
                  <a:noFill/>
                </a:ln>
                <a:solidFill>
                  <a:schemeClr val="tx1"/>
                </a:solidFill>
                <a:effectLst/>
                <a:latin typeface="Arial" panose="020B0604020202020204" pitchFamily="34" charset="0"/>
                <a:ea typeface="Arial" panose="020B0604020202020204" pitchFamily="34" charset="0"/>
              </a:rPr>
              <a:t>Intervertir les lignes / colonnes</a:t>
            </a:r>
            <a:endParaRPr kumimoji="0" lang="fr-FR" altLang="fr-FR" sz="600" b="0"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tab pos="292100" algn="l"/>
              </a:tabLst>
            </a:pPr>
            <a:r>
              <a:rPr kumimoji="0" lang="fr-FR" altLang="fr-FR" sz="1000" b="0" i="0" u="none" strike="noStrike" cap="none" normalizeH="0" baseline="0">
                <a:ln>
                  <a:noFill/>
                </a:ln>
                <a:solidFill>
                  <a:schemeClr val="tx1"/>
                </a:solidFill>
                <a:effectLst/>
                <a:latin typeface="Arial" panose="020B0604020202020204" pitchFamily="34" charset="0"/>
                <a:ea typeface="Arial" panose="020B0604020202020204" pitchFamily="34" charset="0"/>
              </a:rPr>
              <a:t>Sélectionner des données</a:t>
            </a:r>
          </a:p>
          <a:p>
            <a:pPr marL="0" marR="0" lvl="0" indent="0" algn="l" defTabSz="914400" rtl="0" eaLnBrk="0" fontAlgn="base" latinLnBrk="0" hangingPunct="0">
              <a:lnSpc>
                <a:spcPct val="100000"/>
              </a:lnSpc>
              <a:spcBef>
                <a:spcPct val="0"/>
              </a:spcBef>
              <a:spcAft>
                <a:spcPct val="0"/>
              </a:spcAft>
              <a:buClrTx/>
              <a:buSzTx/>
              <a:buFontTx/>
              <a:buChar char="•"/>
              <a:tabLst>
                <a:tab pos="292100" algn="l"/>
              </a:tabLst>
            </a:pPr>
            <a:endParaRPr kumimoji="0" lang="fr-FR" altLang="fr-FR" sz="600" b="0"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tab pos="292100" algn="l"/>
              </a:tabLst>
            </a:pPr>
            <a:endParaRPr kumimoji="0" lang="fr-FR" altLang="fr-FR" sz="600" b="0"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tab pos="292100" algn="l"/>
              </a:tabLst>
            </a:pPr>
            <a:r>
              <a:rPr kumimoji="0" lang="fr-FR" altLang="fr-FR" sz="1000" b="1" i="0" u="none" strike="noStrike" cap="none" normalizeH="0" baseline="0">
                <a:ln>
                  <a:noFill/>
                </a:ln>
                <a:solidFill>
                  <a:schemeClr val="tx1"/>
                </a:solidFill>
                <a:effectLst/>
                <a:latin typeface="Arial" panose="020B0604020202020204" pitchFamily="34" charset="0"/>
                <a:ea typeface="Arial" panose="020B0604020202020204" pitchFamily="34" charset="0"/>
              </a:rPr>
              <a:t>Intervertir les lignes / colonnes</a:t>
            </a:r>
            <a:endParaRPr kumimoji="0" lang="en-US" altLang="fr-FR" sz="1000" b="1" i="0" u="none" strike="noStrike" cap="none" normalizeH="0" baseline="0">
              <a:ln>
                <a:noFill/>
              </a:ln>
              <a:solidFill>
                <a:schemeClr val="tx1"/>
              </a:solidFill>
              <a:effectLst/>
              <a:latin typeface="Arial" panose="020B0604020202020204" pitchFamily="34" charset="0"/>
              <a:ea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tab pos="292100" algn="l"/>
              </a:tabLst>
            </a:pPr>
            <a:r>
              <a:rPr kumimoji="0" lang="fr-FR" altLang="fr-FR" sz="1000" b="0" i="0" u="none" strike="noStrike" cap="none" normalizeH="0" baseline="0">
                <a:ln>
                  <a:noFill/>
                </a:ln>
                <a:solidFill>
                  <a:schemeClr val="tx1"/>
                </a:solidFill>
                <a:effectLst/>
                <a:latin typeface="Arial" panose="020B0604020202020204" pitchFamily="34" charset="0"/>
                <a:ea typeface="Arial" panose="020B0604020202020204" pitchFamily="34" charset="0"/>
              </a:rPr>
              <a:t>Permet d’intervertir les séries et les catégories et de modifier le « sens » du graphique.</a:t>
            </a:r>
            <a:endParaRPr kumimoji="0" lang="fr-FR" altLang="fr-FR" sz="1800" b="0" i="0" u="none" strike="noStrike" cap="none" normalizeH="0" baseline="0">
              <a:ln>
                <a:noFill/>
              </a:ln>
              <a:solidFill>
                <a:schemeClr val="tx1"/>
              </a:solidFill>
              <a:effectLst/>
              <a:latin typeface="Arial" panose="020B0604020202020204" pitchFamily="34" charset="0"/>
            </a:endParaRPr>
          </a:p>
        </p:txBody>
      </p:sp>
      <p:pic>
        <p:nvPicPr>
          <p:cNvPr id="8" name="Image 7"/>
          <p:cNvPicPr>
            <a:picLocks noChangeAspect="1"/>
          </p:cNvPicPr>
          <p:nvPr/>
        </p:nvPicPr>
        <p:blipFill>
          <a:blip r:embed="rId4"/>
          <a:stretch>
            <a:fillRect/>
          </a:stretch>
        </p:blipFill>
        <p:spPr>
          <a:xfrm>
            <a:off x="1619672" y="2758812"/>
            <a:ext cx="3238500" cy="1257300"/>
          </a:xfrm>
          <a:prstGeom prst="rect">
            <a:avLst/>
          </a:prstGeom>
        </p:spPr>
      </p:pic>
    </p:spTree>
    <p:extLst>
      <p:ext uri="{BB962C8B-B14F-4D97-AF65-F5344CB8AC3E}">
        <p14:creationId xmlns:p14="http://schemas.microsoft.com/office/powerpoint/2010/main" val="735954477"/>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2" name="Image 3" descr="logo_4coul.jpg"/>
          <p:cNvPicPr>
            <a:picLocks noChangeAspect="1"/>
          </p:cNvPicPr>
          <p:nvPr/>
        </p:nvPicPr>
        <p:blipFill>
          <a:blip r:embed="rId3"/>
          <a:srcRect/>
          <a:stretch>
            <a:fillRect/>
          </a:stretch>
        </p:blipFill>
        <p:spPr bwMode="auto">
          <a:xfrm>
            <a:off x="142875" y="214313"/>
            <a:ext cx="889000" cy="1016000"/>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
        <p:nvSpPr>
          <p:cNvPr id="4" name="Espace réservé de la date 3"/>
          <p:cNvSpPr>
            <a:spLocks noGrp="1"/>
          </p:cNvSpPr>
          <p:nvPr>
            <p:ph type="dt" sz="half" idx="10"/>
          </p:nvPr>
        </p:nvSpPr>
        <p:spPr/>
        <p:txBody>
          <a:bodyPr/>
          <a:lstStyle/>
          <a:p>
            <a:pPr algn="r">
              <a:defRPr/>
            </a:pPr>
            <a:fld id="{B8B751E7-DD0F-418B-8905-483414591B19}" type="datetime1">
              <a:rPr lang="fr-FR" sz="1800" smtClean="0">
                <a:latin typeface="Comic Sans MS" panose="030F0702030302020204" pitchFamily="66" charset="0"/>
              </a:rPr>
              <a:pPr algn="r">
                <a:defRPr/>
              </a:pPr>
              <a:t>05/11/2018</a:t>
            </a:fld>
            <a:endParaRPr lang="fr-FR" sz="1050">
              <a:latin typeface="Comic Sans MS" panose="030F0702030302020204" pitchFamily="66" charset="0"/>
            </a:endParaRPr>
          </a:p>
        </p:txBody>
      </p:sp>
      <p:sp>
        <p:nvSpPr>
          <p:cNvPr id="2" name="Titre 1"/>
          <p:cNvSpPr>
            <a:spLocks noGrp="1"/>
          </p:cNvSpPr>
          <p:nvPr>
            <p:ph type="title"/>
          </p:nvPr>
        </p:nvSpPr>
        <p:spPr>
          <a:xfrm>
            <a:off x="827584" y="274638"/>
            <a:ext cx="7859216" cy="1143000"/>
          </a:xfrm>
        </p:spPr>
        <p:txBody>
          <a:bodyPr>
            <a:normAutofit/>
          </a:bodyPr>
          <a:lstStyle/>
          <a:p>
            <a:pPr algn="ctr" eaLnBrk="1" fontAlgn="auto" hangingPunct="1">
              <a:spcAft>
                <a:spcPts val="0"/>
              </a:spcAft>
              <a:defRPr/>
            </a:pPr>
            <a:r>
              <a:rPr lang="fr-FR" sz="4800">
                <a:solidFill>
                  <a:schemeClr val="tx1"/>
                </a:solidFill>
                <a:latin typeface="Comic Sans MS" panose="030F0702030302020204" pitchFamily="66" charset="0"/>
              </a:rPr>
              <a:t>Les graphiques</a:t>
            </a:r>
            <a:endParaRPr lang="fr-FR" sz="4800">
              <a:latin typeface="Comic Sans MS" panose="030F0702030302020204" pitchFamily="66" charset="0"/>
            </a:endParaRPr>
          </a:p>
        </p:txBody>
      </p:sp>
      <p:sp>
        <p:nvSpPr>
          <p:cNvPr id="7" name="Espace réservé du pied de page 5"/>
          <p:cNvSpPr>
            <a:spLocks noGrp="1"/>
          </p:cNvSpPr>
          <p:nvPr>
            <p:ph type="ftr" sz="quarter" idx="11"/>
          </p:nvPr>
        </p:nvSpPr>
        <p:spPr>
          <a:xfrm>
            <a:off x="142875" y="6408738"/>
            <a:ext cx="3132981" cy="365125"/>
          </a:xfrm>
        </p:spPr>
        <p:txBody>
          <a:bodyPr/>
          <a:lstStyle/>
          <a:p>
            <a:pPr algn="l">
              <a:defRPr/>
            </a:pPr>
            <a:r>
              <a:rPr lang="fr-FR" sz="1200">
                <a:latin typeface="Comic Sans MS" panose="030F0702030302020204" pitchFamily="66" charset="0"/>
              </a:rPr>
              <a:t>Manager de Travaux – INF</a:t>
            </a:r>
          </a:p>
        </p:txBody>
      </p:sp>
      <p:sp>
        <p:nvSpPr>
          <p:cNvPr id="6" name="Rectangle 2"/>
          <p:cNvSpPr>
            <a:spLocks noChangeArrowheads="1"/>
          </p:cNvSpPr>
          <p:nvPr/>
        </p:nvSpPr>
        <p:spPr bwMode="auto">
          <a:xfrm>
            <a:off x="561256" y="2424113"/>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63480" tIns="45720" rIns="91440" bIns="0" numCol="1" anchor="ctr" anchorCtr="0" compatLnSpc="1">
            <a:prstTxWarp prst="textNoShape">
              <a:avLst/>
            </a:prstTxWarp>
            <a:spAutoFit/>
          </a:bodyPr>
          <a:lstStyle/>
          <a:p>
            <a:endParaRPr lang="fr-FR"/>
          </a:p>
        </p:txBody>
      </p:sp>
      <p:pic>
        <p:nvPicPr>
          <p:cNvPr id="19457" name="image34.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87624" y="3744328"/>
            <a:ext cx="6400617" cy="2168671"/>
          </a:xfrm>
          <a:prstGeom prst="rect">
            <a:avLst/>
          </a:prstGeom>
          <a:noFill/>
          <a:extLst>
            <a:ext uri="{909E8E84-426E-40DD-AFC4-6F175D3DCCD1}">
              <a14:hiddenFill xmlns:a14="http://schemas.microsoft.com/office/drawing/2010/main">
                <a:solidFill>
                  <a:srgbClr val="FFFFFF"/>
                </a:solidFill>
              </a14:hiddenFill>
            </a:ext>
          </a:extLst>
        </p:spPr>
      </p:pic>
      <p:sp>
        <p:nvSpPr>
          <p:cNvPr id="9" name="Rectangle 3"/>
          <p:cNvSpPr>
            <a:spLocks noChangeArrowheads="1"/>
          </p:cNvSpPr>
          <p:nvPr/>
        </p:nvSpPr>
        <p:spPr bwMode="auto">
          <a:xfrm>
            <a:off x="611560" y="1849760"/>
            <a:ext cx="8075240" cy="17851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hangingPunct="0">
              <a:tabLst>
                <a:tab pos="292100" algn="l"/>
              </a:tabLst>
              <a:defRPr>
                <a:solidFill>
                  <a:schemeClr val="tx1"/>
                </a:solidFill>
                <a:latin typeface="Arial" panose="020B0604020202020204" pitchFamily="34" charset="0"/>
              </a:defRPr>
            </a:lvl1pPr>
            <a:lvl2pPr eaLnBrk="0" hangingPunct="0">
              <a:tabLst>
                <a:tab pos="292100" algn="l"/>
              </a:tabLst>
              <a:defRPr>
                <a:solidFill>
                  <a:schemeClr val="tx1"/>
                </a:solidFill>
                <a:latin typeface="Arial" panose="020B0604020202020204" pitchFamily="34" charset="0"/>
              </a:defRPr>
            </a:lvl2pPr>
            <a:lvl3pPr eaLnBrk="0" hangingPunct="0">
              <a:tabLst>
                <a:tab pos="292100" algn="l"/>
              </a:tabLst>
              <a:defRPr>
                <a:solidFill>
                  <a:schemeClr val="tx1"/>
                </a:solidFill>
                <a:latin typeface="Arial" panose="020B0604020202020204" pitchFamily="34" charset="0"/>
              </a:defRPr>
            </a:lvl3pPr>
            <a:lvl4pPr eaLnBrk="0" hangingPunct="0">
              <a:tabLst>
                <a:tab pos="292100" algn="l"/>
              </a:tabLst>
              <a:defRPr>
                <a:solidFill>
                  <a:schemeClr val="tx1"/>
                </a:solidFill>
                <a:latin typeface="Arial" panose="020B0604020202020204" pitchFamily="34" charset="0"/>
              </a:defRPr>
            </a:lvl4pPr>
            <a:lvl5pPr eaLnBrk="0" hangingPunct="0">
              <a:tabLst>
                <a:tab pos="292100" algn="l"/>
              </a:tabLst>
              <a:defRPr>
                <a:solidFill>
                  <a:schemeClr val="tx1"/>
                </a:solidFill>
                <a:latin typeface="Arial" panose="020B0604020202020204" pitchFamily="34" charset="0"/>
              </a:defRPr>
            </a:lvl5pPr>
            <a:lvl6pPr eaLnBrk="0" fontAlgn="base" hangingPunct="0">
              <a:spcBef>
                <a:spcPct val="0"/>
              </a:spcBef>
              <a:spcAft>
                <a:spcPct val="0"/>
              </a:spcAft>
              <a:tabLst>
                <a:tab pos="292100" algn="l"/>
              </a:tabLst>
              <a:defRPr>
                <a:solidFill>
                  <a:schemeClr val="tx1"/>
                </a:solidFill>
                <a:latin typeface="Arial" panose="020B0604020202020204" pitchFamily="34" charset="0"/>
              </a:defRPr>
            </a:lvl6pPr>
            <a:lvl7pPr eaLnBrk="0" fontAlgn="base" hangingPunct="0">
              <a:spcBef>
                <a:spcPct val="0"/>
              </a:spcBef>
              <a:spcAft>
                <a:spcPct val="0"/>
              </a:spcAft>
              <a:tabLst>
                <a:tab pos="292100" algn="l"/>
              </a:tabLst>
              <a:defRPr>
                <a:solidFill>
                  <a:schemeClr val="tx1"/>
                </a:solidFill>
                <a:latin typeface="Arial" panose="020B0604020202020204" pitchFamily="34" charset="0"/>
              </a:defRPr>
            </a:lvl7pPr>
            <a:lvl8pPr eaLnBrk="0" fontAlgn="base" hangingPunct="0">
              <a:spcBef>
                <a:spcPct val="0"/>
              </a:spcBef>
              <a:spcAft>
                <a:spcPct val="0"/>
              </a:spcAft>
              <a:tabLst>
                <a:tab pos="292100" algn="l"/>
              </a:tabLst>
              <a:defRPr>
                <a:solidFill>
                  <a:schemeClr val="tx1"/>
                </a:solidFill>
                <a:latin typeface="Arial" panose="020B0604020202020204" pitchFamily="34" charset="0"/>
              </a:defRPr>
            </a:lvl8pPr>
            <a:lvl9pPr eaLnBrk="0" fontAlgn="base" hangingPunct="0">
              <a:spcBef>
                <a:spcPct val="0"/>
              </a:spcBef>
              <a:spcAft>
                <a:spcPct val="0"/>
              </a:spcAft>
              <a:tabLst>
                <a:tab pos="292100" algn="l"/>
              </a:tabLst>
              <a:defRPr>
                <a:solidFill>
                  <a:schemeClr val="tx1"/>
                </a:solidFill>
                <a:latin typeface="Arial" panose="020B0604020202020204" pitchFamily="34" charset="0"/>
              </a:defRPr>
            </a:lvl9pPr>
          </a:lstStyle>
          <a:p>
            <a:pPr marL="0" marR="0" lvl="0" indent="0" algn="just" defTabSz="914400" rtl="0" eaLnBrk="0" fontAlgn="base" latinLnBrk="0" hangingPunct="0">
              <a:lnSpc>
                <a:spcPct val="100000"/>
              </a:lnSpc>
              <a:spcBef>
                <a:spcPct val="0"/>
              </a:spcBef>
              <a:spcAft>
                <a:spcPct val="0"/>
              </a:spcAft>
              <a:buClrTx/>
              <a:buSzTx/>
              <a:buFontTx/>
              <a:buNone/>
              <a:tabLst>
                <a:tab pos="292100" algn="l"/>
              </a:tabLst>
            </a:pPr>
            <a:r>
              <a:rPr kumimoji="0" lang="fr-FR" altLang="fr-FR" sz="1000" b="1" i="0" u="none" strike="noStrike" cap="none" normalizeH="0" baseline="0">
                <a:ln>
                  <a:noFill/>
                </a:ln>
                <a:solidFill>
                  <a:schemeClr val="tx1"/>
                </a:solidFill>
                <a:effectLst/>
                <a:latin typeface="Arial" panose="020B0604020202020204" pitchFamily="34" charset="0"/>
                <a:ea typeface="Arial" panose="020B0604020202020204" pitchFamily="34" charset="0"/>
              </a:rPr>
              <a:t>Sélectionner la source de données</a:t>
            </a:r>
          </a:p>
          <a:p>
            <a:pPr marL="0" marR="0" lvl="0" indent="0" algn="just" defTabSz="914400" rtl="0" eaLnBrk="0" fontAlgn="base" latinLnBrk="0" hangingPunct="0">
              <a:lnSpc>
                <a:spcPct val="100000"/>
              </a:lnSpc>
              <a:spcBef>
                <a:spcPct val="0"/>
              </a:spcBef>
              <a:spcAft>
                <a:spcPct val="0"/>
              </a:spcAft>
              <a:buClrTx/>
              <a:buSzTx/>
              <a:buFontTx/>
              <a:buNone/>
              <a:tabLst>
                <a:tab pos="292100" algn="l"/>
              </a:tabLst>
            </a:pPr>
            <a:endParaRPr kumimoji="0" lang="en-US" altLang="fr-FR" sz="1000" b="1" i="0" u="none" strike="noStrike" cap="none" normalizeH="0" baseline="0">
              <a:ln>
                <a:noFill/>
              </a:ln>
              <a:solidFill>
                <a:schemeClr val="tx1"/>
              </a:solidFill>
              <a:effectLst/>
              <a:latin typeface="Arial" panose="020B0604020202020204" pitchFamily="34" charset="0"/>
              <a:ea typeface="Arial" panose="020B0604020202020204"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tab pos="292100" algn="l"/>
              </a:tabLst>
            </a:pPr>
            <a:r>
              <a:rPr kumimoji="0" lang="fr-FR" altLang="fr-FR" sz="1000" b="0" i="0" u="none" strike="noStrike" cap="none" normalizeH="0" baseline="0">
                <a:ln>
                  <a:noFill/>
                </a:ln>
                <a:solidFill>
                  <a:schemeClr val="tx1"/>
                </a:solidFill>
                <a:effectLst/>
                <a:latin typeface="Arial" panose="020B0604020202020204" pitchFamily="34" charset="0"/>
                <a:ea typeface="Arial" panose="020B0604020202020204" pitchFamily="34" charset="0"/>
              </a:rPr>
              <a:t>Permet de contrôler l’association du graphe aux données, notamment :</a:t>
            </a:r>
            <a:endParaRPr kumimoji="0" lang="fr-FR" altLang="fr-FR" sz="600" b="0" i="0" u="none" strike="noStrike" cap="none" normalizeH="0" baseline="0">
              <a:ln>
                <a:noFill/>
              </a:ln>
              <a:solidFill>
                <a:schemeClr val="tx1"/>
              </a:solidFill>
              <a:effectLst/>
              <a:latin typeface="Arial" panose="020B0604020202020204" pitchFamily="34" charset="0"/>
            </a:endParaRPr>
          </a:p>
          <a:p>
            <a:pPr marL="171450" marR="0" lvl="0" indent="-171450" algn="just" defTabSz="914400" rtl="0" eaLnBrk="0" fontAlgn="base" latinLnBrk="0" hangingPunct="0">
              <a:lnSpc>
                <a:spcPct val="100000"/>
              </a:lnSpc>
              <a:spcBef>
                <a:spcPct val="0"/>
              </a:spcBef>
              <a:spcAft>
                <a:spcPct val="0"/>
              </a:spcAft>
              <a:buClrTx/>
              <a:buSzTx/>
              <a:buFontTx/>
              <a:buChar char="-"/>
              <a:tabLst>
                <a:tab pos="292100" algn="l"/>
              </a:tabLst>
            </a:pPr>
            <a:r>
              <a:rPr kumimoji="0" lang="fr-FR" altLang="fr-FR" sz="1000" b="0" i="0" u="none" strike="noStrike" cap="none" normalizeH="0" baseline="0">
                <a:ln>
                  <a:noFill/>
                </a:ln>
                <a:solidFill>
                  <a:schemeClr val="tx1"/>
                </a:solidFill>
                <a:effectLst/>
                <a:latin typeface="Arial" panose="020B0604020202020204" pitchFamily="34" charset="0"/>
                <a:ea typeface="Arial" panose="020B0604020202020204" pitchFamily="34" charset="0"/>
              </a:rPr>
              <a:t>de redéfinir la plage de données du graphique (correspondant en principe à la sélection effectuée lors de la création du graphique) ;</a:t>
            </a:r>
            <a:endParaRPr lang="fr-FR" altLang="fr-FR" sz="600"/>
          </a:p>
          <a:p>
            <a:pPr marL="171450" marR="0" lvl="0" indent="-171450" algn="just" defTabSz="914400" rtl="0" eaLnBrk="0" fontAlgn="base" latinLnBrk="0" hangingPunct="0">
              <a:lnSpc>
                <a:spcPct val="100000"/>
              </a:lnSpc>
              <a:spcBef>
                <a:spcPct val="0"/>
              </a:spcBef>
              <a:spcAft>
                <a:spcPct val="0"/>
              </a:spcAft>
              <a:buClrTx/>
              <a:buSzTx/>
              <a:buFontTx/>
              <a:buChar char="-"/>
              <a:tabLst>
                <a:tab pos="292100" algn="l"/>
              </a:tabLst>
            </a:pPr>
            <a:r>
              <a:rPr kumimoji="0" lang="fr-FR" altLang="fr-FR" sz="1000" b="0" i="0" u="none" strike="noStrike" cap="none" normalizeH="0" baseline="0">
                <a:ln>
                  <a:noFill/>
                </a:ln>
                <a:solidFill>
                  <a:schemeClr val="tx1"/>
                </a:solidFill>
                <a:effectLst/>
                <a:latin typeface="Arial" panose="020B0604020202020204" pitchFamily="34" charset="0"/>
                <a:ea typeface="Arial" panose="020B0604020202020204" pitchFamily="34" charset="0"/>
              </a:rPr>
              <a:t>d’intervertir les séries et les catégories afin de modifier le « sens » du graphique (bouton « Changer de ligne ou de colonne ») ;</a:t>
            </a:r>
          </a:p>
          <a:p>
            <a:pPr marL="171450" marR="0" lvl="0" indent="-171450" algn="just" defTabSz="914400" rtl="0" eaLnBrk="0" fontAlgn="base" latinLnBrk="0" hangingPunct="0">
              <a:lnSpc>
                <a:spcPct val="100000"/>
              </a:lnSpc>
              <a:spcBef>
                <a:spcPct val="0"/>
              </a:spcBef>
              <a:spcAft>
                <a:spcPct val="0"/>
              </a:spcAft>
              <a:buClrTx/>
              <a:buSzTx/>
              <a:buFontTx/>
              <a:buChar char="-"/>
              <a:tabLst>
                <a:tab pos="292100" algn="l"/>
              </a:tabLst>
            </a:pPr>
            <a:r>
              <a:rPr kumimoji="0" lang="fr-FR" altLang="fr-FR" sz="1000" b="0" i="0" u="none" strike="noStrike" cap="none" normalizeH="0" baseline="0">
                <a:ln>
                  <a:noFill/>
                </a:ln>
                <a:solidFill>
                  <a:schemeClr val="tx1"/>
                </a:solidFill>
                <a:effectLst/>
                <a:latin typeface="Arial" panose="020B0604020202020204" pitchFamily="34" charset="0"/>
                <a:ea typeface="Arial" panose="020B0604020202020204" pitchFamily="34" charset="0"/>
              </a:rPr>
              <a:t>de redéfinir la plage contenant la liste des catégories (bouton « Modifier » de « Étiquettes de l’axe horizontal (abscisses) » ;</a:t>
            </a:r>
            <a:endParaRPr lang="fr-FR" altLang="fr-FR" sz="600"/>
          </a:p>
          <a:p>
            <a:pPr marL="171450" marR="0" lvl="0" indent="-171450" algn="just" defTabSz="914400" rtl="0" eaLnBrk="0" fontAlgn="base" latinLnBrk="0" hangingPunct="0">
              <a:lnSpc>
                <a:spcPct val="100000"/>
              </a:lnSpc>
              <a:spcBef>
                <a:spcPct val="0"/>
              </a:spcBef>
              <a:spcAft>
                <a:spcPct val="0"/>
              </a:spcAft>
              <a:buClrTx/>
              <a:buSzTx/>
              <a:buFontTx/>
              <a:buChar char="-"/>
              <a:tabLst>
                <a:tab pos="292100" algn="l"/>
              </a:tabLst>
            </a:pPr>
            <a:r>
              <a:rPr kumimoji="0" lang="fr-FR" altLang="fr-FR" sz="1000" b="0" i="0" u="none" strike="noStrike" cap="none" normalizeH="0" baseline="0">
                <a:ln>
                  <a:noFill/>
                </a:ln>
                <a:solidFill>
                  <a:schemeClr val="tx1"/>
                </a:solidFill>
                <a:effectLst/>
                <a:latin typeface="Arial" panose="020B0604020202020204" pitchFamily="34" charset="0"/>
                <a:ea typeface="Arial" panose="020B0604020202020204" pitchFamily="34" charset="0"/>
              </a:rPr>
              <a:t>de redéfinir les séries (boutons « Ajouter », « Modifier » et « Supprimer » de « Entrées de légende (Série) ».</a:t>
            </a:r>
            <a:endParaRPr kumimoji="0" lang="fr-FR" altLang="fr-FR" sz="600" b="0" i="0" u="none" strike="noStrike" cap="none" normalizeH="0" baseline="0">
              <a:ln>
                <a:noFill/>
              </a:ln>
              <a:solidFill>
                <a:schemeClr val="tx1"/>
              </a:solidFill>
              <a:effectLst/>
              <a:latin typeface="Arial" panose="020B0604020202020204"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tab pos="292100" algn="l"/>
              </a:tabLst>
            </a:pPr>
            <a:endParaRPr kumimoji="0" lang="fr-FR" altLang="fr-FR" sz="1000" b="0" i="0" u="none" strike="noStrike" cap="none" normalizeH="0" baseline="0">
              <a:ln>
                <a:noFill/>
              </a:ln>
              <a:solidFill>
                <a:schemeClr val="tx1"/>
              </a:solidFill>
              <a:effectLst/>
              <a:latin typeface="Arial" panose="020B0604020202020204" pitchFamily="34" charset="0"/>
              <a:ea typeface="Arial" panose="020B0604020202020204"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tab pos="292100" algn="l"/>
              </a:tabLst>
            </a:pPr>
            <a:r>
              <a:rPr kumimoji="0" lang="fr-FR" altLang="fr-FR" sz="1000" b="0" i="0" u="none" strike="noStrike" cap="none" normalizeH="0" baseline="0">
                <a:ln>
                  <a:noFill/>
                </a:ln>
                <a:solidFill>
                  <a:schemeClr val="tx1"/>
                </a:solidFill>
                <a:effectLst/>
                <a:latin typeface="Arial" panose="020B0604020202020204" pitchFamily="34" charset="0"/>
                <a:ea typeface="Arial" panose="020B0604020202020204" pitchFamily="34" charset="0"/>
              </a:rPr>
              <a:t>Pour ajouter ou modifier une série, il faut indiquer :</a:t>
            </a:r>
            <a:endParaRPr kumimoji="0" lang="fr-FR" altLang="fr-FR" sz="600" b="0" i="0" u="none" strike="noStrike" cap="none" normalizeH="0" baseline="0">
              <a:ln>
                <a:noFill/>
              </a:ln>
              <a:solidFill>
                <a:schemeClr val="tx1"/>
              </a:solidFill>
              <a:effectLst/>
              <a:latin typeface="Arial" panose="020B0604020202020204" pitchFamily="34" charset="0"/>
            </a:endParaRPr>
          </a:p>
          <a:p>
            <a:pPr marL="171450" marR="0" lvl="0" indent="-171450" algn="just" defTabSz="914400" rtl="0" eaLnBrk="0" fontAlgn="base" latinLnBrk="0" hangingPunct="0">
              <a:lnSpc>
                <a:spcPct val="100000"/>
              </a:lnSpc>
              <a:spcBef>
                <a:spcPct val="0"/>
              </a:spcBef>
              <a:spcAft>
                <a:spcPct val="0"/>
              </a:spcAft>
              <a:buClrTx/>
              <a:buSzTx/>
              <a:buFontTx/>
              <a:buChar char="-"/>
              <a:tabLst>
                <a:tab pos="292100" algn="l"/>
              </a:tabLst>
            </a:pPr>
            <a:r>
              <a:rPr kumimoji="0" lang="fr-FR" altLang="fr-FR" sz="1000" b="0" i="0" u="none" strike="noStrike" cap="none" normalizeH="0" baseline="0">
                <a:ln>
                  <a:noFill/>
                </a:ln>
                <a:solidFill>
                  <a:schemeClr val="tx1"/>
                </a:solidFill>
                <a:effectLst/>
                <a:latin typeface="Arial" panose="020B0604020202020204" pitchFamily="34" charset="0"/>
                <a:ea typeface="Arial" panose="020B0604020202020204" pitchFamily="34" charset="0"/>
              </a:rPr>
              <a:t>la cellule contenant le nom de la série ;</a:t>
            </a:r>
            <a:endParaRPr lang="fr-FR" altLang="fr-FR" sz="600"/>
          </a:p>
          <a:p>
            <a:pPr marL="171450" marR="0" lvl="0" indent="-171450" algn="just" defTabSz="914400" rtl="0" eaLnBrk="0" fontAlgn="base" latinLnBrk="0" hangingPunct="0">
              <a:lnSpc>
                <a:spcPct val="100000"/>
              </a:lnSpc>
              <a:spcBef>
                <a:spcPct val="0"/>
              </a:spcBef>
              <a:spcAft>
                <a:spcPct val="0"/>
              </a:spcAft>
              <a:buClrTx/>
              <a:buSzTx/>
              <a:buFontTx/>
              <a:buChar char="-"/>
              <a:tabLst>
                <a:tab pos="292100" algn="l"/>
              </a:tabLst>
            </a:pPr>
            <a:r>
              <a:rPr kumimoji="0" lang="fr-FR" altLang="fr-FR" sz="1000" b="0" i="0" u="none" strike="noStrike" cap="none" normalizeH="0" baseline="0">
                <a:ln>
                  <a:noFill/>
                </a:ln>
                <a:solidFill>
                  <a:schemeClr val="tx1"/>
                </a:solidFill>
                <a:effectLst/>
                <a:latin typeface="Arial" panose="020B0604020202020204" pitchFamily="34" charset="0"/>
                <a:ea typeface="Arial" panose="020B0604020202020204" pitchFamily="34" charset="0"/>
              </a:rPr>
              <a:t>la plage de cellules contenant les valeurs de la série.</a:t>
            </a:r>
            <a:endParaRPr kumimoji="0" lang="fr-FR" altLang="fr-FR"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298870285"/>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2" name="Image 3" descr="logo_4coul.jpg"/>
          <p:cNvPicPr>
            <a:picLocks noChangeAspect="1"/>
          </p:cNvPicPr>
          <p:nvPr/>
        </p:nvPicPr>
        <p:blipFill>
          <a:blip r:embed="rId3"/>
          <a:srcRect/>
          <a:stretch>
            <a:fillRect/>
          </a:stretch>
        </p:blipFill>
        <p:spPr bwMode="auto">
          <a:xfrm>
            <a:off x="142875" y="214313"/>
            <a:ext cx="889000" cy="1016000"/>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
        <p:nvSpPr>
          <p:cNvPr id="4" name="Espace réservé de la date 3"/>
          <p:cNvSpPr>
            <a:spLocks noGrp="1"/>
          </p:cNvSpPr>
          <p:nvPr>
            <p:ph type="dt" sz="half" idx="10"/>
          </p:nvPr>
        </p:nvSpPr>
        <p:spPr/>
        <p:txBody>
          <a:bodyPr/>
          <a:lstStyle/>
          <a:p>
            <a:pPr algn="r">
              <a:defRPr/>
            </a:pPr>
            <a:fld id="{B8B751E7-DD0F-418B-8905-483414591B19}" type="datetime1">
              <a:rPr lang="fr-FR" sz="1800" smtClean="0">
                <a:latin typeface="Comic Sans MS" panose="030F0702030302020204" pitchFamily="66" charset="0"/>
              </a:rPr>
              <a:pPr algn="r">
                <a:defRPr/>
              </a:pPr>
              <a:t>05/11/2018</a:t>
            </a:fld>
            <a:endParaRPr lang="fr-FR" sz="1050">
              <a:latin typeface="Comic Sans MS" panose="030F0702030302020204" pitchFamily="66" charset="0"/>
            </a:endParaRPr>
          </a:p>
        </p:txBody>
      </p:sp>
      <p:sp>
        <p:nvSpPr>
          <p:cNvPr id="2" name="Titre 1"/>
          <p:cNvSpPr>
            <a:spLocks noGrp="1"/>
          </p:cNvSpPr>
          <p:nvPr>
            <p:ph type="title"/>
          </p:nvPr>
        </p:nvSpPr>
        <p:spPr>
          <a:xfrm>
            <a:off x="827584" y="274638"/>
            <a:ext cx="7859216" cy="1143000"/>
          </a:xfrm>
        </p:spPr>
        <p:txBody>
          <a:bodyPr>
            <a:normAutofit fontScale="90000"/>
          </a:bodyPr>
          <a:lstStyle/>
          <a:p>
            <a:pPr algn="ctr" eaLnBrk="1" fontAlgn="auto" hangingPunct="1">
              <a:spcAft>
                <a:spcPts val="0"/>
              </a:spcAft>
              <a:defRPr/>
            </a:pPr>
            <a:r>
              <a:rPr lang="fr-FR" sz="4800">
                <a:solidFill>
                  <a:schemeClr val="tx1"/>
                </a:solidFill>
                <a:latin typeface="Comic Sans MS" panose="030F0702030302020204" pitchFamily="66" charset="0"/>
              </a:rPr>
              <a:t>L’enregistrement de macro</a:t>
            </a:r>
            <a:endParaRPr lang="fr-FR" sz="4800">
              <a:latin typeface="Comic Sans MS" panose="030F0702030302020204" pitchFamily="66" charset="0"/>
            </a:endParaRPr>
          </a:p>
        </p:txBody>
      </p:sp>
      <p:sp>
        <p:nvSpPr>
          <p:cNvPr id="7" name="Espace réservé du pied de page 5"/>
          <p:cNvSpPr>
            <a:spLocks noGrp="1"/>
          </p:cNvSpPr>
          <p:nvPr>
            <p:ph type="ftr" sz="quarter" idx="11"/>
          </p:nvPr>
        </p:nvSpPr>
        <p:spPr>
          <a:xfrm>
            <a:off x="142875" y="6408738"/>
            <a:ext cx="3132981" cy="365125"/>
          </a:xfrm>
        </p:spPr>
        <p:txBody>
          <a:bodyPr/>
          <a:lstStyle/>
          <a:p>
            <a:pPr algn="l">
              <a:defRPr/>
            </a:pPr>
            <a:r>
              <a:rPr lang="fr-FR" sz="1200">
                <a:latin typeface="Comic Sans MS" panose="030F0702030302020204" pitchFamily="66" charset="0"/>
              </a:rPr>
              <a:t>Manager de Travaux – INF</a:t>
            </a:r>
          </a:p>
        </p:txBody>
      </p:sp>
      <p:sp>
        <p:nvSpPr>
          <p:cNvPr id="3" name="Rectangle 2"/>
          <p:cNvSpPr/>
          <p:nvPr/>
        </p:nvSpPr>
        <p:spPr>
          <a:xfrm>
            <a:off x="395536" y="1628800"/>
            <a:ext cx="8455768" cy="3494803"/>
          </a:xfrm>
          <a:prstGeom prst="rect">
            <a:avLst/>
          </a:prstGeom>
        </p:spPr>
        <p:txBody>
          <a:bodyPr wrap="square">
            <a:spAutoFit/>
          </a:bodyPr>
          <a:lstStyle/>
          <a:p>
            <a:pPr marL="73660" algn="just">
              <a:spcAft>
                <a:spcPts val="0"/>
              </a:spcAft>
            </a:pPr>
            <a:r>
              <a:rPr lang="fr-FR" sz="1600" b="1">
                <a:latin typeface="Arial" panose="020B0604020202020204" pitchFamily="34" charset="0"/>
                <a:ea typeface="Calibri" panose="020F0502020204030204" pitchFamily="34" charset="0"/>
                <a:cs typeface="Arial" panose="020B0604020202020204" pitchFamily="34" charset="0"/>
              </a:rPr>
              <a:t>Premières macros … utilisation de l’enregistreur de macros</a:t>
            </a:r>
            <a:endParaRPr lang="fr-FR" sz="1200">
              <a:latin typeface="Arial" panose="020B0604020202020204" pitchFamily="34" charset="0"/>
              <a:ea typeface="Calibri" panose="020F0502020204030204" pitchFamily="34" charset="0"/>
              <a:cs typeface="Arial" panose="020B0604020202020204" pitchFamily="34" charset="0"/>
            </a:endParaRPr>
          </a:p>
          <a:p>
            <a:pPr>
              <a:spcBef>
                <a:spcPts val="40"/>
              </a:spcBef>
              <a:spcAft>
                <a:spcPts val="0"/>
              </a:spcAft>
            </a:pPr>
            <a:r>
              <a:rPr lang="fr-FR" sz="1600" b="1">
                <a:latin typeface="Arial" panose="020B0604020202020204" pitchFamily="34" charset="0"/>
                <a:ea typeface="Calibri" panose="020F0502020204030204" pitchFamily="34" charset="0"/>
                <a:cs typeface="Arial" panose="020B0604020202020204" pitchFamily="34" charset="0"/>
              </a:rPr>
              <a:t> </a:t>
            </a:r>
            <a:endParaRPr lang="fr-FR" sz="1200">
              <a:latin typeface="Arial" panose="020B0604020202020204" pitchFamily="34" charset="0"/>
              <a:ea typeface="Calibri" panose="020F0502020204030204" pitchFamily="34" charset="0"/>
              <a:cs typeface="Arial" panose="020B0604020202020204" pitchFamily="34" charset="0"/>
            </a:endParaRPr>
          </a:p>
          <a:p>
            <a:pPr marL="73660" algn="just">
              <a:spcAft>
                <a:spcPts val="0"/>
              </a:spcAft>
            </a:pPr>
            <a:r>
              <a:rPr lang="fr-FR" sz="1200">
                <a:latin typeface="Arial" panose="020B0604020202020204" pitchFamily="34" charset="0"/>
                <a:ea typeface="Calibri" panose="020F0502020204030204" pitchFamily="34" charset="0"/>
                <a:cs typeface="Arial" panose="020B0604020202020204" pitchFamily="34" charset="0"/>
              </a:rPr>
              <a:t>Un programme écrit en VBA est souvent appelé,  par abus de langage, une </a:t>
            </a:r>
            <a:r>
              <a:rPr lang="fr-FR" sz="1200" b="1">
                <a:latin typeface="Arial" panose="020B0604020202020204" pitchFamily="34" charset="0"/>
                <a:ea typeface="Calibri" panose="020F0502020204030204" pitchFamily="34" charset="0"/>
                <a:cs typeface="Arial" panose="020B0604020202020204" pitchFamily="34" charset="0"/>
              </a:rPr>
              <a:t>macro</a:t>
            </a:r>
            <a:r>
              <a:rPr lang="fr-FR" sz="1200">
                <a:latin typeface="Arial" panose="020B0604020202020204" pitchFamily="34" charset="0"/>
                <a:ea typeface="Calibri" panose="020F0502020204030204" pitchFamily="34" charset="0"/>
                <a:cs typeface="Arial" panose="020B0604020202020204" pitchFamily="34" charset="0"/>
              </a:rPr>
              <a:t>.</a:t>
            </a:r>
          </a:p>
          <a:p>
            <a:pPr>
              <a:spcBef>
                <a:spcPts val="25"/>
              </a:spcBef>
              <a:spcAft>
                <a:spcPts val="0"/>
              </a:spcAft>
            </a:pPr>
            <a:r>
              <a:rPr lang="fr-FR" sz="1050">
                <a:latin typeface="Arial" panose="020B0604020202020204" pitchFamily="34" charset="0"/>
                <a:ea typeface="Calibri" panose="020F0502020204030204" pitchFamily="34" charset="0"/>
                <a:cs typeface="Arial" panose="020B0604020202020204" pitchFamily="34" charset="0"/>
              </a:rPr>
              <a:t> </a:t>
            </a:r>
            <a:endParaRPr lang="fr-FR" sz="1200">
              <a:latin typeface="Arial" panose="020B0604020202020204" pitchFamily="34" charset="0"/>
              <a:ea typeface="Calibri" panose="020F0502020204030204" pitchFamily="34" charset="0"/>
              <a:cs typeface="Arial" panose="020B0604020202020204" pitchFamily="34" charset="0"/>
            </a:endParaRPr>
          </a:p>
          <a:p>
            <a:pPr marL="73660">
              <a:lnSpc>
                <a:spcPct val="115000"/>
              </a:lnSpc>
              <a:spcAft>
                <a:spcPts val="0"/>
              </a:spcAft>
            </a:pPr>
            <a:r>
              <a:rPr lang="fr-FR" sz="1200">
                <a:latin typeface="Arial" panose="020B0604020202020204" pitchFamily="34" charset="0"/>
                <a:ea typeface="Calibri" panose="020F0502020204030204" pitchFamily="34" charset="0"/>
                <a:cs typeface="Arial" panose="020B0604020202020204" pitchFamily="34" charset="0"/>
              </a:rPr>
              <a:t>Dans un premier temps, une macro peut être créée en utilisant l'</a:t>
            </a:r>
            <a:r>
              <a:rPr lang="fr-FR" sz="1200" b="1">
                <a:latin typeface="Arial" panose="020B0604020202020204" pitchFamily="34" charset="0"/>
                <a:ea typeface="Calibri" panose="020F0502020204030204" pitchFamily="34" charset="0"/>
                <a:cs typeface="Arial" panose="020B0604020202020204" pitchFamily="34" charset="0"/>
              </a:rPr>
              <a:t>enregistreur de macros</a:t>
            </a:r>
            <a:r>
              <a:rPr lang="fr-FR" sz="1200">
                <a:latin typeface="Arial" panose="020B0604020202020204" pitchFamily="34" charset="0"/>
                <a:ea typeface="Calibri" panose="020F0502020204030204" pitchFamily="34" charset="0"/>
                <a:cs typeface="Arial" panose="020B0604020202020204" pitchFamily="34" charset="0"/>
              </a:rPr>
              <a:t>, qui ne nécessite aucune connaissance du langage VBA.</a:t>
            </a:r>
          </a:p>
          <a:p>
            <a:pPr marL="73660">
              <a:lnSpc>
                <a:spcPct val="115000"/>
              </a:lnSpc>
              <a:spcBef>
                <a:spcPts val="970"/>
              </a:spcBef>
              <a:spcAft>
                <a:spcPts val="0"/>
              </a:spcAft>
            </a:pPr>
            <a:r>
              <a:rPr lang="fr-FR" sz="1200">
                <a:latin typeface="Arial" panose="020B0604020202020204" pitchFamily="34" charset="0"/>
                <a:ea typeface="Calibri" panose="020F0502020204030204" pitchFamily="34" charset="0"/>
                <a:cs typeface="Arial" panose="020B0604020202020204" pitchFamily="34" charset="0"/>
              </a:rPr>
              <a:t>L’enregistreur de macro est un outil accessible notamment sous Excel et permettant d’écrire du code VBA à partir d’opérations effectuées manuellement dans l’application.</a:t>
            </a:r>
          </a:p>
          <a:p>
            <a:pPr>
              <a:spcBef>
                <a:spcPts val="50"/>
              </a:spcBef>
              <a:spcAft>
                <a:spcPts val="0"/>
              </a:spcAft>
            </a:pPr>
            <a:r>
              <a:rPr lang="fr-FR" sz="1200">
                <a:latin typeface="Arial" panose="020B0604020202020204" pitchFamily="34" charset="0"/>
                <a:ea typeface="Calibri" panose="020F0502020204030204" pitchFamily="34" charset="0"/>
                <a:cs typeface="Arial" panose="020B0604020202020204" pitchFamily="34" charset="0"/>
              </a:rPr>
              <a:t> </a:t>
            </a:r>
          </a:p>
          <a:p>
            <a:pPr marL="73660" marR="70485" algn="just">
              <a:lnSpc>
                <a:spcPct val="115000"/>
              </a:lnSpc>
              <a:spcBef>
                <a:spcPts val="5"/>
              </a:spcBef>
              <a:spcAft>
                <a:spcPts val="0"/>
              </a:spcAft>
            </a:pPr>
            <a:r>
              <a:rPr lang="fr-FR" sz="1200">
                <a:latin typeface="Arial" panose="020B0604020202020204" pitchFamily="34" charset="0"/>
                <a:ea typeface="Calibri" panose="020F0502020204030204" pitchFamily="34" charset="0"/>
                <a:cs typeface="Arial" panose="020B0604020202020204" pitchFamily="34" charset="0"/>
              </a:rPr>
              <a:t>A l’image d’une caméra, toute la séquence d'actions effectuées entre le début et la fin de l'enregistrement est traduite en instructions VBA et stockée dans une procédure VBA sans  arguments, qui pourra être exécutée à nouveau à</a:t>
            </a:r>
            <a:r>
              <a:rPr lang="fr-FR" sz="1200" spc="-95">
                <a:latin typeface="Arial" panose="020B0604020202020204" pitchFamily="34" charset="0"/>
                <a:ea typeface="Calibri" panose="020F0502020204030204" pitchFamily="34" charset="0"/>
                <a:cs typeface="Arial" panose="020B0604020202020204" pitchFamily="34" charset="0"/>
              </a:rPr>
              <a:t> </a:t>
            </a:r>
            <a:r>
              <a:rPr lang="fr-FR" sz="1200">
                <a:latin typeface="Arial" panose="020B0604020202020204" pitchFamily="34" charset="0"/>
                <a:ea typeface="Calibri" panose="020F0502020204030204" pitchFamily="34" charset="0"/>
                <a:cs typeface="Arial" panose="020B0604020202020204" pitchFamily="34" charset="0"/>
              </a:rPr>
              <a:t>l'identique.</a:t>
            </a:r>
          </a:p>
          <a:p>
            <a:pPr>
              <a:spcBef>
                <a:spcPts val="50"/>
              </a:spcBef>
              <a:spcAft>
                <a:spcPts val="0"/>
              </a:spcAft>
            </a:pPr>
            <a:r>
              <a:rPr lang="fr-FR" sz="1200">
                <a:latin typeface="Arial" panose="020B0604020202020204" pitchFamily="34" charset="0"/>
                <a:ea typeface="Calibri" panose="020F0502020204030204" pitchFamily="34" charset="0"/>
                <a:cs typeface="Arial" panose="020B0604020202020204" pitchFamily="34" charset="0"/>
              </a:rPr>
              <a:t> </a:t>
            </a:r>
          </a:p>
          <a:p>
            <a:pPr marL="73660">
              <a:lnSpc>
                <a:spcPct val="115000"/>
              </a:lnSpc>
              <a:spcAft>
                <a:spcPts val="0"/>
              </a:spcAft>
            </a:pPr>
            <a:r>
              <a:rPr lang="fr-FR" sz="1200">
                <a:latin typeface="Arial" panose="020B0604020202020204" pitchFamily="34" charset="0"/>
                <a:ea typeface="Calibri" panose="020F0502020204030204" pitchFamily="34" charset="0"/>
                <a:cs typeface="Arial" panose="020B0604020202020204" pitchFamily="34" charset="0"/>
              </a:rPr>
              <a:t>Une procédure est un ensemble d’instructions VBA identifiés par un nom et ne renvoyant pas de valeur.</a:t>
            </a:r>
          </a:p>
          <a:p>
            <a:pPr>
              <a:spcBef>
                <a:spcPts val="45"/>
              </a:spcBef>
              <a:spcAft>
                <a:spcPts val="0"/>
              </a:spcAft>
            </a:pPr>
            <a:r>
              <a:rPr lang="fr-FR" sz="1200">
                <a:latin typeface="Arial" panose="020B0604020202020204" pitchFamily="34" charset="0"/>
                <a:ea typeface="Calibri" panose="020F0502020204030204" pitchFamily="34" charset="0"/>
                <a:cs typeface="Arial" panose="020B0604020202020204" pitchFamily="34" charset="0"/>
              </a:rPr>
              <a:t> </a:t>
            </a:r>
          </a:p>
          <a:p>
            <a:pPr marL="73660" marR="70485" algn="just">
              <a:spcBef>
                <a:spcPts val="5"/>
              </a:spcBef>
              <a:spcAft>
                <a:spcPts val="0"/>
              </a:spcAft>
            </a:pPr>
            <a:r>
              <a:rPr lang="fr-FR" sz="1200">
                <a:latin typeface="Arial" panose="020B0604020202020204" pitchFamily="34" charset="0"/>
                <a:ea typeface="Calibri" panose="020F0502020204030204" pitchFamily="34" charset="0"/>
                <a:cs typeface="Arial" panose="020B0604020202020204" pitchFamily="34" charset="0"/>
              </a:rPr>
              <a:t>L'enregistreur de macro sous Excel (Outils / Macro / Nouvelle Macro) permet donc de générer facilement du code VBA et de découvrir les mots clés et syntaxes à employer pour écrire ensuite directement ses propres programmes.</a:t>
            </a:r>
            <a:endParaRPr lang="fr-FR" sz="1200">
              <a:effectLst/>
              <a:latin typeface="Arial" panose="020B060402020202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4186081130"/>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2" name="Image 3" descr="logo_4coul.jpg"/>
          <p:cNvPicPr>
            <a:picLocks noChangeAspect="1"/>
          </p:cNvPicPr>
          <p:nvPr/>
        </p:nvPicPr>
        <p:blipFill>
          <a:blip r:embed="rId3"/>
          <a:srcRect/>
          <a:stretch>
            <a:fillRect/>
          </a:stretch>
        </p:blipFill>
        <p:spPr bwMode="auto">
          <a:xfrm>
            <a:off x="142875" y="214313"/>
            <a:ext cx="889000" cy="1016000"/>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
        <p:nvSpPr>
          <p:cNvPr id="4" name="Espace réservé de la date 3"/>
          <p:cNvSpPr>
            <a:spLocks noGrp="1"/>
          </p:cNvSpPr>
          <p:nvPr>
            <p:ph type="dt" sz="half" idx="10"/>
          </p:nvPr>
        </p:nvSpPr>
        <p:spPr/>
        <p:txBody>
          <a:bodyPr/>
          <a:lstStyle/>
          <a:p>
            <a:pPr algn="r">
              <a:defRPr/>
            </a:pPr>
            <a:fld id="{B8B751E7-DD0F-418B-8905-483414591B19}" type="datetime1">
              <a:rPr lang="fr-FR" sz="1800" smtClean="0">
                <a:latin typeface="Comic Sans MS" panose="030F0702030302020204" pitchFamily="66" charset="0"/>
              </a:rPr>
              <a:pPr algn="r">
                <a:defRPr/>
              </a:pPr>
              <a:t>05/11/2018</a:t>
            </a:fld>
            <a:endParaRPr lang="fr-FR" sz="1050">
              <a:latin typeface="Comic Sans MS" panose="030F0702030302020204" pitchFamily="66" charset="0"/>
            </a:endParaRPr>
          </a:p>
        </p:txBody>
      </p:sp>
      <p:sp>
        <p:nvSpPr>
          <p:cNvPr id="2" name="Titre 1"/>
          <p:cNvSpPr>
            <a:spLocks noGrp="1"/>
          </p:cNvSpPr>
          <p:nvPr>
            <p:ph type="title"/>
          </p:nvPr>
        </p:nvSpPr>
        <p:spPr>
          <a:xfrm>
            <a:off x="827584" y="274638"/>
            <a:ext cx="7859216" cy="1143000"/>
          </a:xfrm>
        </p:spPr>
        <p:txBody>
          <a:bodyPr>
            <a:normAutofit fontScale="90000"/>
          </a:bodyPr>
          <a:lstStyle/>
          <a:p>
            <a:pPr algn="ctr" eaLnBrk="1" fontAlgn="auto" hangingPunct="1">
              <a:spcAft>
                <a:spcPts val="0"/>
              </a:spcAft>
              <a:defRPr/>
            </a:pPr>
            <a:r>
              <a:rPr lang="fr-FR" sz="4800">
                <a:solidFill>
                  <a:schemeClr val="tx1"/>
                </a:solidFill>
                <a:latin typeface="Comic Sans MS" panose="030F0702030302020204" pitchFamily="66" charset="0"/>
              </a:rPr>
              <a:t>L’enregistrement de macro</a:t>
            </a:r>
            <a:endParaRPr lang="fr-FR" sz="4800">
              <a:latin typeface="Comic Sans MS" panose="030F0702030302020204" pitchFamily="66" charset="0"/>
            </a:endParaRPr>
          </a:p>
        </p:txBody>
      </p:sp>
      <p:sp>
        <p:nvSpPr>
          <p:cNvPr id="7" name="Espace réservé du pied de page 5"/>
          <p:cNvSpPr>
            <a:spLocks noGrp="1"/>
          </p:cNvSpPr>
          <p:nvPr>
            <p:ph type="ftr" sz="quarter" idx="11"/>
          </p:nvPr>
        </p:nvSpPr>
        <p:spPr>
          <a:xfrm>
            <a:off x="142875" y="6408738"/>
            <a:ext cx="3132981" cy="365125"/>
          </a:xfrm>
        </p:spPr>
        <p:txBody>
          <a:bodyPr/>
          <a:lstStyle/>
          <a:p>
            <a:pPr algn="l">
              <a:defRPr/>
            </a:pPr>
            <a:r>
              <a:rPr lang="fr-FR" sz="1200">
                <a:latin typeface="Comic Sans MS" panose="030F0702030302020204" pitchFamily="66" charset="0"/>
              </a:rPr>
              <a:t>Manager de Travaux – INF</a:t>
            </a:r>
          </a:p>
        </p:txBody>
      </p:sp>
      <p:sp>
        <p:nvSpPr>
          <p:cNvPr id="6" name="Rectangle 3"/>
          <p:cNvSpPr>
            <a:spLocks noChangeArrowheads="1"/>
          </p:cNvSpPr>
          <p:nvPr/>
        </p:nvSpPr>
        <p:spPr bwMode="auto">
          <a:xfrm>
            <a:off x="488326" y="3101336"/>
            <a:ext cx="7920880" cy="264687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hangingPunct="0">
              <a:tabLst>
                <a:tab pos="530225" algn="l"/>
                <a:tab pos="531813" algn="l"/>
              </a:tabLst>
              <a:defRPr>
                <a:solidFill>
                  <a:schemeClr val="tx1"/>
                </a:solidFill>
                <a:latin typeface="Arial" panose="020B0604020202020204" pitchFamily="34" charset="0"/>
              </a:defRPr>
            </a:lvl1pPr>
            <a:lvl2pPr eaLnBrk="0" hangingPunct="0">
              <a:tabLst>
                <a:tab pos="530225" algn="l"/>
                <a:tab pos="531813" algn="l"/>
              </a:tabLst>
              <a:defRPr>
                <a:solidFill>
                  <a:schemeClr val="tx1"/>
                </a:solidFill>
                <a:latin typeface="Arial" panose="020B0604020202020204" pitchFamily="34" charset="0"/>
              </a:defRPr>
            </a:lvl2pPr>
            <a:lvl3pPr eaLnBrk="0" hangingPunct="0">
              <a:tabLst>
                <a:tab pos="530225" algn="l"/>
                <a:tab pos="531813" algn="l"/>
              </a:tabLst>
              <a:defRPr>
                <a:solidFill>
                  <a:schemeClr val="tx1"/>
                </a:solidFill>
                <a:latin typeface="Arial" panose="020B0604020202020204" pitchFamily="34" charset="0"/>
              </a:defRPr>
            </a:lvl3pPr>
            <a:lvl4pPr eaLnBrk="0" hangingPunct="0">
              <a:tabLst>
                <a:tab pos="530225" algn="l"/>
                <a:tab pos="531813" algn="l"/>
              </a:tabLst>
              <a:defRPr>
                <a:solidFill>
                  <a:schemeClr val="tx1"/>
                </a:solidFill>
                <a:latin typeface="Arial" panose="020B0604020202020204" pitchFamily="34" charset="0"/>
              </a:defRPr>
            </a:lvl4pPr>
            <a:lvl5pPr eaLnBrk="0" hangingPunct="0">
              <a:tabLst>
                <a:tab pos="530225" algn="l"/>
                <a:tab pos="531813" algn="l"/>
              </a:tabLst>
              <a:defRPr>
                <a:solidFill>
                  <a:schemeClr val="tx1"/>
                </a:solidFill>
                <a:latin typeface="Arial" panose="020B0604020202020204" pitchFamily="34" charset="0"/>
              </a:defRPr>
            </a:lvl5pPr>
            <a:lvl6pPr eaLnBrk="0" fontAlgn="base" hangingPunct="0">
              <a:spcBef>
                <a:spcPct val="0"/>
              </a:spcBef>
              <a:spcAft>
                <a:spcPct val="0"/>
              </a:spcAft>
              <a:tabLst>
                <a:tab pos="530225" algn="l"/>
                <a:tab pos="531813" algn="l"/>
              </a:tabLst>
              <a:defRPr>
                <a:solidFill>
                  <a:schemeClr val="tx1"/>
                </a:solidFill>
                <a:latin typeface="Arial" panose="020B0604020202020204" pitchFamily="34" charset="0"/>
              </a:defRPr>
            </a:lvl6pPr>
            <a:lvl7pPr eaLnBrk="0" fontAlgn="base" hangingPunct="0">
              <a:spcBef>
                <a:spcPct val="0"/>
              </a:spcBef>
              <a:spcAft>
                <a:spcPct val="0"/>
              </a:spcAft>
              <a:tabLst>
                <a:tab pos="530225" algn="l"/>
                <a:tab pos="531813" algn="l"/>
              </a:tabLst>
              <a:defRPr>
                <a:solidFill>
                  <a:schemeClr val="tx1"/>
                </a:solidFill>
                <a:latin typeface="Arial" panose="020B0604020202020204" pitchFamily="34" charset="0"/>
              </a:defRPr>
            </a:lvl7pPr>
            <a:lvl8pPr eaLnBrk="0" fontAlgn="base" hangingPunct="0">
              <a:spcBef>
                <a:spcPct val="0"/>
              </a:spcBef>
              <a:spcAft>
                <a:spcPct val="0"/>
              </a:spcAft>
              <a:tabLst>
                <a:tab pos="530225" algn="l"/>
                <a:tab pos="531813" algn="l"/>
              </a:tabLst>
              <a:defRPr>
                <a:solidFill>
                  <a:schemeClr val="tx1"/>
                </a:solidFill>
                <a:latin typeface="Arial" panose="020B0604020202020204" pitchFamily="34" charset="0"/>
              </a:defRPr>
            </a:lvl8pPr>
            <a:lvl9pPr eaLnBrk="0" fontAlgn="base" hangingPunct="0">
              <a:spcBef>
                <a:spcPct val="0"/>
              </a:spcBef>
              <a:spcAft>
                <a:spcPct val="0"/>
              </a:spcAft>
              <a:tabLst>
                <a:tab pos="530225" algn="l"/>
                <a:tab pos="531813" algn="l"/>
              </a:tabLs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tab pos="530225" algn="l"/>
                <a:tab pos="531813" algn="l"/>
              </a:tabLst>
            </a:pPr>
            <a:r>
              <a:rPr lang="fr-FR" altLang="fr-FR" sz="1100">
                <a:ea typeface="Calibri" panose="020F0502020204030204" pitchFamily="34" charset="0"/>
                <a:cs typeface="Calibri" panose="020F0502020204030204" pitchFamily="34" charset="0"/>
              </a:rPr>
              <a:t>La fenêtre présentée </a:t>
            </a:r>
            <a:r>
              <a:rPr kumimoji="0" lang="fr-FR" altLang="fr-FR" sz="1100" b="0" i="0" u="none" strike="noStrike" cap="none" normalizeH="0" baseline="0">
                <a:ln>
                  <a:noFill/>
                </a:ln>
                <a:solidFill>
                  <a:schemeClr val="tx1"/>
                </a:solidFill>
                <a:effectLst/>
                <a:latin typeface="Arial" panose="020B0604020202020204" pitchFamily="34" charset="0"/>
                <a:ea typeface="Calibri" panose="020F0502020204030204" pitchFamily="34" charset="0"/>
                <a:cs typeface="Calibri" panose="020F0502020204030204" pitchFamily="34" charset="0"/>
              </a:rPr>
              <a:t>apparaît à l’écran et vous permet de paramétrer la macro qui va être créée c'est-à-dire :</a:t>
            </a:r>
            <a:endParaRPr kumimoji="0" lang="fr-FR" altLang="fr-FR" sz="600" b="0" i="0" u="none" strike="noStrike" cap="none" normalizeH="0" baseline="0">
              <a:ln>
                <a:noFill/>
              </a:ln>
              <a:solidFill>
                <a:schemeClr val="tx1"/>
              </a:solidFill>
              <a:effectLst/>
              <a:latin typeface="Arial" panose="020B0604020202020204" pitchFamily="34" charset="0"/>
            </a:endParaRPr>
          </a:p>
          <a:p>
            <a:pPr marL="171450" marR="0" lvl="0" indent="-171450" algn="l" defTabSz="914400" rtl="0" eaLnBrk="0" fontAlgn="base" latinLnBrk="0" hangingPunct="0">
              <a:lnSpc>
                <a:spcPct val="100000"/>
              </a:lnSpc>
              <a:spcBef>
                <a:spcPct val="0"/>
              </a:spcBef>
              <a:spcAft>
                <a:spcPct val="0"/>
              </a:spcAft>
              <a:buClrTx/>
              <a:buSzTx/>
              <a:buFontTx/>
              <a:buChar char="-"/>
              <a:tabLst>
                <a:tab pos="530225" algn="l"/>
                <a:tab pos="531813" algn="l"/>
              </a:tabLst>
            </a:pPr>
            <a:r>
              <a:rPr kumimoji="0" lang="fr-FR" altLang="fr-FR" sz="1100" b="0" i="0" u="none" strike="noStrike" cap="none" normalizeH="0" baseline="0">
                <a:ln>
                  <a:noFill/>
                </a:ln>
                <a:solidFill>
                  <a:schemeClr val="tx1"/>
                </a:solidFill>
                <a:effectLst/>
                <a:latin typeface="Arial" panose="020B0604020202020204" pitchFamily="34" charset="0"/>
                <a:ea typeface="Calibri" panose="020F0502020204030204" pitchFamily="34" charset="0"/>
                <a:cs typeface="Calibri" panose="020F0502020204030204" pitchFamily="34" charset="0"/>
              </a:rPr>
              <a:t>de préciser son nom dans le champ : </a:t>
            </a:r>
            <a:r>
              <a:rPr kumimoji="0" lang="fr-FR" altLang="fr-FR" sz="1100" b="1" i="0" u="none" strike="noStrike" cap="none" normalizeH="0" baseline="0">
                <a:ln>
                  <a:noFill/>
                </a:ln>
                <a:solidFill>
                  <a:schemeClr val="tx1"/>
                </a:solidFill>
                <a:effectLst/>
                <a:latin typeface="Arial" panose="020B0604020202020204" pitchFamily="34" charset="0"/>
                <a:ea typeface="Calibri" panose="020F0502020204030204" pitchFamily="34" charset="0"/>
                <a:cs typeface="Calibri" panose="020F0502020204030204" pitchFamily="34" charset="0"/>
              </a:rPr>
              <a:t>Nom de la macro</a:t>
            </a:r>
            <a:r>
              <a:rPr kumimoji="0" lang="fr-FR" altLang="fr-FR" sz="1100" b="0" i="0" u="none" strike="noStrike" cap="none" normalizeH="0" baseline="0">
                <a:ln>
                  <a:noFill/>
                </a:ln>
                <a:solidFill>
                  <a:schemeClr val="tx1"/>
                </a:solidFill>
                <a:effectLst/>
                <a:latin typeface="Arial" panose="020B0604020202020204" pitchFamily="34" charset="0"/>
                <a:ea typeface="Calibri" panose="020F0502020204030204" pitchFamily="34" charset="0"/>
                <a:cs typeface="Calibri" panose="020F0502020204030204" pitchFamily="34" charset="0"/>
              </a:rPr>
              <a:t>,</a:t>
            </a:r>
            <a:endParaRPr lang="fr-FR" altLang="fr-FR" sz="600"/>
          </a:p>
          <a:p>
            <a:pPr marL="171450" marR="0" lvl="0" indent="-171450" algn="l" defTabSz="914400" rtl="0" eaLnBrk="0" fontAlgn="base" latinLnBrk="0" hangingPunct="0">
              <a:lnSpc>
                <a:spcPct val="100000"/>
              </a:lnSpc>
              <a:spcBef>
                <a:spcPct val="0"/>
              </a:spcBef>
              <a:spcAft>
                <a:spcPct val="0"/>
              </a:spcAft>
              <a:buClrTx/>
              <a:buSzTx/>
              <a:buFontTx/>
              <a:buChar char="-"/>
              <a:tabLst>
                <a:tab pos="530225" algn="l"/>
                <a:tab pos="531813" algn="l"/>
              </a:tabLst>
            </a:pPr>
            <a:r>
              <a:rPr kumimoji="0" lang="fr-FR" altLang="fr-FR" sz="1100" b="0" i="0" u="none" strike="noStrike" cap="none" normalizeH="0" baseline="0">
                <a:ln>
                  <a:noFill/>
                </a:ln>
                <a:solidFill>
                  <a:schemeClr val="tx1"/>
                </a:solidFill>
                <a:effectLst/>
                <a:latin typeface="Arial" panose="020B0604020202020204" pitchFamily="34" charset="0"/>
                <a:ea typeface="Calibri" panose="020F0502020204030204" pitchFamily="34" charset="0"/>
                <a:cs typeface="Calibri" panose="020F0502020204030204" pitchFamily="34" charset="0"/>
              </a:rPr>
              <a:t>de préciser à quel classeur elle sera rattachée par l’intermédiaire du menu déroulant </a:t>
            </a:r>
            <a:r>
              <a:rPr kumimoji="0" lang="fr-FR" altLang="fr-FR" sz="1100" b="1" i="0" u="none" strike="noStrike" cap="none" normalizeH="0" baseline="0">
                <a:ln>
                  <a:noFill/>
                </a:ln>
                <a:solidFill>
                  <a:schemeClr val="tx1"/>
                </a:solidFill>
                <a:effectLst/>
                <a:latin typeface="Arial" panose="020B0604020202020204" pitchFamily="34" charset="0"/>
                <a:ea typeface="Calibri" panose="020F0502020204030204" pitchFamily="34" charset="0"/>
                <a:cs typeface="Calibri" panose="020F0502020204030204" pitchFamily="34" charset="0"/>
              </a:rPr>
              <a:t>Enregistrer la macro dans</a:t>
            </a:r>
            <a:r>
              <a:rPr kumimoji="0" lang="fr-FR" altLang="fr-FR" sz="1100" b="0" i="0" u="none" strike="noStrike" cap="none" normalizeH="0" baseline="0">
                <a:ln>
                  <a:noFill/>
                </a:ln>
                <a:solidFill>
                  <a:schemeClr val="tx1"/>
                </a:solidFill>
                <a:effectLst/>
                <a:latin typeface="Arial" panose="020B0604020202020204" pitchFamily="34" charset="0"/>
                <a:ea typeface="Calibri" panose="020F0502020204030204" pitchFamily="34" charset="0"/>
                <a:cs typeface="Calibri" panose="020F0502020204030204" pitchFamily="34" charset="0"/>
              </a:rPr>
              <a:t>,</a:t>
            </a:r>
            <a:endParaRPr lang="fr-FR" altLang="fr-FR" sz="600"/>
          </a:p>
          <a:p>
            <a:pPr marL="171450" marR="0" lvl="0" indent="-171450" algn="l" defTabSz="914400" rtl="0" eaLnBrk="0" fontAlgn="base" latinLnBrk="0" hangingPunct="0">
              <a:lnSpc>
                <a:spcPct val="100000"/>
              </a:lnSpc>
              <a:spcBef>
                <a:spcPct val="0"/>
              </a:spcBef>
              <a:spcAft>
                <a:spcPct val="0"/>
              </a:spcAft>
              <a:buClrTx/>
              <a:buSzTx/>
              <a:buFontTx/>
              <a:buChar char="-"/>
              <a:tabLst>
                <a:tab pos="530225" algn="l"/>
                <a:tab pos="531813" algn="l"/>
              </a:tabLst>
            </a:pPr>
            <a:r>
              <a:rPr kumimoji="0" lang="fr-FR" altLang="fr-FR" sz="1100" b="0" i="0" u="none" strike="noStrike" cap="none" normalizeH="0" baseline="0">
                <a:ln>
                  <a:noFill/>
                </a:ln>
                <a:solidFill>
                  <a:schemeClr val="tx1"/>
                </a:solidFill>
                <a:effectLst/>
                <a:latin typeface="Arial" panose="020B0604020202020204" pitchFamily="34" charset="0"/>
                <a:ea typeface="Calibri" panose="020F0502020204030204" pitchFamily="34" charset="0"/>
                <a:cs typeface="Calibri" panose="020F0502020204030204" pitchFamily="34" charset="0"/>
              </a:rPr>
              <a:t>d’y associer si besoin un raccourci clavier afin de faciliter son lancement futur : </a:t>
            </a:r>
            <a:r>
              <a:rPr kumimoji="0" lang="fr-FR" altLang="fr-FR" sz="1100" b="1" i="0" u="none" strike="noStrike" cap="none" normalizeH="0" baseline="0">
                <a:ln>
                  <a:noFill/>
                </a:ln>
                <a:solidFill>
                  <a:schemeClr val="tx1"/>
                </a:solidFill>
                <a:effectLst/>
                <a:latin typeface="Arial" panose="020B0604020202020204" pitchFamily="34" charset="0"/>
                <a:ea typeface="Calibri" panose="020F0502020204030204" pitchFamily="34" charset="0"/>
                <a:cs typeface="Calibri" panose="020F0502020204030204" pitchFamily="34" charset="0"/>
              </a:rPr>
              <a:t>Touche de raccourci</a:t>
            </a:r>
            <a:endParaRPr lang="fr-FR" altLang="fr-FR" sz="1100">
              <a:ea typeface="Calibri" panose="020F0502020204030204" pitchFamily="34" charset="0"/>
              <a:cs typeface="Calibri" panose="020F0502020204030204" pitchFamily="34" charset="0"/>
            </a:endParaRPr>
          </a:p>
          <a:p>
            <a:pPr marL="171450" marR="0" lvl="0" indent="-171450" algn="l" defTabSz="914400" rtl="0" eaLnBrk="0" fontAlgn="base" latinLnBrk="0" hangingPunct="0">
              <a:lnSpc>
                <a:spcPct val="100000"/>
              </a:lnSpc>
              <a:spcBef>
                <a:spcPct val="0"/>
              </a:spcBef>
              <a:spcAft>
                <a:spcPct val="0"/>
              </a:spcAft>
              <a:buClrTx/>
              <a:buSzTx/>
              <a:buFontTx/>
              <a:buChar char="-"/>
              <a:tabLst>
                <a:tab pos="530225" algn="l"/>
                <a:tab pos="531813" algn="l"/>
              </a:tabLst>
            </a:pPr>
            <a:r>
              <a:rPr kumimoji="0" lang="fr-FR" altLang="fr-FR" sz="1100" b="0" i="0" u="none" strike="noStrike" cap="none" normalizeH="0" baseline="0">
                <a:ln>
                  <a:noFill/>
                </a:ln>
                <a:solidFill>
                  <a:schemeClr val="tx1"/>
                </a:solidFill>
                <a:effectLst/>
                <a:latin typeface="Arial" panose="020B0604020202020204" pitchFamily="34" charset="0"/>
                <a:ea typeface="Calibri" panose="020F0502020204030204" pitchFamily="34" charset="0"/>
                <a:cs typeface="Calibri" panose="020F0502020204030204" pitchFamily="34" charset="0"/>
              </a:rPr>
              <a:t>et enfin d’y associer une note explicative </a:t>
            </a:r>
            <a:r>
              <a:rPr kumimoji="0" lang="fr-FR" altLang="fr-FR" sz="1100" b="1" i="0" u="none" strike="noStrike" cap="none" normalizeH="0" baseline="0">
                <a:ln>
                  <a:noFill/>
                </a:ln>
                <a:solidFill>
                  <a:schemeClr val="tx1"/>
                </a:solidFill>
                <a:effectLst/>
                <a:latin typeface="Arial" panose="020B0604020202020204" pitchFamily="34" charset="0"/>
                <a:ea typeface="Calibri" panose="020F0502020204030204" pitchFamily="34" charset="0"/>
                <a:cs typeface="Calibri" panose="020F0502020204030204" pitchFamily="34" charset="0"/>
              </a:rPr>
              <a:t>Description</a:t>
            </a:r>
            <a:r>
              <a:rPr kumimoji="0" lang="fr-FR" altLang="fr-FR" sz="1100" b="0" i="0" u="none" strike="noStrike" cap="none" normalizeH="0" baseline="0">
                <a:ln>
                  <a:noFill/>
                </a:ln>
                <a:solidFill>
                  <a:schemeClr val="tx1"/>
                </a:solidFill>
                <a:effectLst/>
                <a:latin typeface="Arial" panose="020B0604020202020204" pitchFamily="34" charset="0"/>
                <a:ea typeface="Calibri" panose="020F0502020204030204" pitchFamily="34" charset="0"/>
                <a:cs typeface="Calibri" panose="020F0502020204030204" pitchFamily="34" charset="0"/>
              </a:rPr>
              <a:t>.</a:t>
            </a:r>
          </a:p>
          <a:p>
            <a:pPr marR="0" lvl="0" algn="l" defTabSz="914400" rtl="0" eaLnBrk="0" fontAlgn="base" latinLnBrk="0" hangingPunct="0">
              <a:lnSpc>
                <a:spcPct val="100000"/>
              </a:lnSpc>
              <a:spcBef>
                <a:spcPct val="0"/>
              </a:spcBef>
              <a:spcAft>
                <a:spcPct val="0"/>
              </a:spcAft>
              <a:buClrTx/>
              <a:buSzTx/>
              <a:tabLst>
                <a:tab pos="530225" algn="l"/>
                <a:tab pos="531813" algn="l"/>
              </a:tabLst>
            </a:pPr>
            <a:endParaRPr kumimoji="0" lang="fr-FR" altLang="fr-FR" sz="600" b="0"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tab pos="530225" algn="l"/>
                <a:tab pos="531813" algn="l"/>
              </a:tabLst>
            </a:pPr>
            <a:r>
              <a:rPr kumimoji="0" lang="fr-FR" altLang="fr-FR" sz="1100" b="0" i="0" u="none" strike="noStrike" cap="none" normalizeH="0" baseline="0">
                <a:ln>
                  <a:noFill/>
                </a:ln>
                <a:solidFill>
                  <a:schemeClr val="tx1"/>
                </a:solidFill>
                <a:effectLst/>
                <a:latin typeface="Arial" panose="020B0604020202020204" pitchFamily="34" charset="0"/>
                <a:ea typeface="Calibri" panose="020F0502020204030204" pitchFamily="34" charset="0"/>
                <a:cs typeface="Calibri" panose="020F0502020204030204" pitchFamily="34" charset="0"/>
              </a:rPr>
              <a:t>Le menu déroulant </a:t>
            </a:r>
            <a:r>
              <a:rPr kumimoji="0" lang="fr-FR" altLang="fr-FR" sz="1100" b="1" i="0" u="none" strike="noStrike" cap="none" normalizeH="0" baseline="0">
                <a:ln>
                  <a:noFill/>
                </a:ln>
                <a:solidFill>
                  <a:schemeClr val="tx1"/>
                </a:solidFill>
                <a:effectLst/>
                <a:latin typeface="Arial" panose="020B0604020202020204" pitchFamily="34" charset="0"/>
                <a:ea typeface="Calibri" panose="020F0502020204030204" pitchFamily="34" charset="0"/>
                <a:cs typeface="Calibri" panose="020F0502020204030204" pitchFamily="34" charset="0"/>
              </a:rPr>
              <a:t>Enregistrer la macro dans </a:t>
            </a:r>
            <a:r>
              <a:rPr kumimoji="0" lang="fr-FR" altLang="fr-FR" sz="1100" b="0" i="0" u="none" strike="noStrike" cap="none" normalizeH="0" baseline="0">
                <a:ln>
                  <a:noFill/>
                </a:ln>
                <a:solidFill>
                  <a:schemeClr val="tx1"/>
                </a:solidFill>
                <a:effectLst/>
                <a:latin typeface="Arial" panose="020B0604020202020204" pitchFamily="34" charset="0"/>
                <a:ea typeface="Calibri" panose="020F0502020204030204" pitchFamily="34" charset="0"/>
                <a:cs typeface="Calibri" panose="020F0502020204030204" pitchFamily="34" charset="0"/>
              </a:rPr>
              <a:t>vous propose trois options :</a:t>
            </a:r>
            <a:endParaRPr lang="fr-FR" altLang="fr-FR" sz="600"/>
          </a:p>
          <a:p>
            <a:pPr marL="171450" marR="0" lvl="0" indent="-171450" algn="l" defTabSz="914400" rtl="0" eaLnBrk="0" fontAlgn="base" latinLnBrk="0" hangingPunct="0">
              <a:lnSpc>
                <a:spcPct val="100000"/>
              </a:lnSpc>
              <a:spcBef>
                <a:spcPct val="0"/>
              </a:spcBef>
              <a:spcAft>
                <a:spcPct val="0"/>
              </a:spcAft>
              <a:buClrTx/>
              <a:buSzTx/>
              <a:buFontTx/>
              <a:buChar char="-"/>
              <a:tabLst>
                <a:tab pos="530225" algn="l"/>
                <a:tab pos="531813" algn="l"/>
              </a:tabLst>
            </a:pPr>
            <a:r>
              <a:rPr kumimoji="0" lang="en-US" altLang="fr-FR" sz="1100" b="0" i="0" u="none" strike="noStrike" cap="none" normalizeH="0" baseline="0">
                <a:ln>
                  <a:noFill/>
                </a:ln>
                <a:solidFill>
                  <a:schemeClr val="tx1"/>
                </a:solidFill>
                <a:effectLst/>
                <a:latin typeface="Arial" panose="020B0604020202020204" pitchFamily="34" charset="0"/>
                <a:ea typeface="Calibri" panose="020F0502020204030204" pitchFamily="34" charset="0"/>
                <a:cs typeface="Calibri" panose="020F0502020204030204" pitchFamily="34" charset="0"/>
              </a:rPr>
              <a:t>Ce </a:t>
            </a:r>
            <a:r>
              <a:rPr kumimoji="0" lang="fr-FR" altLang="fr-FR" sz="1100" b="0" i="0" u="none" strike="noStrike" cap="none" normalizeH="0" baseline="0">
                <a:ln>
                  <a:noFill/>
                </a:ln>
                <a:solidFill>
                  <a:schemeClr val="tx1"/>
                </a:solidFill>
                <a:effectLst/>
                <a:latin typeface="Arial" panose="020B0604020202020204" pitchFamily="34" charset="0"/>
                <a:ea typeface="Calibri" panose="020F0502020204030204" pitchFamily="34" charset="0"/>
                <a:cs typeface="Calibri" panose="020F0502020204030204" pitchFamily="34" charset="0"/>
              </a:rPr>
              <a:t>classeur</a:t>
            </a:r>
            <a:r>
              <a:rPr kumimoji="0" lang="en-US" altLang="fr-FR" sz="1100" b="0" i="0" u="none" strike="noStrike" cap="none" normalizeH="0" baseline="0">
                <a:ln>
                  <a:noFill/>
                </a:ln>
                <a:solidFill>
                  <a:schemeClr val="tx1"/>
                </a:solidFill>
                <a:effectLst/>
                <a:latin typeface="Arial" panose="020B0604020202020204" pitchFamily="34" charset="0"/>
                <a:ea typeface="Calibri" panose="020F0502020204030204" pitchFamily="34" charset="0"/>
                <a:cs typeface="Calibri" panose="020F0502020204030204" pitchFamily="34" charset="0"/>
              </a:rPr>
              <a:t>,</a:t>
            </a:r>
            <a:endParaRPr lang="fr-FR" altLang="fr-FR" sz="600"/>
          </a:p>
          <a:p>
            <a:pPr marL="171450" marR="0" lvl="0" indent="-171450" algn="l" defTabSz="914400" rtl="0" eaLnBrk="0" fontAlgn="base" latinLnBrk="0" hangingPunct="0">
              <a:lnSpc>
                <a:spcPct val="100000"/>
              </a:lnSpc>
              <a:spcBef>
                <a:spcPct val="0"/>
              </a:spcBef>
              <a:spcAft>
                <a:spcPct val="0"/>
              </a:spcAft>
              <a:buClrTx/>
              <a:buSzTx/>
              <a:buFontTx/>
              <a:buChar char="-"/>
              <a:tabLst>
                <a:tab pos="530225" algn="l"/>
                <a:tab pos="531813" algn="l"/>
              </a:tabLst>
            </a:pPr>
            <a:r>
              <a:rPr kumimoji="0" lang="en-US" altLang="fr-FR" sz="1100" b="0" i="0" u="none" strike="noStrike" cap="none" normalizeH="0" baseline="0">
                <a:ln>
                  <a:noFill/>
                </a:ln>
                <a:solidFill>
                  <a:schemeClr val="tx1"/>
                </a:solidFill>
                <a:effectLst/>
                <a:latin typeface="Arial" panose="020B0604020202020204" pitchFamily="34" charset="0"/>
                <a:ea typeface="Calibri" panose="020F0502020204030204" pitchFamily="34" charset="0"/>
                <a:cs typeface="Calibri" panose="020F0502020204030204" pitchFamily="34" charset="0"/>
              </a:rPr>
              <a:t>Nouveau </a:t>
            </a:r>
            <a:r>
              <a:rPr kumimoji="0" lang="fr-FR" altLang="fr-FR" sz="1100" b="0" i="0" u="none" strike="noStrike" cap="none" normalizeH="0" baseline="0">
                <a:ln>
                  <a:noFill/>
                </a:ln>
                <a:solidFill>
                  <a:schemeClr val="tx1"/>
                </a:solidFill>
                <a:effectLst/>
                <a:latin typeface="Arial" panose="020B0604020202020204" pitchFamily="34" charset="0"/>
                <a:ea typeface="Calibri" panose="020F0502020204030204" pitchFamily="34" charset="0"/>
                <a:cs typeface="Calibri" panose="020F0502020204030204" pitchFamily="34" charset="0"/>
              </a:rPr>
              <a:t>classeur</a:t>
            </a:r>
            <a:r>
              <a:rPr kumimoji="0" lang="en-US" altLang="fr-FR" sz="1100" b="0" i="0" u="none" strike="noStrike" cap="none" normalizeH="0" baseline="0">
                <a:ln>
                  <a:noFill/>
                </a:ln>
                <a:solidFill>
                  <a:schemeClr val="tx1"/>
                </a:solidFill>
                <a:effectLst/>
                <a:latin typeface="Arial" panose="020B0604020202020204" pitchFamily="34" charset="0"/>
                <a:ea typeface="Calibri" panose="020F0502020204030204" pitchFamily="34" charset="0"/>
                <a:cs typeface="Calibri" panose="020F0502020204030204" pitchFamily="34" charset="0"/>
              </a:rPr>
              <a:t>,</a:t>
            </a:r>
            <a:endParaRPr lang="fr-FR" altLang="fr-FR" sz="600"/>
          </a:p>
          <a:p>
            <a:pPr marL="171450" marR="0" lvl="0" indent="-171450" algn="l" defTabSz="914400" rtl="0" eaLnBrk="0" fontAlgn="base" latinLnBrk="0" hangingPunct="0">
              <a:lnSpc>
                <a:spcPct val="100000"/>
              </a:lnSpc>
              <a:spcBef>
                <a:spcPct val="0"/>
              </a:spcBef>
              <a:spcAft>
                <a:spcPct val="0"/>
              </a:spcAft>
              <a:buClrTx/>
              <a:buSzTx/>
              <a:buFontTx/>
              <a:buChar char="-"/>
              <a:tabLst>
                <a:tab pos="530225" algn="l"/>
                <a:tab pos="531813" algn="l"/>
              </a:tabLst>
            </a:pPr>
            <a:r>
              <a:rPr kumimoji="0" lang="fr-FR" altLang="fr-FR" sz="1100" b="0" i="0" u="none" strike="noStrike" cap="none" normalizeH="0" baseline="0">
                <a:ln>
                  <a:noFill/>
                </a:ln>
                <a:solidFill>
                  <a:schemeClr val="tx1"/>
                </a:solidFill>
                <a:effectLst/>
                <a:latin typeface="Arial" panose="020B0604020202020204" pitchFamily="34" charset="0"/>
                <a:ea typeface="Calibri" panose="020F0502020204030204" pitchFamily="34" charset="0"/>
                <a:cs typeface="Calibri" panose="020F0502020204030204" pitchFamily="34" charset="0"/>
              </a:rPr>
              <a:t>Classeur</a:t>
            </a:r>
            <a:r>
              <a:rPr kumimoji="0" lang="en-US" altLang="fr-FR" sz="1100" b="0" i="0" u="none" strike="noStrike" cap="none" normalizeH="0" baseline="0">
                <a:ln>
                  <a:noFill/>
                </a:ln>
                <a:solidFill>
                  <a:schemeClr val="tx1"/>
                </a:solidFill>
                <a:effectLst/>
                <a:latin typeface="Arial" panose="020B0604020202020204" pitchFamily="34" charset="0"/>
                <a:ea typeface="Calibri" panose="020F0502020204030204" pitchFamily="34" charset="0"/>
                <a:cs typeface="Calibri" panose="020F0502020204030204" pitchFamily="34" charset="0"/>
              </a:rPr>
              <a:t> de macros </a:t>
            </a:r>
            <a:r>
              <a:rPr kumimoji="0" lang="fr-FR" altLang="fr-FR" sz="1100" b="0" i="0" u="none" strike="noStrike" cap="none" normalizeH="0" baseline="0">
                <a:ln>
                  <a:noFill/>
                </a:ln>
                <a:solidFill>
                  <a:schemeClr val="tx1"/>
                </a:solidFill>
                <a:effectLst/>
                <a:latin typeface="Arial" panose="020B0604020202020204" pitchFamily="34" charset="0"/>
                <a:ea typeface="Calibri" panose="020F0502020204030204" pitchFamily="34" charset="0"/>
                <a:cs typeface="Calibri" panose="020F0502020204030204" pitchFamily="34" charset="0"/>
              </a:rPr>
              <a:t>personnelles</a:t>
            </a:r>
            <a:r>
              <a:rPr kumimoji="0" lang="en-US" altLang="fr-FR" sz="1100" b="0" i="0" u="none" strike="noStrike" cap="none" normalizeH="0" baseline="0">
                <a:ln>
                  <a:noFill/>
                </a:ln>
                <a:solidFill>
                  <a:schemeClr val="tx1"/>
                </a:solidFill>
                <a:effectLst/>
                <a:latin typeface="Arial" panose="020B0604020202020204" pitchFamily="34" charset="0"/>
                <a:ea typeface="Calibri" panose="020F0502020204030204" pitchFamily="34" charset="0"/>
                <a:cs typeface="Calibri" panose="020F0502020204030204" pitchFamily="34" charset="0"/>
              </a:rPr>
              <a:t>.</a:t>
            </a:r>
          </a:p>
          <a:p>
            <a:pPr marL="171450" marR="0" lvl="0" indent="-171450" algn="l" defTabSz="914400" rtl="0" eaLnBrk="0" fontAlgn="base" latinLnBrk="0" hangingPunct="0">
              <a:lnSpc>
                <a:spcPct val="100000"/>
              </a:lnSpc>
              <a:spcBef>
                <a:spcPct val="0"/>
              </a:spcBef>
              <a:spcAft>
                <a:spcPct val="0"/>
              </a:spcAft>
              <a:buClrTx/>
              <a:buSzTx/>
              <a:buFontTx/>
              <a:buChar char="-"/>
              <a:tabLst>
                <a:tab pos="530225" algn="l"/>
                <a:tab pos="531813" algn="l"/>
              </a:tabLst>
            </a:pPr>
            <a:endParaRPr kumimoji="0" lang="fr-FR" altLang="fr-FR" sz="600" b="0"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tab pos="530225" algn="l"/>
                <a:tab pos="531813" algn="l"/>
              </a:tabLst>
            </a:pPr>
            <a:r>
              <a:rPr kumimoji="0" lang="fr-FR" altLang="fr-FR" sz="1100" b="0" i="0" u="none" strike="noStrike" cap="none" normalizeH="0" baseline="0">
                <a:ln>
                  <a:noFill/>
                </a:ln>
                <a:solidFill>
                  <a:schemeClr val="tx1"/>
                </a:solidFill>
                <a:effectLst/>
                <a:latin typeface="Arial" panose="020B0604020202020204" pitchFamily="34" charset="0"/>
                <a:ea typeface="Calibri" panose="020F0502020204030204" pitchFamily="34" charset="0"/>
                <a:cs typeface="Calibri" panose="020F0502020204030204" pitchFamily="34" charset="0"/>
              </a:rPr>
              <a:t>En sélectionnant, l'option </a:t>
            </a:r>
            <a:r>
              <a:rPr kumimoji="0" lang="fr-FR" altLang="fr-FR" sz="1100" b="1" i="0" u="none" strike="noStrike" cap="none" normalizeH="0" baseline="0">
                <a:ln>
                  <a:noFill/>
                </a:ln>
                <a:solidFill>
                  <a:schemeClr val="tx1"/>
                </a:solidFill>
                <a:effectLst/>
                <a:latin typeface="Arial" panose="020B0604020202020204" pitchFamily="34" charset="0"/>
                <a:ea typeface="Calibri" panose="020F0502020204030204" pitchFamily="34" charset="0"/>
                <a:cs typeface="Calibri" panose="020F0502020204030204" pitchFamily="34" charset="0"/>
              </a:rPr>
              <a:t>Classeur de macros personnelles</a:t>
            </a:r>
            <a:r>
              <a:rPr kumimoji="0" lang="fr-FR" altLang="fr-FR" sz="1100" b="0" i="0" u="none" strike="noStrike" cap="none" normalizeH="0" baseline="0">
                <a:ln>
                  <a:noFill/>
                </a:ln>
                <a:solidFill>
                  <a:schemeClr val="tx1"/>
                </a:solidFill>
                <a:effectLst/>
                <a:latin typeface="Arial" panose="020B0604020202020204" pitchFamily="34" charset="0"/>
                <a:ea typeface="Calibri" panose="020F0502020204030204" pitchFamily="34" charset="0"/>
                <a:cs typeface="Calibri" panose="020F0502020204030204" pitchFamily="34" charset="0"/>
              </a:rPr>
              <a:t>, la macro est enregistrée dans  un classeur spécial appelé </a:t>
            </a:r>
            <a:r>
              <a:rPr kumimoji="0" lang="fr-FR" altLang="fr-FR" sz="1100" b="1" i="0" u="none" strike="noStrike" cap="none" normalizeH="0" baseline="0">
                <a:ln>
                  <a:noFill/>
                </a:ln>
                <a:solidFill>
                  <a:schemeClr val="tx1"/>
                </a:solidFill>
                <a:effectLst/>
                <a:latin typeface="Arial" panose="020B0604020202020204" pitchFamily="34" charset="0"/>
                <a:ea typeface="Calibri" panose="020F0502020204030204" pitchFamily="34" charset="0"/>
                <a:cs typeface="Calibri" panose="020F0502020204030204" pitchFamily="34" charset="0"/>
              </a:rPr>
              <a:t>PERSO.XLS</a:t>
            </a:r>
            <a:r>
              <a:rPr kumimoji="0" lang="fr-FR" altLang="fr-FR" sz="1100" b="0" i="0" u="none" strike="noStrike" cap="none" normalizeH="0" baseline="0">
                <a:ln>
                  <a:noFill/>
                </a:ln>
                <a:solidFill>
                  <a:schemeClr val="tx1"/>
                </a:solidFill>
                <a:effectLst/>
                <a:latin typeface="Arial" panose="020B0604020202020204" pitchFamily="34" charset="0"/>
                <a:ea typeface="Calibri" panose="020F0502020204030204" pitchFamily="34" charset="0"/>
                <a:cs typeface="Calibri" panose="020F0502020204030204" pitchFamily="34" charset="0"/>
              </a:rPr>
              <a:t>. Ce classeur est ouvert automatiquement lors du lancement d’E</a:t>
            </a:r>
            <a:r>
              <a:rPr kumimoji="0" lang="fr-FR" altLang="fr-FR" sz="900" b="0" i="0" u="none" strike="noStrike" cap="none" normalizeH="0" baseline="0">
                <a:ln>
                  <a:noFill/>
                </a:ln>
                <a:solidFill>
                  <a:schemeClr val="tx1"/>
                </a:solidFill>
                <a:effectLst/>
                <a:latin typeface="Arial" panose="020B0604020202020204" pitchFamily="34" charset="0"/>
                <a:ea typeface="Calibri" panose="020F0502020204030204" pitchFamily="34" charset="0"/>
                <a:cs typeface="Calibri" panose="020F0502020204030204" pitchFamily="34" charset="0"/>
              </a:rPr>
              <a:t>XCEL </a:t>
            </a:r>
            <a:r>
              <a:rPr kumimoji="0" lang="fr-FR" altLang="fr-FR" sz="1100" b="0" i="0" u="none" strike="noStrike" cap="none" normalizeH="0" baseline="0">
                <a:ln>
                  <a:noFill/>
                </a:ln>
                <a:solidFill>
                  <a:schemeClr val="tx1"/>
                </a:solidFill>
                <a:effectLst/>
                <a:latin typeface="Arial" panose="020B0604020202020204" pitchFamily="34" charset="0"/>
                <a:ea typeface="Calibri" panose="020F0502020204030204" pitchFamily="34" charset="0"/>
                <a:cs typeface="Calibri" panose="020F0502020204030204" pitchFamily="34" charset="0"/>
              </a:rPr>
              <a:t>et ses macros sont disponibles dans tous les classeurs ouverts.</a:t>
            </a:r>
          </a:p>
          <a:p>
            <a:pPr marL="0" marR="0" lvl="0" indent="0" algn="l" defTabSz="914400" rtl="0" eaLnBrk="0" fontAlgn="base" latinLnBrk="0" hangingPunct="0">
              <a:lnSpc>
                <a:spcPct val="100000"/>
              </a:lnSpc>
              <a:spcBef>
                <a:spcPct val="0"/>
              </a:spcBef>
              <a:spcAft>
                <a:spcPct val="0"/>
              </a:spcAft>
              <a:buClrTx/>
              <a:buSzTx/>
              <a:buFontTx/>
              <a:buNone/>
              <a:tabLst>
                <a:tab pos="530225" algn="l"/>
                <a:tab pos="531813" algn="l"/>
              </a:tabLst>
            </a:pPr>
            <a:r>
              <a:rPr kumimoji="0" lang="fr-FR" altLang="fr-FR" sz="1100" b="0" i="0" u="none" strike="noStrike" cap="none" normalizeH="0" baseline="0">
                <a:ln>
                  <a:noFill/>
                </a:ln>
                <a:solidFill>
                  <a:schemeClr val="tx1"/>
                </a:solidFill>
                <a:effectLst/>
                <a:latin typeface="Arial" panose="020B0604020202020204" pitchFamily="34" charset="0"/>
                <a:ea typeface="Calibri" panose="020F0502020204030204" pitchFamily="34" charset="0"/>
                <a:cs typeface="Calibri" panose="020F0502020204030204" pitchFamily="34" charset="0"/>
              </a:rPr>
              <a:t>L’option </a:t>
            </a:r>
            <a:r>
              <a:rPr kumimoji="0" lang="fr-FR" altLang="fr-FR" sz="1100" b="1" i="0" u="none" strike="noStrike" cap="none" normalizeH="0" baseline="0">
                <a:ln>
                  <a:noFill/>
                </a:ln>
                <a:solidFill>
                  <a:schemeClr val="tx1"/>
                </a:solidFill>
                <a:effectLst/>
                <a:latin typeface="Arial" panose="020B0604020202020204" pitchFamily="34" charset="0"/>
                <a:ea typeface="Calibri" panose="020F0502020204030204" pitchFamily="34" charset="0"/>
                <a:cs typeface="Calibri" panose="020F0502020204030204" pitchFamily="34" charset="0"/>
              </a:rPr>
              <a:t>Nouveau classeur </a:t>
            </a:r>
            <a:r>
              <a:rPr kumimoji="0" lang="fr-FR" altLang="fr-FR" sz="1100" b="0" i="0" u="none" strike="noStrike" cap="none" normalizeH="0" baseline="0">
                <a:ln>
                  <a:noFill/>
                </a:ln>
                <a:solidFill>
                  <a:schemeClr val="tx1"/>
                </a:solidFill>
                <a:effectLst/>
                <a:latin typeface="Arial" panose="020B0604020202020204" pitchFamily="34" charset="0"/>
                <a:ea typeface="Calibri" panose="020F0502020204030204" pitchFamily="34" charset="0"/>
                <a:cs typeface="Calibri" panose="020F0502020204030204" pitchFamily="34" charset="0"/>
              </a:rPr>
              <a:t>permet d’enregistrer la macro dans un nouveau classeur. Enfin, l’option </a:t>
            </a:r>
            <a:r>
              <a:rPr kumimoji="0" lang="fr-FR" altLang="fr-FR" sz="1100" b="1" i="0" u="none" strike="noStrike" cap="none" normalizeH="0" baseline="0">
                <a:ln>
                  <a:noFill/>
                </a:ln>
                <a:solidFill>
                  <a:schemeClr val="tx1"/>
                </a:solidFill>
                <a:effectLst/>
                <a:latin typeface="Arial" panose="020B0604020202020204" pitchFamily="34" charset="0"/>
                <a:ea typeface="Calibri" panose="020F0502020204030204" pitchFamily="34" charset="0"/>
                <a:cs typeface="Calibri" panose="020F0502020204030204" pitchFamily="34" charset="0"/>
              </a:rPr>
              <a:t>Ce classeur </a:t>
            </a:r>
            <a:r>
              <a:rPr kumimoji="0" lang="fr-FR" altLang="fr-FR" sz="1100" b="0" i="0" u="none" strike="noStrike" cap="none" normalizeH="0" baseline="0">
                <a:ln>
                  <a:noFill/>
                </a:ln>
                <a:solidFill>
                  <a:schemeClr val="tx1"/>
                </a:solidFill>
                <a:effectLst/>
                <a:latin typeface="Arial" panose="020B0604020202020204" pitchFamily="34" charset="0"/>
                <a:ea typeface="Calibri" panose="020F0502020204030204" pitchFamily="34" charset="0"/>
                <a:cs typeface="Calibri" panose="020F0502020204030204" pitchFamily="34" charset="0"/>
              </a:rPr>
              <a:t>permet d’enregistrer la macro dans le classeur actif.</a:t>
            </a:r>
            <a:endParaRPr kumimoji="0" lang="fr-FR" altLang="fr-FR" sz="1800" b="0" i="0" u="none" strike="noStrike" cap="none" normalizeH="0" baseline="0">
              <a:ln>
                <a:noFill/>
              </a:ln>
              <a:solidFill>
                <a:schemeClr val="tx1"/>
              </a:solidFill>
              <a:effectLst/>
              <a:latin typeface="Arial" panose="020B0604020202020204" pitchFamily="34" charset="0"/>
            </a:endParaRPr>
          </a:p>
        </p:txBody>
      </p:sp>
      <p:sp>
        <p:nvSpPr>
          <p:cNvPr id="9" name="ZoneTexte 8"/>
          <p:cNvSpPr txBox="1"/>
          <p:nvPr/>
        </p:nvSpPr>
        <p:spPr>
          <a:xfrm>
            <a:off x="488326" y="1498422"/>
            <a:ext cx="4731746" cy="1123384"/>
          </a:xfrm>
          <a:prstGeom prst="rect">
            <a:avLst/>
          </a:prstGeom>
          <a:noFill/>
        </p:spPr>
        <p:txBody>
          <a:bodyPr wrap="square" rtlCol="0">
            <a:spAutoFit/>
          </a:bodyPr>
          <a:lstStyle/>
          <a:p>
            <a:r>
              <a:rPr lang="fr-FR" sz="1200" b="1"/>
              <a:t>Enregistrer une macro</a:t>
            </a:r>
          </a:p>
          <a:p>
            <a:endParaRPr lang="fr-FR" sz="1100"/>
          </a:p>
          <a:p>
            <a:r>
              <a:rPr lang="fr-FR" sz="1100"/>
              <a:t>Paramétrage de la macro :</a:t>
            </a:r>
          </a:p>
          <a:p>
            <a:endParaRPr lang="fr-FR" sz="1100"/>
          </a:p>
          <a:p>
            <a:r>
              <a:rPr lang="fr-FR" sz="1100"/>
              <a:t>Activer </a:t>
            </a:r>
            <a:r>
              <a:rPr lang="fr-FR" altLang="fr-FR" sz="1100">
                <a:latin typeface="Arial" panose="020B0604020202020204" pitchFamily="34" charset="0"/>
                <a:ea typeface="Calibri" panose="020F0502020204030204" pitchFamily="34" charset="0"/>
                <a:cs typeface="Calibri" panose="020F0502020204030204" pitchFamily="34" charset="0"/>
              </a:rPr>
              <a:t>ONGLET DEVELOPPEUR/ENREGISTRER UNE MACRO</a:t>
            </a:r>
            <a:r>
              <a:rPr lang="fr-FR" sz="1100"/>
              <a:t>.</a:t>
            </a:r>
          </a:p>
          <a:p>
            <a:endParaRPr lang="fr-FR" sz="1100"/>
          </a:p>
        </p:txBody>
      </p:sp>
      <p:pic>
        <p:nvPicPr>
          <p:cNvPr id="12" name="Image 11"/>
          <p:cNvPicPr>
            <a:picLocks noChangeAspect="1"/>
          </p:cNvPicPr>
          <p:nvPr/>
        </p:nvPicPr>
        <p:blipFill>
          <a:blip r:embed="rId4"/>
          <a:stretch>
            <a:fillRect/>
          </a:stretch>
        </p:blipFill>
        <p:spPr>
          <a:xfrm>
            <a:off x="4788140" y="1230313"/>
            <a:ext cx="2161224" cy="1775510"/>
          </a:xfrm>
          <a:prstGeom prst="rect">
            <a:avLst/>
          </a:prstGeom>
        </p:spPr>
      </p:pic>
    </p:spTree>
    <p:extLst>
      <p:ext uri="{BB962C8B-B14F-4D97-AF65-F5344CB8AC3E}">
        <p14:creationId xmlns:p14="http://schemas.microsoft.com/office/powerpoint/2010/main" val="2104394302"/>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2" name="Image 3" descr="logo_4coul.jpg"/>
          <p:cNvPicPr>
            <a:picLocks noChangeAspect="1"/>
          </p:cNvPicPr>
          <p:nvPr/>
        </p:nvPicPr>
        <p:blipFill>
          <a:blip r:embed="rId3"/>
          <a:srcRect/>
          <a:stretch>
            <a:fillRect/>
          </a:stretch>
        </p:blipFill>
        <p:spPr bwMode="auto">
          <a:xfrm>
            <a:off x="142875" y="214313"/>
            <a:ext cx="889000" cy="1016000"/>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
        <p:nvSpPr>
          <p:cNvPr id="4" name="Espace réservé de la date 3"/>
          <p:cNvSpPr>
            <a:spLocks noGrp="1"/>
          </p:cNvSpPr>
          <p:nvPr>
            <p:ph type="dt" sz="half" idx="10"/>
          </p:nvPr>
        </p:nvSpPr>
        <p:spPr/>
        <p:txBody>
          <a:bodyPr/>
          <a:lstStyle/>
          <a:p>
            <a:pPr algn="r">
              <a:defRPr/>
            </a:pPr>
            <a:fld id="{B8B751E7-DD0F-418B-8905-483414591B19}" type="datetime1">
              <a:rPr lang="fr-FR" sz="1800" smtClean="0">
                <a:latin typeface="Comic Sans MS" panose="030F0702030302020204" pitchFamily="66" charset="0"/>
              </a:rPr>
              <a:pPr algn="r">
                <a:defRPr/>
              </a:pPr>
              <a:t>05/11/2018</a:t>
            </a:fld>
            <a:endParaRPr lang="fr-FR" sz="1050">
              <a:latin typeface="Comic Sans MS" panose="030F0702030302020204" pitchFamily="66" charset="0"/>
            </a:endParaRPr>
          </a:p>
        </p:txBody>
      </p:sp>
      <p:sp>
        <p:nvSpPr>
          <p:cNvPr id="2" name="Titre 1"/>
          <p:cNvSpPr>
            <a:spLocks noGrp="1"/>
          </p:cNvSpPr>
          <p:nvPr>
            <p:ph type="title"/>
          </p:nvPr>
        </p:nvSpPr>
        <p:spPr>
          <a:xfrm>
            <a:off x="827584" y="274638"/>
            <a:ext cx="7859216" cy="1143000"/>
          </a:xfrm>
        </p:spPr>
        <p:txBody>
          <a:bodyPr>
            <a:normAutofit fontScale="90000"/>
          </a:bodyPr>
          <a:lstStyle/>
          <a:p>
            <a:pPr algn="ctr" eaLnBrk="1" fontAlgn="auto" hangingPunct="1">
              <a:spcAft>
                <a:spcPts val="0"/>
              </a:spcAft>
              <a:defRPr/>
            </a:pPr>
            <a:r>
              <a:rPr lang="fr-FR" sz="4800">
                <a:solidFill>
                  <a:schemeClr val="tx1"/>
                </a:solidFill>
                <a:latin typeface="Comic Sans MS" panose="030F0702030302020204" pitchFamily="66" charset="0"/>
              </a:rPr>
              <a:t>L’enregistrement de macro</a:t>
            </a:r>
            <a:endParaRPr lang="fr-FR" sz="4800">
              <a:latin typeface="Comic Sans MS" panose="030F0702030302020204" pitchFamily="66" charset="0"/>
            </a:endParaRPr>
          </a:p>
        </p:txBody>
      </p:sp>
      <p:sp>
        <p:nvSpPr>
          <p:cNvPr id="7" name="Espace réservé du pied de page 5"/>
          <p:cNvSpPr>
            <a:spLocks noGrp="1"/>
          </p:cNvSpPr>
          <p:nvPr>
            <p:ph type="ftr" sz="quarter" idx="11"/>
          </p:nvPr>
        </p:nvSpPr>
        <p:spPr>
          <a:xfrm>
            <a:off x="142875" y="6408738"/>
            <a:ext cx="3132981" cy="365125"/>
          </a:xfrm>
        </p:spPr>
        <p:txBody>
          <a:bodyPr/>
          <a:lstStyle/>
          <a:p>
            <a:pPr algn="l">
              <a:defRPr/>
            </a:pPr>
            <a:r>
              <a:rPr lang="fr-FR" sz="1200">
                <a:latin typeface="Comic Sans MS" panose="030F0702030302020204" pitchFamily="66" charset="0"/>
              </a:rPr>
              <a:t>Manager de Travaux – INF</a:t>
            </a:r>
          </a:p>
        </p:txBody>
      </p:sp>
      <p:sp>
        <p:nvSpPr>
          <p:cNvPr id="8" name="Rectangle 3"/>
          <p:cNvSpPr>
            <a:spLocks noChangeArrowheads="1"/>
          </p:cNvSpPr>
          <p:nvPr/>
        </p:nvSpPr>
        <p:spPr bwMode="auto">
          <a:xfrm>
            <a:off x="573391" y="2952395"/>
            <a:ext cx="8113409" cy="30623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hangingPunct="0">
              <a:tabLst>
                <a:tab pos="530225" algn="l"/>
                <a:tab pos="531813" algn="l"/>
              </a:tabLst>
              <a:defRPr>
                <a:solidFill>
                  <a:schemeClr val="tx1"/>
                </a:solidFill>
                <a:latin typeface="Arial" panose="020B0604020202020204" pitchFamily="34" charset="0"/>
              </a:defRPr>
            </a:lvl1pPr>
            <a:lvl2pPr eaLnBrk="0" hangingPunct="0">
              <a:tabLst>
                <a:tab pos="530225" algn="l"/>
                <a:tab pos="531813" algn="l"/>
              </a:tabLst>
              <a:defRPr>
                <a:solidFill>
                  <a:schemeClr val="tx1"/>
                </a:solidFill>
                <a:latin typeface="Arial" panose="020B0604020202020204" pitchFamily="34" charset="0"/>
              </a:defRPr>
            </a:lvl2pPr>
            <a:lvl3pPr eaLnBrk="0" hangingPunct="0">
              <a:tabLst>
                <a:tab pos="530225" algn="l"/>
                <a:tab pos="531813" algn="l"/>
              </a:tabLst>
              <a:defRPr>
                <a:solidFill>
                  <a:schemeClr val="tx1"/>
                </a:solidFill>
                <a:latin typeface="Arial" panose="020B0604020202020204" pitchFamily="34" charset="0"/>
              </a:defRPr>
            </a:lvl3pPr>
            <a:lvl4pPr eaLnBrk="0" hangingPunct="0">
              <a:tabLst>
                <a:tab pos="530225" algn="l"/>
                <a:tab pos="531813" algn="l"/>
              </a:tabLst>
              <a:defRPr>
                <a:solidFill>
                  <a:schemeClr val="tx1"/>
                </a:solidFill>
                <a:latin typeface="Arial" panose="020B0604020202020204" pitchFamily="34" charset="0"/>
              </a:defRPr>
            </a:lvl4pPr>
            <a:lvl5pPr eaLnBrk="0" hangingPunct="0">
              <a:tabLst>
                <a:tab pos="530225" algn="l"/>
                <a:tab pos="531813" algn="l"/>
              </a:tabLst>
              <a:defRPr>
                <a:solidFill>
                  <a:schemeClr val="tx1"/>
                </a:solidFill>
                <a:latin typeface="Arial" panose="020B0604020202020204" pitchFamily="34" charset="0"/>
              </a:defRPr>
            </a:lvl5pPr>
            <a:lvl6pPr eaLnBrk="0" fontAlgn="base" hangingPunct="0">
              <a:spcBef>
                <a:spcPct val="0"/>
              </a:spcBef>
              <a:spcAft>
                <a:spcPct val="0"/>
              </a:spcAft>
              <a:tabLst>
                <a:tab pos="530225" algn="l"/>
                <a:tab pos="531813" algn="l"/>
              </a:tabLst>
              <a:defRPr>
                <a:solidFill>
                  <a:schemeClr val="tx1"/>
                </a:solidFill>
                <a:latin typeface="Arial" panose="020B0604020202020204" pitchFamily="34" charset="0"/>
              </a:defRPr>
            </a:lvl6pPr>
            <a:lvl7pPr eaLnBrk="0" fontAlgn="base" hangingPunct="0">
              <a:spcBef>
                <a:spcPct val="0"/>
              </a:spcBef>
              <a:spcAft>
                <a:spcPct val="0"/>
              </a:spcAft>
              <a:tabLst>
                <a:tab pos="530225" algn="l"/>
                <a:tab pos="531813" algn="l"/>
              </a:tabLst>
              <a:defRPr>
                <a:solidFill>
                  <a:schemeClr val="tx1"/>
                </a:solidFill>
                <a:latin typeface="Arial" panose="020B0604020202020204" pitchFamily="34" charset="0"/>
              </a:defRPr>
            </a:lvl7pPr>
            <a:lvl8pPr eaLnBrk="0" fontAlgn="base" hangingPunct="0">
              <a:spcBef>
                <a:spcPct val="0"/>
              </a:spcBef>
              <a:spcAft>
                <a:spcPct val="0"/>
              </a:spcAft>
              <a:tabLst>
                <a:tab pos="530225" algn="l"/>
                <a:tab pos="531813" algn="l"/>
              </a:tabLst>
              <a:defRPr>
                <a:solidFill>
                  <a:schemeClr val="tx1"/>
                </a:solidFill>
                <a:latin typeface="Arial" panose="020B0604020202020204" pitchFamily="34" charset="0"/>
              </a:defRPr>
            </a:lvl8pPr>
            <a:lvl9pPr eaLnBrk="0" fontAlgn="base" hangingPunct="0">
              <a:spcBef>
                <a:spcPct val="0"/>
              </a:spcBef>
              <a:spcAft>
                <a:spcPct val="0"/>
              </a:spcAft>
              <a:tabLst>
                <a:tab pos="530225" algn="l"/>
                <a:tab pos="531813" algn="l"/>
              </a:tabLs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tab pos="530225" algn="l"/>
                <a:tab pos="531813" algn="l"/>
              </a:tabLst>
            </a:pPr>
            <a:br>
              <a:rPr kumimoji="0" lang="en-US" altLang="fr-FR" sz="1100" b="0" i="0" u="none" strike="noStrike" cap="none" normalizeH="0" baseline="0">
                <a:ln>
                  <a:noFill/>
                </a:ln>
                <a:solidFill>
                  <a:schemeClr val="tx1"/>
                </a:solidFill>
                <a:effectLst/>
                <a:latin typeface="Arial" panose="020B0604020202020204" pitchFamily="34" charset="0"/>
                <a:ea typeface="Calibri" panose="020F0502020204030204" pitchFamily="34" charset="0"/>
                <a:cs typeface="Calibri" panose="020F0502020204030204" pitchFamily="34" charset="0"/>
              </a:rPr>
            </a:br>
            <a:r>
              <a:rPr kumimoji="0" lang="fr-FR" altLang="fr-FR" sz="1100" b="0" i="0" u="none" strike="noStrike" cap="none" normalizeH="0" baseline="0">
                <a:ln>
                  <a:noFill/>
                </a:ln>
                <a:solidFill>
                  <a:schemeClr val="tx1"/>
                </a:solidFill>
                <a:effectLst/>
                <a:latin typeface="Arial" panose="020B0604020202020204" pitchFamily="34" charset="0"/>
                <a:ea typeface="Calibri" panose="020F0502020204030204" pitchFamily="34" charset="0"/>
                <a:cs typeface="Calibri" panose="020F0502020204030204" pitchFamily="34" charset="0"/>
              </a:rPr>
              <a:t>Cette fenêtre permet également de déterminer le mode suivant lequel les cellules seront  considérées dans le programme final.</a:t>
            </a:r>
            <a:endParaRPr kumimoji="0" lang="fr-FR" altLang="fr-FR" sz="600" b="0"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tab pos="530225" algn="l"/>
                <a:tab pos="531813" algn="l"/>
              </a:tabLst>
            </a:pPr>
            <a:r>
              <a:rPr kumimoji="0" lang="fr-FR" altLang="fr-FR" sz="1100" b="0" i="0" u="none" strike="noStrike" cap="none" normalizeH="0" baseline="0">
                <a:ln>
                  <a:noFill/>
                </a:ln>
                <a:solidFill>
                  <a:schemeClr val="tx1"/>
                </a:solidFill>
                <a:effectLst/>
                <a:latin typeface="Arial" panose="020B0604020202020204" pitchFamily="34" charset="0"/>
                <a:ea typeface="Calibri" panose="020F0502020204030204" pitchFamily="34" charset="0"/>
                <a:cs typeface="Calibri" panose="020F0502020204030204" pitchFamily="34" charset="0"/>
              </a:rPr>
              <a:t>Il existe en effet deux moyens de voir les choses :</a:t>
            </a:r>
            <a:endParaRPr kumimoji="0" lang="fr-FR" altLang="fr-FR" sz="600" b="0" i="0" u="none" strike="noStrike" cap="none" normalizeH="0" baseline="0">
              <a:ln>
                <a:noFill/>
              </a:ln>
              <a:solidFill>
                <a:schemeClr val="tx1"/>
              </a:solidFill>
              <a:effectLst/>
              <a:latin typeface="Arial" panose="020B0604020202020204" pitchFamily="34" charset="0"/>
            </a:endParaRPr>
          </a:p>
          <a:p>
            <a:pPr marL="457200" marR="0" lvl="1" indent="0" algn="l" defTabSz="914400" rtl="0" eaLnBrk="0" fontAlgn="base" latinLnBrk="0" hangingPunct="0">
              <a:lnSpc>
                <a:spcPct val="100000"/>
              </a:lnSpc>
              <a:spcBef>
                <a:spcPct val="0"/>
              </a:spcBef>
              <a:spcAft>
                <a:spcPct val="0"/>
              </a:spcAft>
              <a:buClrTx/>
              <a:buSzPct val="100000"/>
              <a:buFont typeface="Symbol" panose="05050102010706020507" pitchFamily="18" charset="2"/>
              <a:buChar char=""/>
              <a:tabLst>
                <a:tab pos="530225" algn="l"/>
                <a:tab pos="531813" algn="l"/>
              </a:tabLst>
            </a:pPr>
            <a:r>
              <a:rPr kumimoji="0" lang="fr-FR" altLang="fr-FR" sz="1100" b="0" i="0" u="none" strike="noStrike" cap="none" normalizeH="0" baseline="0">
                <a:ln>
                  <a:noFill/>
                </a:ln>
                <a:solidFill>
                  <a:schemeClr val="tx1"/>
                </a:solidFill>
                <a:effectLst/>
                <a:latin typeface="Arial" panose="020B0604020202020204" pitchFamily="34" charset="0"/>
                <a:ea typeface="Calibri" panose="020F0502020204030204" pitchFamily="34" charset="0"/>
                <a:cs typeface="Calibri" panose="020F0502020204030204" pitchFamily="34" charset="0"/>
              </a:rPr>
              <a:t>Soit on a une vision absolue : par exemple on considère la cellule A1 qui a une position déterminée dans une page de calcul Excel</a:t>
            </a:r>
            <a:endParaRPr kumimoji="0" lang="fr-FR" altLang="fr-FR" sz="600" b="0" i="0" u="none" strike="noStrike" cap="none" normalizeH="0" baseline="0">
              <a:ln>
                <a:noFill/>
              </a:ln>
              <a:solidFill>
                <a:schemeClr val="tx1"/>
              </a:solidFill>
              <a:effectLst/>
              <a:latin typeface="Arial" panose="020B0604020202020204" pitchFamily="34" charset="0"/>
            </a:endParaRPr>
          </a:p>
          <a:p>
            <a:pPr marL="457200" marR="0" lvl="1" indent="0" algn="just" defTabSz="914400" rtl="0" eaLnBrk="0" fontAlgn="base" latinLnBrk="0" hangingPunct="0">
              <a:lnSpc>
                <a:spcPct val="100000"/>
              </a:lnSpc>
              <a:spcBef>
                <a:spcPct val="0"/>
              </a:spcBef>
              <a:spcAft>
                <a:spcPct val="0"/>
              </a:spcAft>
              <a:buClrTx/>
              <a:buSzPct val="100000"/>
              <a:buFont typeface="Symbol" panose="05050102010706020507" pitchFamily="18" charset="2"/>
              <a:buChar char=""/>
              <a:tabLst>
                <a:tab pos="530225" algn="l"/>
                <a:tab pos="531813" algn="l"/>
              </a:tabLst>
            </a:pPr>
            <a:r>
              <a:rPr kumimoji="0" lang="fr-FR" altLang="fr-FR" sz="1100" b="0" i="0" u="none" strike="noStrike" cap="none" normalizeH="0" baseline="0">
                <a:ln>
                  <a:noFill/>
                </a:ln>
                <a:solidFill>
                  <a:schemeClr val="tx1"/>
                </a:solidFill>
                <a:effectLst/>
                <a:latin typeface="Arial" panose="020B0604020202020204" pitchFamily="34" charset="0"/>
                <a:ea typeface="Calibri" panose="020F0502020204030204" pitchFamily="34" charset="0"/>
                <a:cs typeface="Calibri" panose="020F0502020204030204" pitchFamily="34" charset="0"/>
              </a:rPr>
              <a:t>Soit on a une vision relative : on veut par exemple qu’une action soit faite toujours 2 cellules en dessous de celle sélectionnée à ce moment là.</a:t>
            </a:r>
            <a:endParaRPr kumimoji="0" lang="fr-FR" altLang="fr-FR" sz="600" b="0"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tab pos="530225" algn="l"/>
                <a:tab pos="531813" algn="l"/>
              </a:tabLst>
            </a:pPr>
            <a:r>
              <a:rPr kumimoji="0" lang="fr-FR" altLang="fr-FR" sz="1100" b="0" i="0" u="none" strike="noStrike" cap="none" normalizeH="0" baseline="0">
                <a:ln>
                  <a:noFill/>
                </a:ln>
                <a:solidFill>
                  <a:schemeClr val="tx1"/>
                </a:solidFill>
                <a:effectLst/>
                <a:latin typeface="Arial" panose="020B0604020202020204" pitchFamily="34" charset="0"/>
                <a:ea typeface="Calibri" panose="020F0502020204030204" pitchFamily="34" charset="0"/>
                <a:cs typeface="Calibri" panose="020F0502020204030204" pitchFamily="34" charset="0"/>
              </a:rPr>
              <a:t>Le bouton en dessous de</a:t>
            </a:r>
            <a:r>
              <a:rPr kumimoji="0" lang="fr-FR" altLang="fr-FR" sz="1100" b="0" i="0" u="none" strike="noStrike" cap="none" normalizeH="0">
                <a:ln>
                  <a:noFill/>
                </a:ln>
                <a:solidFill>
                  <a:schemeClr val="tx1"/>
                </a:solidFill>
                <a:effectLst/>
                <a:latin typeface="Arial" panose="020B0604020202020204" pitchFamily="34" charset="0"/>
                <a:ea typeface="Calibri" panose="020F0502020204030204" pitchFamily="34" charset="0"/>
                <a:cs typeface="Calibri" panose="020F0502020204030204" pitchFamily="34" charset="0"/>
              </a:rPr>
              <a:t> l’</a:t>
            </a:r>
            <a:r>
              <a:rPr kumimoji="0" lang="fr-FR" altLang="fr-FR" sz="1100" b="0" i="0" u="none" strike="noStrike" cap="none" normalizeH="0" baseline="0">
                <a:ln>
                  <a:noFill/>
                </a:ln>
                <a:solidFill>
                  <a:schemeClr val="tx1"/>
                </a:solidFill>
                <a:effectLst/>
                <a:latin typeface="Arial" panose="020B0604020202020204" pitchFamily="34" charset="0"/>
                <a:ea typeface="Calibri" panose="020F0502020204030204" pitchFamily="34" charset="0"/>
                <a:cs typeface="Calibri" panose="020F0502020204030204" pitchFamily="34" charset="0"/>
              </a:rPr>
              <a:t>arrêt de l’enregistrement permet de faire un choix  entre ces deux modes. Ce choix dépend bien entendu des propriétés attendues de la macro que l’on est en train d’enregistrer.</a:t>
            </a:r>
          </a:p>
          <a:p>
            <a:pPr marL="0" marR="0" lvl="0" indent="0" algn="l" defTabSz="914400" rtl="0" eaLnBrk="0" fontAlgn="base" latinLnBrk="0" hangingPunct="0">
              <a:lnSpc>
                <a:spcPct val="100000"/>
              </a:lnSpc>
              <a:spcBef>
                <a:spcPct val="0"/>
              </a:spcBef>
              <a:spcAft>
                <a:spcPct val="0"/>
              </a:spcAft>
              <a:buClrTx/>
              <a:buSzTx/>
              <a:buFontTx/>
              <a:buNone/>
              <a:tabLst>
                <a:tab pos="530225" algn="l"/>
                <a:tab pos="531813" algn="l"/>
              </a:tabLst>
            </a:pPr>
            <a:br>
              <a:rPr kumimoji="0" lang="fr-FR" altLang="fr-FR" sz="1100" b="0" i="0" u="none" strike="noStrike" cap="none" normalizeH="0" baseline="0">
                <a:ln>
                  <a:noFill/>
                </a:ln>
                <a:solidFill>
                  <a:schemeClr val="tx1"/>
                </a:solidFill>
                <a:effectLst/>
                <a:latin typeface="Arial" panose="020B0604020202020204" pitchFamily="34" charset="0"/>
                <a:ea typeface="Calibri" panose="020F0502020204030204" pitchFamily="34" charset="0"/>
                <a:cs typeface="Calibri" panose="020F0502020204030204" pitchFamily="34" charset="0"/>
              </a:rPr>
            </a:br>
            <a:endParaRPr kumimoji="0" lang="fr-FR" altLang="fr-FR" sz="600" b="0"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tab pos="530225" algn="l"/>
                <a:tab pos="531813" algn="l"/>
              </a:tabLst>
            </a:pPr>
            <a:r>
              <a:rPr kumimoji="0" lang="fr-FR" altLang="fr-FR" sz="1100" b="0" i="0" u="sng" strike="noStrike" cap="none" normalizeH="0" baseline="0">
                <a:ln>
                  <a:noFill/>
                </a:ln>
                <a:solidFill>
                  <a:schemeClr val="tx1"/>
                </a:solidFill>
                <a:effectLst/>
                <a:latin typeface="Arial" panose="020B0604020202020204" pitchFamily="34" charset="0"/>
                <a:ea typeface="Calibri" panose="020F0502020204030204" pitchFamily="34" charset="0"/>
                <a:cs typeface="Calibri" panose="020F0502020204030204" pitchFamily="34" charset="0"/>
              </a:rPr>
              <a:t>Attention</a:t>
            </a:r>
            <a:r>
              <a:rPr kumimoji="0" lang="fr-FR" altLang="fr-FR" sz="1100" b="0" i="0" u="none" strike="noStrike" cap="none" normalizeH="0" baseline="0">
                <a:ln>
                  <a:noFill/>
                </a:ln>
                <a:solidFill>
                  <a:schemeClr val="tx1"/>
                </a:solidFill>
                <a:effectLst/>
                <a:latin typeface="Arial" panose="020B0604020202020204" pitchFamily="34" charset="0"/>
                <a:ea typeface="Calibri" panose="020F0502020204030204" pitchFamily="34" charset="0"/>
                <a:cs typeface="Calibri" panose="020F0502020204030204" pitchFamily="34" charset="0"/>
              </a:rPr>
              <a:t> : Vérifier toujours le mode dans lequel vous vous trouvez au lancement de  l’enregistrement et avant d’effectuer la moindre action sans quoi votre macro pourrait avoir un comportement différent de celui que vous attendiez car non enregistrée dans le mode adéquate.</a:t>
            </a:r>
          </a:p>
          <a:p>
            <a:pPr marL="0" marR="0" lvl="0" indent="0" algn="l" defTabSz="914400" rtl="0" eaLnBrk="0" fontAlgn="base" latinLnBrk="0" hangingPunct="0">
              <a:lnSpc>
                <a:spcPct val="100000"/>
              </a:lnSpc>
              <a:spcBef>
                <a:spcPct val="0"/>
              </a:spcBef>
              <a:spcAft>
                <a:spcPct val="0"/>
              </a:spcAft>
              <a:buClrTx/>
              <a:buSzTx/>
              <a:buFontTx/>
              <a:buNone/>
              <a:tabLst>
                <a:tab pos="530225" algn="l"/>
                <a:tab pos="531813" algn="l"/>
              </a:tabLst>
            </a:pPr>
            <a:r>
              <a:rPr kumimoji="0" lang="fr-FR" altLang="fr-FR" sz="1100" b="0" i="0" u="none" strike="noStrike" cap="none" normalizeH="0" baseline="0">
                <a:ln>
                  <a:noFill/>
                </a:ln>
                <a:solidFill>
                  <a:schemeClr val="tx1"/>
                </a:solidFill>
                <a:effectLst/>
                <a:latin typeface="Arial" panose="020B0604020202020204" pitchFamily="34" charset="0"/>
                <a:ea typeface="Calibri" panose="020F0502020204030204" pitchFamily="34" charset="0"/>
                <a:cs typeface="Calibri" panose="020F0502020204030204" pitchFamily="34" charset="0"/>
              </a:rPr>
              <a:t>Par ailleurs, les cellules dans une macro sont identifiées à l’aide d’une lettre (colonne) suivie d’un chiffre (ligne), comme par exemple la cellule </a:t>
            </a:r>
            <a:r>
              <a:rPr kumimoji="0" lang="fr-FR" altLang="fr-FR" sz="1100" b="1" i="0" u="none" strike="noStrike" cap="none" normalizeH="0" baseline="0">
                <a:ln>
                  <a:noFill/>
                </a:ln>
                <a:solidFill>
                  <a:schemeClr val="tx1"/>
                </a:solidFill>
                <a:effectLst/>
                <a:latin typeface="Arial" panose="020B0604020202020204" pitchFamily="34" charset="0"/>
                <a:ea typeface="Calibri" panose="020F0502020204030204" pitchFamily="34" charset="0"/>
                <a:cs typeface="Calibri" panose="020F0502020204030204" pitchFamily="34" charset="0"/>
              </a:rPr>
              <a:t>A1</a:t>
            </a:r>
            <a:r>
              <a:rPr kumimoji="0" lang="fr-FR" altLang="fr-FR" sz="1100" b="0" i="0" u="none" strike="noStrike" cap="none" normalizeH="0" baseline="0">
                <a:ln>
                  <a:noFill/>
                </a:ln>
                <a:solidFill>
                  <a:schemeClr val="tx1"/>
                </a:solidFill>
                <a:effectLst/>
                <a:latin typeface="Arial" panose="020B0604020202020204" pitchFamily="34" charset="0"/>
                <a:ea typeface="Calibri" panose="020F0502020204030204" pitchFamily="34" charset="0"/>
                <a:cs typeface="Calibri" panose="020F0502020204030204" pitchFamily="34" charset="0"/>
              </a:rPr>
              <a:t>. Aussi et afin de faciliter la lecture du code VBA généré, il est préférable de choisir la même identification des cellules dans le classeur dans lequel est enregistré la macro. Si tel n’est pas le cas, activer la commande O</a:t>
            </a:r>
            <a:r>
              <a:rPr kumimoji="0" lang="fr-FR" altLang="fr-FR" sz="900" b="0" i="0" u="none" strike="noStrike" cap="none" normalizeH="0" baseline="0">
                <a:ln>
                  <a:noFill/>
                </a:ln>
                <a:solidFill>
                  <a:schemeClr val="tx1"/>
                </a:solidFill>
                <a:effectLst/>
                <a:latin typeface="Arial" panose="020B0604020202020204" pitchFamily="34" charset="0"/>
                <a:ea typeface="Calibri" panose="020F0502020204030204" pitchFamily="34" charset="0"/>
                <a:cs typeface="Calibri" panose="020F0502020204030204" pitchFamily="34" charset="0"/>
              </a:rPr>
              <a:t>UTILS </a:t>
            </a:r>
            <a:r>
              <a:rPr kumimoji="0" lang="fr-FR" altLang="fr-FR" sz="1100" b="0" i="0" u="none" strike="noStrike" cap="none" normalizeH="0" baseline="0">
                <a:ln>
                  <a:noFill/>
                </a:ln>
                <a:solidFill>
                  <a:schemeClr val="tx1"/>
                </a:solidFill>
                <a:effectLst/>
                <a:latin typeface="Arial" panose="020B0604020202020204" pitchFamily="34" charset="0"/>
                <a:ea typeface="Calibri" panose="020F0502020204030204" pitchFamily="34" charset="0"/>
                <a:cs typeface="Calibri" panose="020F0502020204030204" pitchFamily="34" charset="0"/>
              </a:rPr>
              <a:t>O</a:t>
            </a:r>
            <a:r>
              <a:rPr kumimoji="0" lang="fr-FR" altLang="fr-FR" sz="900" b="0" i="0" u="none" strike="noStrike" cap="none" normalizeH="0" baseline="0">
                <a:ln>
                  <a:noFill/>
                </a:ln>
                <a:solidFill>
                  <a:schemeClr val="tx1"/>
                </a:solidFill>
                <a:effectLst/>
                <a:latin typeface="Arial" panose="020B0604020202020204" pitchFamily="34" charset="0"/>
                <a:ea typeface="Calibri" panose="020F0502020204030204" pitchFamily="34" charset="0"/>
                <a:cs typeface="Calibri" panose="020F0502020204030204" pitchFamily="34" charset="0"/>
              </a:rPr>
              <a:t>PTIONS</a:t>
            </a:r>
            <a:r>
              <a:rPr kumimoji="0" lang="fr-FR" altLang="fr-FR" sz="1100" b="0" i="0" u="none" strike="noStrike" cap="none" normalizeH="0" baseline="0">
                <a:ln>
                  <a:noFill/>
                </a:ln>
                <a:solidFill>
                  <a:schemeClr val="tx1"/>
                </a:solidFill>
                <a:effectLst/>
                <a:latin typeface="Arial" panose="020B0604020202020204" pitchFamily="34" charset="0"/>
                <a:ea typeface="Calibri" panose="020F0502020204030204" pitchFamily="34" charset="0"/>
                <a:cs typeface="Calibri" panose="020F0502020204030204" pitchFamily="34" charset="0"/>
              </a:rPr>
              <a:t>, cliquer sur l'onglet </a:t>
            </a:r>
            <a:r>
              <a:rPr kumimoji="0" lang="fr-FR" altLang="fr-FR" sz="1100" b="1" i="0" u="none" strike="noStrike" cap="none" normalizeH="0" baseline="0">
                <a:ln>
                  <a:noFill/>
                </a:ln>
                <a:solidFill>
                  <a:schemeClr val="tx1"/>
                </a:solidFill>
                <a:effectLst/>
                <a:latin typeface="Arial" panose="020B0604020202020204" pitchFamily="34" charset="0"/>
                <a:ea typeface="Calibri" panose="020F0502020204030204" pitchFamily="34" charset="0"/>
                <a:cs typeface="Calibri" panose="020F0502020204030204" pitchFamily="34" charset="0"/>
              </a:rPr>
              <a:t>G</a:t>
            </a:r>
            <a:r>
              <a:rPr kumimoji="0" lang="fr-FR" altLang="fr-FR" sz="900" b="1" i="0" u="none" strike="noStrike" cap="none" normalizeH="0" baseline="0">
                <a:ln>
                  <a:noFill/>
                </a:ln>
                <a:solidFill>
                  <a:schemeClr val="tx1"/>
                </a:solidFill>
                <a:effectLst/>
                <a:latin typeface="Arial" panose="020B0604020202020204" pitchFamily="34" charset="0"/>
                <a:ea typeface="Calibri" panose="020F0502020204030204" pitchFamily="34" charset="0"/>
                <a:cs typeface="Calibri" panose="020F0502020204030204" pitchFamily="34" charset="0"/>
              </a:rPr>
              <a:t>ENERAL </a:t>
            </a:r>
            <a:r>
              <a:rPr kumimoji="0" lang="fr-FR" altLang="fr-FR" sz="1100" b="0" i="0" u="none" strike="noStrike" cap="none" normalizeH="0" baseline="0">
                <a:ln>
                  <a:noFill/>
                </a:ln>
                <a:solidFill>
                  <a:schemeClr val="tx1"/>
                </a:solidFill>
                <a:effectLst/>
                <a:latin typeface="Arial" panose="020B0604020202020204" pitchFamily="34" charset="0"/>
                <a:ea typeface="Calibri" panose="020F0502020204030204" pitchFamily="34" charset="0"/>
                <a:cs typeface="Calibri" panose="020F0502020204030204" pitchFamily="34" charset="0"/>
              </a:rPr>
              <a:t>et décocher la case </a:t>
            </a:r>
            <a:r>
              <a:rPr kumimoji="0" lang="fr-FR" altLang="fr-FR" sz="1100" b="1" i="0" u="none" strike="noStrike" cap="none" normalizeH="0" baseline="0">
                <a:ln>
                  <a:noFill/>
                </a:ln>
                <a:solidFill>
                  <a:schemeClr val="tx1"/>
                </a:solidFill>
                <a:effectLst/>
                <a:latin typeface="Arial" panose="020B0604020202020204" pitchFamily="34" charset="0"/>
                <a:ea typeface="Calibri" panose="020F0502020204030204" pitchFamily="34" charset="0"/>
                <a:cs typeface="Calibri" panose="020F0502020204030204" pitchFamily="34" charset="0"/>
              </a:rPr>
              <a:t>S</a:t>
            </a:r>
            <a:r>
              <a:rPr kumimoji="0" lang="fr-FR" altLang="fr-FR" sz="900" b="1" i="0" u="none" strike="noStrike" cap="none" normalizeH="0" baseline="0">
                <a:ln>
                  <a:noFill/>
                </a:ln>
                <a:solidFill>
                  <a:schemeClr val="tx1"/>
                </a:solidFill>
                <a:effectLst/>
                <a:latin typeface="Arial" panose="020B0604020202020204" pitchFamily="34" charset="0"/>
                <a:ea typeface="Calibri" panose="020F0502020204030204" pitchFamily="34" charset="0"/>
                <a:cs typeface="Calibri" panose="020F0502020204030204" pitchFamily="34" charset="0"/>
              </a:rPr>
              <a:t>TYLE DE REFERENCE </a:t>
            </a:r>
            <a:r>
              <a:rPr kumimoji="0" lang="fr-FR" altLang="fr-FR" sz="1100" b="1" i="0" u="none" strike="noStrike" cap="none" normalizeH="0" baseline="0">
                <a:ln>
                  <a:noFill/>
                </a:ln>
                <a:solidFill>
                  <a:schemeClr val="tx1"/>
                </a:solidFill>
                <a:effectLst/>
                <a:latin typeface="Arial" panose="020B0604020202020204" pitchFamily="34" charset="0"/>
                <a:ea typeface="Calibri" panose="020F0502020204030204" pitchFamily="34" charset="0"/>
                <a:cs typeface="Calibri" panose="020F0502020204030204" pitchFamily="34" charset="0"/>
              </a:rPr>
              <a:t>L1</a:t>
            </a:r>
            <a:r>
              <a:rPr kumimoji="0" lang="fr-FR" altLang="fr-FR" sz="1100" b="1" i="0" u="sng" strike="noStrike" cap="none" normalizeH="0" baseline="0">
                <a:ln>
                  <a:noFill/>
                </a:ln>
                <a:solidFill>
                  <a:schemeClr val="tx1"/>
                </a:solidFill>
                <a:effectLst/>
                <a:latin typeface="Arial" panose="020B0604020202020204" pitchFamily="34" charset="0"/>
                <a:ea typeface="Calibri" panose="020F0502020204030204" pitchFamily="34" charset="0"/>
                <a:cs typeface="Calibri" panose="020F0502020204030204" pitchFamily="34" charset="0"/>
              </a:rPr>
              <a:t>C</a:t>
            </a:r>
            <a:r>
              <a:rPr kumimoji="0" lang="fr-FR" altLang="fr-FR" sz="1100" b="1" i="0" u="none" strike="noStrike" cap="none" normalizeH="0" baseline="0">
                <a:ln>
                  <a:noFill/>
                </a:ln>
                <a:solidFill>
                  <a:schemeClr val="tx1"/>
                </a:solidFill>
                <a:effectLst/>
                <a:latin typeface="Arial" panose="020B0604020202020204" pitchFamily="34" charset="0"/>
                <a:ea typeface="Calibri" panose="020F0502020204030204" pitchFamily="34" charset="0"/>
                <a:cs typeface="Calibri" panose="020F0502020204030204" pitchFamily="34" charset="0"/>
              </a:rPr>
              <a:t>1</a:t>
            </a:r>
            <a:r>
              <a:rPr kumimoji="0" lang="fr-FR" altLang="fr-FR" sz="1100" b="0" i="0" u="none" strike="noStrike" cap="none" normalizeH="0" baseline="0">
                <a:ln>
                  <a:noFill/>
                </a:ln>
                <a:solidFill>
                  <a:schemeClr val="tx1"/>
                </a:solidFill>
                <a:effectLst/>
                <a:latin typeface="Arial" panose="020B0604020202020204" pitchFamily="34" charset="0"/>
                <a:ea typeface="Calibri" panose="020F0502020204030204" pitchFamily="34" charset="0"/>
                <a:cs typeface="Calibri" panose="020F0502020204030204" pitchFamily="34" charset="0"/>
              </a:rPr>
              <a:t>.</a:t>
            </a:r>
            <a:r>
              <a:rPr kumimoji="0" lang="fr-FR" altLang="fr-FR" sz="600" b="0" i="0" u="none" strike="noStrike" cap="none" normalizeH="0" baseline="0">
                <a:ln>
                  <a:noFill/>
                </a:ln>
                <a:solidFill>
                  <a:schemeClr val="tx1"/>
                </a:solidFill>
                <a:effectLst/>
                <a:latin typeface="Arial" panose="020B0604020202020204" pitchFamily="34" charset="0"/>
              </a:rPr>
              <a:t> </a:t>
            </a:r>
            <a:endParaRPr kumimoji="0" lang="fr-FR" altLang="fr-FR" sz="1800" b="0" i="0" u="none" strike="noStrike" cap="none" normalizeH="0" baseline="0">
              <a:ln>
                <a:noFill/>
              </a:ln>
              <a:solidFill>
                <a:schemeClr val="tx1"/>
              </a:solidFill>
              <a:effectLst/>
              <a:latin typeface="Arial" panose="020B0604020202020204" pitchFamily="34" charset="0"/>
            </a:endParaRPr>
          </a:p>
        </p:txBody>
      </p:sp>
      <p:sp>
        <p:nvSpPr>
          <p:cNvPr id="9" name="ZoneTexte 8"/>
          <p:cNvSpPr txBox="1"/>
          <p:nvPr/>
        </p:nvSpPr>
        <p:spPr>
          <a:xfrm>
            <a:off x="604936" y="1557410"/>
            <a:ext cx="8042177" cy="1277273"/>
          </a:xfrm>
          <a:prstGeom prst="rect">
            <a:avLst/>
          </a:prstGeom>
          <a:noFill/>
        </p:spPr>
        <p:txBody>
          <a:bodyPr wrap="square" rtlCol="0">
            <a:spAutoFit/>
          </a:bodyPr>
          <a:lstStyle/>
          <a:p>
            <a:r>
              <a:rPr lang="fr-FR" sz="1100" b="1"/>
              <a:t>Lancement de l’enregistrement</a:t>
            </a:r>
          </a:p>
          <a:p>
            <a:endParaRPr lang="fr-FR" sz="1100"/>
          </a:p>
          <a:p>
            <a:r>
              <a:rPr lang="fr-FR" sz="1100"/>
              <a:t>Une fois votre macro paramétrée suivant vos besoins, Cliquer sur le bouton OK.</a:t>
            </a:r>
          </a:p>
          <a:p>
            <a:pPr algn="just"/>
            <a:r>
              <a:rPr lang="fr-FR" sz="1100"/>
              <a:t>L’enregistrement est alors lancé et à partir de là tout les actions que vous faîtes dans Excel sont enregistrées, traduites en code VBA puis sauvegardées dans une procédure portant le nom que vous avez spécifié à l’étape précédente. Par exemple « Macro1 ».</a:t>
            </a:r>
          </a:p>
          <a:p>
            <a:r>
              <a:rPr lang="fr-FR" sz="1100"/>
              <a:t>ARRET DE L'ENREGISTREMENT apparaît, ce qui marque le début de l'enregistrement.</a:t>
            </a:r>
          </a:p>
        </p:txBody>
      </p:sp>
    </p:spTree>
    <p:extLst>
      <p:ext uri="{BB962C8B-B14F-4D97-AF65-F5344CB8AC3E}">
        <p14:creationId xmlns:p14="http://schemas.microsoft.com/office/powerpoint/2010/main" val="3402006440"/>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2" name="Image 3" descr="logo_4coul.jpg"/>
          <p:cNvPicPr>
            <a:picLocks noChangeAspect="1"/>
          </p:cNvPicPr>
          <p:nvPr/>
        </p:nvPicPr>
        <p:blipFill>
          <a:blip r:embed="rId3"/>
          <a:srcRect/>
          <a:stretch>
            <a:fillRect/>
          </a:stretch>
        </p:blipFill>
        <p:spPr bwMode="auto">
          <a:xfrm>
            <a:off x="142875" y="214313"/>
            <a:ext cx="889000" cy="1016000"/>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
        <p:nvSpPr>
          <p:cNvPr id="4" name="Espace réservé de la date 3"/>
          <p:cNvSpPr>
            <a:spLocks noGrp="1"/>
          </p:cNvSpPr>
          <p:nvPr>
            <p:ph type="dt" sz="half" idx="10"/>
          </p:nvPr>
        </p:nvSpPr>
        <p:spPr/>
        <p:txBody>
          <a:bodyPr/>
          <a:lstStyle/>
          <a:p>
            <a:pPr algn="r">
              <a:defRPr/>
            </a:pPr>
            <a:fld id="{B8B751E7-DD0F-418B-8905-483414591B19}" type="datetime1">
              <a:rPr lang="fr-FR" sz="1800" smtClean="0">
                <a:latin typeface="Comic Sans MS" panose="030F0702030302020204" pitchFamily="66" charset="0"/>
              </a:rPr>
              <a:pPr algn="r">
                <a:defRPr/>
              </a:pPr>
              <a:t>05/11/2018</a:t>
            </a:fld>
            <a:endParaRPr lang="fr-FR" sz="1050">
              <a:latin typeface="Comic Sans MS" panose="030F0702030302020204" pitchFamily="66" charset="0"/>
            </a:endParaRPr>
          </a:p>
        </p:txBody>
      </p:sp>
      <p:sp>
        <p:nvSpPr>
          <p:cNvPr id="2" name="Titre 1"/>
          <p:cNvSpPr>
            <a:spLocks noGrp="1"/>
          </p:cNvSpPr>
          <p:nvPr>
            <p:ph type="title"/>
          </p:nvPr>
        </p:nvSpPr>
        <p:spPr>
          <a:xfrm>
            <a:off x="827584" y="274638"/>
            <a:ext cx="7859216" cy="1143000"/>
          </a:xfrm>
        </p:spPr>
        <p:txBody>
          <a:bodyPr>
            <a:normAutofit fontScale="90000"/>
          </a:bodyPr>
          <a:lstStyle/>
          <a:p>
            <a:pPr algn="ctr" eaLnBrk="1" fontAlgn="auto" hangingPunct="1">
              <a:spcAft>
                <a:spcPts val="0"/>
              </a:spcAft>
              <a:defRPr/>
            </a:pPr>
            <a:r>
              <a:rPr lang="fr-FR" sz="4800">
                <a:solidFill>
                  <a:schemeClr val="tx1"/>
                </a:solidFill>
                <a:latin typeface="Comic Sans MS" panose="030F0702030302020204" pitchFamily="66" charset="0"/>
              </a:rPr>
              <a:t>L’enregistrement de macro</a:t>
            </a:r>
            <a:endParaRPr lang="fr-FR" sz="4800">
              <a:latin typeface="Comic Sans MS" panose="030F0702030302020204" pitchFamily="66" charset="0"/>
            </a:endParaRPr>
          </a:p>
        </p:txBody>
      </p:sp>
      <p:sp>
        <p:nvSpPr>
          <p:cNvPr id="7" name="Espace réservé du pied de page 5"/>
          <p:cNvSpPr>
            <a:spLocks noGrp="1"/>
          </p:cNvSpPr>
          <p:nvPr>
            <p:ph type="ftr" sz="quarter" idx="11"/>
          </p:nvPr>
        </p:nvSpPr>
        <p:spPr>
          <a:xfrm>
            <a:off x="142875" y="6408738"/>
            <a:ext cx="3132981" cy="365125"/>
          </a:xfrm>
        </p:spPr>
        <p:txBody>
          <a:bodyPr/>
          <a:lstStyle/>
          <a:p>
            <a:pPr algn="l">
              <a:defRPr/>
            </a:pPr>
            <a:r>
              <a:rPr lang="fr-FR" sz="1200">
                <a:latin typeface="Comic Sans MS" panose="030F0702030302020204" pitchFamily="66" charset="0"/>
              </a:rPr>
              <a:t>Manager de Travaux – INF</a:t>
            </a:r>
          </a:p>
        </p:txBody>
      </p:sp>
      <p:sp>
        <p:nvSpPr>
          <p:cNvPr id="10" name="ZoneTexte 9"/>
          <p:cNvSpPr txBox="1"/>
          <p:nvPr/>
        </p:nvSpPr>
        <p:spPr>
          <a:xfrm>
            <a:off x="2700870" y="1520225"/>
            <a:ext cx="5939492" cy="4785926"/>
          </a:xfrm>
          <a:prstGeom prst="rect">
            <a:avLst/>
          </a:prstGeom>
          <a:noFill/>
        </p:spPr>
        <p:txBody>
          <a:bodyPr wrap="square" rtlCol="0">
            <a:spAutoFit/>
          </a:bodyPr>
          <a:lstStyle/>
          <a:p>
            <a:pPr lvl="0" algn="just" eaLnBrk="0" hangingPunct="0">
              <a:tabLst>
                <a:tab pos="531813" algn="l"/>
              </a:tabLst>
            </a:pPr>
            <a:r>
              <a:rPr lang="en-US" altLang="fr-FR" sz="1200" b="1" err="1">
                <a:latin typeface="Arial" panose="020B0604020202020204" pitchFamily="34" charset="0"/>
                <a:ea typeface="Calibri" panose="020F0502020204030204" pitchFamily="34" charset="0"/>
                <a:cs typeface="Calibri" panose="020F0502020204030204" pitchFamily="34" charset="0"/>
              </a:rPr>
              <a:t>Arrêt</a:t>
            </a:r>
            <a:r>
              <a:rPr lang="en-US" altLang="fr-FR" sz="1200" b="1">
                <a:latin typeface="Arial" panose="020B0604020202020204" pitchFamily="34" charset="0"/>
                <a:ea typeface="Calibri" panose="020F0502020204030204" pitchFamily="34" charset="0"/>
                <a:cs typeface="Calibri" panose="020F0502020204030204" pitchFamily="34" charset="0"/>
              </a:rPr>
              <a:t> de </a:t>
            </a:r>
            <a:r>
              <a:rPr lang="en-US" altLang="fr-FR" sz="1200" b="1" err="1">
                <a:latin typeface="Arial" panose="020B0604020202020204" pitchFamily="34" charset="0"/>
                <a:ea typeface="Calibri" panose="020F0502020204030204" pitchFamily="34" charset="0"/>
                <a:cs typeface="Calibri" panose="020F0502020204030204" pitchFamily="34" charset="0"/>
              </a:rPr>
              <a:t>l'enregistrement</a:t>
            </a:r>
            <a:endParaRPr lang="fr-FR" altLang="fr-FR" sz="600"/>
          </a:p>
          <a:p>
            <a:pPr lvl="0" algn="just" eaLnBrk="0" hangingPunct="0">
              <a:tabLst>
                <a:tab pos="531813" algn="l"/>
              </a:tabLst>
            </a:pPr>
            <a:r>
              <a:rPr lang="fr-FR" altLang="fr-FR" sz="1100">
                <a:latin typeface="Arial" panose="020B0604020202020204" pitchFamily="34" charset="0"/>
                <a:ea typeface="Calibri" panose="020F0502020204030204" pitchFamily="34" charset="0"/>
                <a:cs typeface="Calibri" panose="020F0502020204030204" pitchFamily="34" charset="0"/>
              </a:rPr>
              <a:t>Une fois que vous avez réalisé toutes les actions que vous souhaitiez enregistrer pour les rejouer ultérieurement, l’arrêt de l’enregistrement se fait en cliquant sur le carré bleu de la barre d'outils A</a:t>
            </a:r>
            <a:r>
              <a:rPr lang="fr-FR" altLang="fr-FR" sz="900">
                <a:latin typeface="Arial" panose="020B0604020202020204" pitchFamily="34" charset="0"/>
                <a:ea typeface="Calibri" panose="020F0502020204030204" pitchFamily="34" charset="0"/>
                <a:cs typeface="Calibri" panose="020F0502020204030204" pitchFamily="34" charset="0"/>
              </a:rPr>
              <a:t>RRET DE L</a:t>
            </a:r>
            <a:r>
              <a:rPr lang="fr-FR" altLang="fr-FR" sz="1100">
                <a:latin typeface="Arial" panose="020B0604020202020204" pitchFamily="34" charset="0"/>
                <a:ea typeface="Calibri" panose="020F0502020204030204" pitchFamily="34" charset="0"/>
                <a:cs typeface="Calibri" panose="020F0502020204030204" pitchFamily="34" charset="0"/>
              </a:rPr>
              <a:t>'</a:t>
            </a:r>
            <a:r>
              <a:rPr lang="fr-FR" altLang="fr-FR" sz="900">
                <a:latin typeface="Arial" panose="020B0604020202020204" pitchFamily="34" charset="0"/>
                <a:ea typeface="Calibri" panose="020F0502020204030204" pitchFamily="34" charset="0"/>
                <a:cs typeface="Calibri" panose="020F0502020204030204" pitchFamily="34" charset="0"/>
              </a:rPr>
              <a:t>ENREGISTREMENT</a:t>
            </a:r>
          </a:p>
          <a:p>
            <a:pPr lvl="0" algn="just" eaLnBrk="0" hangingPunct="0">
              <a:tabLst>
                <a:tab pos="531813" algn="l"/>
              </a:tabLst>
            </a:pPr>
            <a:endParaRPr lang="fr-FR" altLang="fr-FR" sz="600"/>
          </a:p>
          <a:p>
            <a:pPr lvl="0" algn="just" eaLnBrk="0" hangingPunct="0">
              <a:tabLst>
                <a:tab pos="531813" algn="l"/>
              </a:tabLst>
            </a:pPr>
            <a:r>
              <a:rPr lang="fr-FR" altLang="fr-FR" sz="1050" b="1" u="sng">
                <a:latin typeface="Arial" panose="020B0604020202020204" pitchFamily="34" charset="0"/>
                <a:ea typeface="Calibri" panose="020F0502020204030204" pitchFamily="34" charset="0"/>
                <a:cs typeface="Calibri" panose="020F0502020204030204" pitchFamily="34" charset="0"/>
              </a:rPr>
              <a:t>Attention :</a:t>
            </a:r>
            <a:r>
              <a:rPr lang="fr-FR" altLang="fr-FR" sz="1050" b="1">
                <a:latin typeface="Arial" panose="020B0604020202020204" pitchFamily="34" charset="0"/>
                <a:ea typeface="Calibri" panose="020F0502020204030204" pitchFamily="34" charset="0"/>
                <a:cs typeface="Calibri" panose="020F0502020204030204" pitchFamily="34" charset="0"/>
              </a:rPr>
              <a:t> </a:t>
            </a:r>
            <a:r>
              <a:rPr lang="fr-FR" altLang="fr-FR" sz="1050">
                <a:latin typeface="Arial" panose="020B0604020202020204" pitchFamily="34" charset="0"/>
                <a:ea typeface="Calibri" panose="020F0502020204030204" pitchFamily="34" charset="0"/>
                <a:cs typeface="Calibri" panose="020F0502020204030204" pitchFamily="34" charset="0"/>
              </a:rPr>
              <a:t>n’oubliez pas d’arrêter l’enregistrement d’une macro ! Dans le cas contraire vos actions continueraient à être enregistrées et vous ne seriez pas en mesure de relancer cette macro.</a:t>
            </a:r>
            <a:endParaRPr lang="fr-FR" altLang="fr-FR" sz="500"/>
          </a:p>
          <a:p>
            <a:pPr lvl="0" algn="just" eaLnBrk="0" hangingPunct="0">
              <a:tabLst>
                <a:tab pos="531813" algn="l"/>
              </a:tabLst>
            </a:pPr>
            <a:r>
              <a:rPr lang="fr-FR" altLang="fr-FR" sz="1050">
                <a:latin typeface="Arial" panose="020B0604020202020204" pitchFamily="34" charset="0"/>
                <a:ea typeface="Calibri" panose="020F0502020204030204" pitchFamily="34" charset="0"/>
                <a:cs typeface="Calibri" panose="020F0502020204030204" pitchFamily="34" charset="0"/>
              </a:rPr>
              <a:t>L’enregistreur de macro permet de manière rapide et simple de créer des macros. Cependant une macro ainsi créée ne s’exécutera que sur un ensemble de cellules données et possèdera des fonctionnalités limitées. Pour pouvoir créer des macros propres à ses besoins, efficaces et interactives, la connaissance du langage VBA est nécessaire et il sera présenté ultérieurement.</a:t>
            </a:r>
            <a:endParaRPr lang="fr-FR" altLang="fr-FR" sz="500"/>
          </a:p>
          <a:p>
            <a:pPr lvl="0" algn="just" eaLnBrk="0" hangingPunct="0">
              <a:tabLst>
                <a:tab pos="531813" algn="l"/>
              </a:tabLst>
            </a:pPr>
            <a:endParaRPr lang="fr-FR" altLang="fr-FR" sz="600" b="1">
              <a:solidFill>
                <a:srgbClr val="EF7E09"/>
              </a:solidFill>
              <a:latin typeface="Cambria" panose="02040503050406030204" pitchFamily="18" charset="0"/>
              <a:ea typeface="Calibri" panose="020F0502020204030204" pitchFamily="34" charset="0"/>
              <a:cs typeface="Calibri" panose="020F0502020204030204" pitchFamily="34" charset="0"/>
            </a:endParaRPr>
          </a:p>
          <a:p>
            <a:pPr lvl="0" algn="just" eaLnBrk="0" hangingPunct="0">
              <a:tabLst>
                <a:tab pos="531813" algn="l"/>
              </a:tabLst>
            </a:pPr>
            <a:r>
              <a:rPr lang="en-US" altLang="fr-FR" sz="1200" b="1" err="1">
                <a:ea typeface="Calibri" panose="020F0502020204030204" pitchFamily="34" charset="0"/>
                <a:cs typeface="Calibri" panose="020F0502020204030204" pitchFamily="34" charset="0"/>
              </a:rPr>
              <a:t>Exécuter</a:t>
            </a:r>
            <a:r>
              <a:rPr lang="en-US" altLang="fr-FR" sz="1200" b="1">
                <a:ea typeface="Calibri" panose="020F0502020204030204" pitchFamily="34" charset="0"/>
                <a:cs typeface="Calibri" panose="020F0502020204030204" pitchFamily="34" charset="0"/>
              </a:rPr>
              <a:t> </a:t>
            </a:r>
            <a:r>
              <a:rPr lang="en-US" altLang="fr-FR" sz="1200" b="1" err="1">
                <a:ea typeface="Calibri" panose="020F0502020204030204" pitchFamily="34" charset="0"/>
                <a:cs typeface="Calibri" panose="020F0502020204030204" pitchFamily="34" charset="0"/>
              </a:rPr>
              <a:t>une</a:t>
            </a:r>
            <a:r>
              <a:rPr lang="en-US" altLang="fr-FR" sz="1200" b="1">
                <a:ea typeface="Calibri" panose="020F0502020204030204" pitchFamily="34" charset="0"/>
                <a:cs typeface="Calibri" panose="020F0502020204030204" pitchFamily="34" charset="0"/>
              </a:rPr>
              <a:t> macro</a:t>
            </a:r>
          </a:p>
          <a:p>
            <a:pPr lvl="0" algn="just" eaLnBrk="0" hangingPunct="0">
              <a:tabLst>
                <a:tab pos="531813" algn="l"/>
              </a:tabLst>
            </a:pPr>
            <a:r>
              <a:rPr lang="fr-FR" altLang="fr-FR" sz="1100">
                <a:latin typeface="Arial" panose="020B0604020202020204" pitchFamily="34" charset="0"/>
                <a:ea typeface="Calibri" panose="020F0502020204030204" pitchFamily="34" charset="0"/>
                <a:cs typeface="Calibri" panose="020F0502020204030204" pitchFamily="34" charset="0"/>
              </a:rPr>
              <a:t>Pour exécuter une macro déjà enregistrée, donc connue du système, il faut :</a:t>
            </a:r>
            <a:endParaRPr lang="fr-FR" altLang="fr-FR" sz="600">
              <a:latin typeface="Arial" panose="020B0604020202020204" pitchFamily="34" charset="0"/>
            </a:endParaRPr>
          </a:p>
          <a:p>
            <a:pPr marL="171450" lvl="0" indent="-171450" algn="just" eaLnBrk="0" hangingPunct="0">
              <a:buFontTx/>
              <a:buChar char="-"/>
              <a:tabLst>
                <a:tab pos="531813" algn="l"/>
              </a:tabLst>
            </a:pPr>
            <a:r>
              <a:rPr lang="fr-FR" altLang="fr-FR" sz="1100">
                <a:latin typeface="Arial" panose="020B0604020202020204" pitchFamily="34" charset="0"/>
                <a:ea typeface="Calibri" panose="020F0502020204030204" pitchFamily="34" charset="0"/>
                <a:cs typeface="Calibri" panose="020F0502020204030204" pitchFamily="34" charset="0"/>
              </a:rPr>
              <a:t>Activer ONGLET DEVELOPPEUR/MACROS. La fenêtre présentée s’ouvre.</a:t>
            </a:r>
            <a:endParaRPr lang="fr-FR" altLang="fr-FR" sz="900" b="1">
              <a:solidFill>
                <a:srgbClr val="EF7E09"/>
              </a:solidFill>
              <a:ea typeface="Calibri" panose="020F0502020204030204" pitchFamily="34" charset="0"/>
              <a:cs typeface="Calibri" panose="020F0502020204030204" pitchFamily="34" charset="0"/>
            </a:endParaRPr>
          </a:p>
          <a:p>
            <a:pPr marL="171450" lvl="0" indent="-171450" algn="just" eaLnBrk="0" hangingPunct="0">
              <a:buFontTx/>
              <a:buChar char="-"/>
              <a:tabLst>
                <a:tab pos="531813" algn="l"/>
              </a:tabLst>
            </a:pPr>
            <a:r>
              <a:rPr lang="fr-FR" altLang="fr-FR" sz="1100">
                <a:ea typeface="Calibri" panose="020F0502020204030204" pitchFamily="34" charset="0"/>
                <a:cs typeface="Calibri" panose="020F0502020204030204" pitchFamily="34" charset="0"/>
              </a:rPr>
              <a:t>Sélectionner dans la liste la macro désirée et cliquer sur le bouton E</a:t>
            </a:r>
            <a:r>
              <a:rPr lang="fr-FR" altLang="fr-FR" sz="900">
                <a:ea typeface="Calibri" panose="020F0502020204030204" pitchFamily="34" charset="0"/>
                <a:cs typeface="Calibri" panose="020F0502020204030204" pitchFamily="34" charset="0"/>
              </a:rPr>
              <a:t>XECUTER</a:t>
            </a:r>
            <a:r>
              <a:rPr lang="fr-FR" altLang="fr-FR" sz="1100">
                <a:ea typeface="Calibri" panose="020F0502020204030204" pitchFamily="34" charset="0"/>
                <a:cs typeface="Calibri" panose="020F0502020204030204" pitchFamily="34" charset="0"/>
              </a:rPr>
              <a:t>. Dans l’exemple présenté, seule la macro nommée Macro1 est disponible.</a:t>
            </a:r>
          </a:p>
          <a:p>
            <a:pPr lvl="0" indent="0" algn="just"/>
            <a:br>
              <a:rPr lang="fr-FR" altLang="fr-FR" sz="1100">
                <a:ea typeface="Calibri" panose="020F0502020204030204" pitchFamily="34" charset="0"/>
                <a:cs typeface="Calibri" panose="020F0502020204030204" pitchFamily="34" charset="0"/>
              </a:rPr>
            </a:br>
            <a:endParaRPr lang="fr-FR" altLang="fr-FR" sz="600"/>
          </a:p>
          <a:p>
            <a:pPr lvl="0" indent="0" algn="just"/>
            <a:r>
              <a:rPr lang="fr-FR" altLang="fr-FR" sz="1100">
                <a:ea typeface="Calibri" panose="020F0502020204030204" pitchFamily="34" charset="0"/>
                <a:cs typeface="Calibri" panose="020F0502020204030204" pitchFamily="34" charset="0"/>
              </a:rPr>
              <a:t>Le menu déroulant </a:t>
            </a:r>
            <a:r>
              <a:rPr lang="fr-FR" altLang="fr-FR" sz="1100" b="1">
                <a:ea typeface="Calibri" panose="020F0502020204030204" pitchFamily="34" charset="0"/>
                <a:cs typeface="Calibri" panose="020F0502020204030204" pitchFamily="34" charset="0"/>
              </a:rPr>
              <a:t>Macros </a:t>
            </a:r>
            <a:r>
              <a:rPr lang="fr-FR" altLang="fr-FR" sz="1100">
                <a:ea typeface="Calibri" panose="020F0502020204030204" pitchFamily="34" charset="0"/>
                <a:cs typeface="Calibri" panose="020F0502020204030204" pitchFamily="34" charset="0"/>
              </a:rPr>
              <a:t>vous permet de faire un tri dans les macros disponibles et de n’afficher par exemple que celles enregistrées dans votre classeur personnel.</a:t>
            </a:r>
          </a:p>
          <a:p>
            <a:pPr lvl="0" indent="0" algn="just"/>
            <a:endParaRPr lang="fr-FR" altLang="fr-FR" sz="600"/>
          </a:p>
          <a:p>
            <a:pPr marL="0" indent="0" algn="just"/>
            <a:r>
              <a:rPr lang="fr-FR" altLang="fr-FR" sz="1200" b="1">
                <a:ea typeface="Calibri" panose="020F0502020204030204" pitchFamily="34" charset="0"/>
                <a:cs typeface="Calibri" panose="020F0502020204030204" pitchFamily="34" charset="0"/>
              </a:rPr>
              <a:t>Supprimer</a:t>
            </a:r>
            <a:r>
              <a:rPr lang="en-US" altLang="fr-FR" sz="1200" b="1">
                <a:ea typeface="Calibri" panose="020F0502020204030204" pitchFamily="34" charset="0"/>
                <a:cs typeface="Calibri" panose="020F0502020204030204" pitchFamily="34" charset="0"/>
              </a:rPr>
              <a:t> </a:t>
            </a:r>
            <a:r>
              <a:rPr lang="fr-FR" altLang="fr-FR" sz="1200" b="1">
                <a:ea typeface="Calibri" panose="020F0502020204030204" pitchFamily="34" charset="0"/>
                <a:cs typeface="Calibri" panose="020F0502020204030204" pitchFamily="34" charset="0"/>
              </a:rPr>
              <a:t>une</a:t>
            </a:r>
            <a:r>
              <a:rPr lang="en-US" altLang="fr-FR" sz="1200" b="1">
                <a:ea typeface="Calibri" panose="020F0502020204030204" pitchFamily="34" charset="0"/>
                <a:cs typeface="Calibri" panose="020F0502020204030204" pitchFamily="34" charset="0"/>
              </a:rPr>
              <a:t> macro</a:t>
            </a:r>
            <a:endParaRPr lang="fr-FR" altLang="fr-FR" sz="1200" b="1">
              <a:ea typeface="Calibri" panose="020F0502020204030204" pitchFamily="34" charset="0"/>
              <a:cs typeface="Calibri" panose="020F0502020204030204" pitchFamily="34" charset="0"/>
            </a:endParaRPr>
          </a:p>
          <a:p>
            <a:pPr marL="0" lvl="2" algn="just"/>
            <a:r>
              <a:rPr lang="fr-FR" altLang="fr-FR" sz="1100">
                <a:ea typeface="Calibri" panose="020F0502020204030204" pitchFamily="34" charset="0"/>
                <a:cs typeface="Calibri" panose="020F0502020204030204" pitchFamily="34" charset="0"/>
              </a:rPr>
              <a:t>Si vous devez supprimer une macro déjà créée, suivez les instructions suivantes :</a:t>
            </a:r>
            <a:endParaRPr lang="fr-FR" altLang="fr-FR" sz="600"/>
          </a:p>
          <a:p>
            <a:pPr marL="171450" lvl="0" indent="-171450" algn="just">
              <a:buFontTx/>
              <a:buChar char="-"/>
            </a:pPr>
            <a:r>
              <a:rPr lang="fr-FR" altLang="fr-FR" sz="1100">
                <a:ea typeface="Calibri" panose="020F0502020204030204" pitchFamily="34" charset="0"/>
                <a:cs typeface="Calibri" panose="020F0502020204030204" pitchFamily="34" charset="0"/>
              </a:rPr>
              <a:t>Activer la commande </a:t>
            </a:r>
            <a:r>
              <a:rPr lang="fr-FR" altLang="fr-FR" sz="1100">
                <a:latin typeface="Arial" panose="020B0604020202020204" pitchFamily="34" charset="0"/>
                <a:ea typeface="Calibri" panose="020F0502020204030204" pitchFamily="34" charset="0"/>
                <a:cs typeface="Calibri" panose="020F0502020204030204" pitchFamily="34" charset="0"/>
              </a:rPr>
              <a:t>ONGLET DEVELOPPEUR/MACROS</a:t>
            </a:r>
            <a:r>
              <a:rPr lang="fr-FR" altLang="fr-FR" sz="1100">
                <a:ea typeface="Calibri" panose="020F0502020204030204" pitchFamily="34" charset="0"/>
                <a:cs typeface="Calibri" panose="020F0502020204030204" pitchFamily="34" charset="0"/>
              </a:rPr>
              <a:t>. La fenêtre présentée s’ouvre.</a:t>
            </a:r>
            <a:endParaRPr lang="fr-FR" altLang="fr-FR" sz="600"/>
          </a:p>
          <a:p>
            <a:pPr marL="171450" lvl="0" indent="-171450" algn="just">
              <a:buFontTx/>
              <a:buChar char="-"/>
            </a:pPr>
            <a:r>
              <a:rPr lang="fr-FR" altLang="fr-FR" sz="1100">
                <a:ea typeface="Calibri" panose="020F0502020204030204" pitchFamily="34" charset="0"/>
                <a:cs typeface="Calibri" panose="020F0502020204030204" pitchFamily="34" charset="0"/>
              </a:rPr>
              <a:t>Sélectionner dans la liste la macro désirée et cliquer sur le bouton S</a:t>
            </a:r>
            <a:r>
              <a:rPr lang="fr-FR" altLang="fr-FR" sz="900">
                <a:ea typeface="Calibri" panose="020F0502020204030204" pitchFamily="34" charset="0"/>
                <a:cs typeface="Calibri" panose="020F0502020204030204" pitchFamily="34" charset="0"/>
              </a:rPr>
              <a:t>UPPRIMER</a:t>
            </a:r>
            <a:r>
              <a:rPr lang="fr-FR" altLang="fr-FR" sz="1100">
                <a:ea typeface="Calibri" panose="020F0502020204030204" pitchFamily="34" charset="0"/>
                <a:cs typeface="Calibri" panose="020F0502020204030204" pitchFamily="34" charset="0"/>
              </a:rPr>
              <a:t>.</a:t>
            </a:r>
            <a:endParaRPr lang="fr-FR" altLang="fr-FR"/>
          </a:p>
          <a:p>
            <a:pPr algn="just"/>
            <a:endParaRPr lang="fr-FR"/>
          </a:p>
        </p:txBody>
      </p:sp>
      <p:pic>
        <p:nvPicPr>
          <p:cNvPr id="11" name="Image 10"/>
          <p:cNvPicPr>
            <a:picLocks noChangeAspect="1"/>
          </p:cNvPicPr>
          <p:nvPr/>
        </p:nvPicPr>
        <p:blipFill>
          <a:blip r:embed="rId4"/>
          <a:stretch>
            <a:fillRect/>
          </a:stretch>
        </p:blipFill>
        <p:spPr>
          <a:xfrm>
            <a:off x="202858" y="2752814"/>
            <a:ext cx="2469463" cy="2088232"/>
          </a:xfrm>
          <a:prstGeom prst="rect">
            <a:avLst/>
          </a:prstGeom>
        </p:spPr>
      </p:pic>
    </p:spTree>
    <p:extLst>
      <p:ext uri="{BB962C8B-B14F-4D97-AF65-F5344CB8AC3E}">
        <p14:creationId xmlns:p14="http://schemas.microsoft.com/office/powerpoint/2010/main" val="43825979"/>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2" name="Image 3" descr="logo_4coul.jpg"/>
          <p:cNvPicPr>
            <a:picLocks noChangeAspect="1"/>
          </p:cNvPicPr>
          <p:nvPr/>
        </p:nvPicPr>
        <p:blipFill>
          <a:blip r:embed="rId3"/>
          <a:srcRect/>
          <a:stretch>
            <a:fillRect/>
          </a:stretch>
        </p:blipFill>
        <p:spPr bwMode="auto">
          <a:xfrm>
            <a:off x="142875" y="214313"/>
            <a:ext cx="889000" cy="1016000"/>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
        <p:nvSpPr>
          <p:cNvPr id="4" name="Espace réservé de la date 3"/>
          <p:cNvSpPr>
            <a:spLocks noGrp="1"/>
          </p:cNvSpPr>
          <p:nvPr>
            <p:ph type="dt" sz="half" idx="10"/>
          </p:nvPr>
        </p:nvSpPr>
        <p:spPr/>
        <p:txBody>
          <a:bodyPr/>
          <a:lstStyle/>
          <a:p>
            <a:pPr algn="r">
              <a:defRPr/>
            </a:pPr>
            <a:fld id="{B8B751E7-DD0F-418B-8905-483414591B19}" type="datetime1">
              <a:rPr lang="fr-FR" sz="1800" smtClean="0">
                <a:latin typeface="Comic Sans MS" panose="030F0702030302020204" pitchFamily="66" charset="0"/>
              </a:rPr>
              <a:pPr algn="r">
                <a:defRPr/>
              </a:pPr>
              <a:t>05/11/2018</a:t>
            </a:fld>
            <a:endParaRPr lang="fr-FR" sz="1050">
              <a:latin typeface="Comic Sans MS" panose="030F0702030302020204" pitchFamily="66" charset="0"/>
            </a:endParaRPr>
          </a:p>
        </p:txBody>
      </p:sp>
      <p:sp>
        <p:nvSpPr>
          <p:cNvPr id="2" name="Titre 1"/>
          <p:cNvSpPr>
            <a:spLocks noGrp="1"/>
          </p:cNvSpPr>
          <p:nvPr>
            <p:ph type="title"/>
          </p:nvPr>
        </p:nvSpPr>
        <p:spPr>
          <a:xfrm>
            <a:off x="827584" y="274638"/>
            <a:ext cx="7859216" cy="1143000"/>
          </a:xfrm>
        </p:spPr>
        <p:txBody>
          <a:bodyPr>
            <a:normAutofit/>
          </a:bodyPr>
          <a:lstStyle/>
          <a:p>
            <a:pPr algn="ctr" eaLnBrk="1" fontAlgn="auto" hangingPunct="1">
              <a:spcAft>
                <a:spcPts val="0"/>
              </a:spcAft>
              <a:defRPr/>
            </a:pPr>
            <a:r>
              <a:rPr lang="fr-FR" sz="4800">
                <a:solidFill>
                  <a:schemeClr val="tx1"/>
                </a:solidFill>
                <a:latin typeface="Comic Sans MS" panose="030F0702030302020204" pitchFamily="66" charset="0"/>
              </a:rPr>
              <a:t>Création d’un facturier</a:t>
            </a:r>
            <a:endParaRPr lang="fr-FR" sz="4800">
              <a:latin typeface="Comic Sans MS" panose="030F0702030302020204" pitchFamily="66" charset="0"/>
            </a:endParaRPr>
          </a:p>
        </p:txBody>
      </p:sp>
      <p:sp>
        <p:nvSpPr>
          <p:cNvPr id="10" name="ZoneTexte 2"/>
          <p:cNvSpPr txBox="1"/>
          <p:nvPr/>
        </p:nvSpPr>
        <p:spPr>
          <a:xfrm>
            <a:off x="1099142" y="1124744"/>
            <a:ext cx="7560840" cy="5201424"/>
          </a:xfrm>
          <a:prstGeom prst="rect">
            <a:avLst/>
          </a:prstGeom>
          <a:noFill/>
        </p:spPr>
        <p:txBody>
          <a:bodyPr wrap="square">
            <a:spAutoFit/>
          </a:bodyPr>
          <a:lstStyle>
            <a:defPPr>
              <a:defRPr lang="fr-FR"/>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marL="73025" fontAlgn="auto">
              <a:spcBef>
                <a:spcPts val="0"/>
              </a:spcBef>
              <a:spcAft>
                <a:spcPts val="0"/>
              </a:spcAft>
              <a:buFont typeface="Wingdings" pitchFamily="2" charset="2"/>
              <a:buChar char="q"/>
              <a:defRPr/>
            </a:pPr>
            <a:r>
              <a:rPr lang="fr-FR" sz="1200" i="1">
                <a:latin typeface="Comic Sans MS" panose="030F0702030302020204" pitchFamily="66" charset="0"/>
              </a:rPr>
              <a:t> Situation :  En poste dans une entreprise de corps d’état secondaire, vous êtes en charge de créer un outil permettant de visualiser l’évolution de votre CA pendant l’année. Vous devez cibler également vos meilleurs clients, et connaitre l’état de vos stocks</a:t>
            </a:r>
          </a:p>
          <a:p>
            <a:pPr marL="73025" fontAlgn="auto">
              <a:spcBef>
                <a:spcPts val="0"/>
              </a:spcBef>
              <a:spcAft>
                <a:spcPts val="0"/>
              </a:spcAft>
              <a:defRPr/>
            </a:pPr>
            <a:endParaRPr lang="fr-FR" sz="1200" i="1">
              <a:latin typeface="Comic Sans MS" panose="030F0702030302020204" pitchFamily="66" charset="0"/>
            </a:endParaRPr>
          </a:p>
          <a:p>
            <a:pPr marL="73025" fontAlgn="auto">
              <a:spcBef>
                <a:spcPts val="0"/>
              </a:spcBef>
              <a:spcAft>
                <a:spcPts val="0"/>
              </a:spcAft>
              <a:buFont typeface="Wingdings" pitchFamily="2" charset="2"/>
              <a:buChar char="q"/>
              <a:defRPr/>
            </a:pPr>
            <a:r>
              <a:rPr lang="fr-FR" sz="1200" i="1">
                <a:latin typeface="Comic Sans MS" panose="030F0702030302020204" pitchFamily="66" charset="0"/>
              </a:rPr>
              <a:t> Utiliser l’ensemble des fonctionnalités vues durant ce cours</a:t>
            </a:r>
          </a:p>
          <a:p>
            <a:pPr marL="73025" fontAlgn="auto">
              <a:spcBef>
                <a:spcPts val="0"/>
              </a:spcBef>
              <a:spcAft>
                <a:spcPts val="0"/>
              </a:spcAft>
              <a:buFont typeface="Wingdings" pitchFamily="2" charset="2"/>
              <a:buChar char="q"/>
              <a:defRPr/>
            </a:pPr>
            <a:endParaRPr lang="fr-FR" sz="1200" i="1">
              <a:latin typeface="Comic Sans MS" panose="030F0702030302020204" pitchFamily="66" charset="0"/>
            </a:endParaRPr>
          </a:p>
          <a:p>
            <a:pPr marL="73025" fontAlgn="auto">
              <a:spcBef>
                <a:spcPts val="0"/>
              </a:spcBef>
              <a:spcAft>
                <a:spcPts val="0"/>
              </a:spcAft>
              <a:buFont typeface="Wingdings" pitchFamily="2" charset="2"/>
              <a:buChar char="q"/>
              <a:defRPr/>
            </a:pPr>
            <a:r>
              <a:rPr lang="fr-FR" sz="1200" i="1">
                <a:latin typeface="Comic Sans MS" panose="030F0702030302020204" pitchFamily="66" charset="0"/>
              </a:rPr>
              <a:t> Votre tableau de bord, votre modèle de facture et vos BDD doivent être esthétiques</a:t>
            </a:r>
          </a:p>
          <a:p>
            <a:pPr marL="73025" fontAlgn="auto">
              <a:spcBef>
                <a:spcPts val="0"/>
              </a:spcBef>
              <a:spcAft>
                <a:spcPts val="0"/>
              </a:spcAft>
              <a:buFont typeface="Wingdings" pitchFamily="2" charset="2"/>
              <a:buChar char="q"/>
              <a:defRPr/>
            </a:pPr>
            <a:r>
              <a:rPr lang="fr-FR" sz="1200" i="1">
                <a:latin typeface="Comic Sans MS" panose="030F0702030302020204" pitchFamily="66" charset="0"/>
              </a:rPr>
              <a:t> Vous devez enregistrer les montants de vos factures</a:t>
            </a:r>
          </a:p>
          <a:p>
            <a:pPr marL="73025" fontAlgn="auto">
              <a:spcBef>
                <a:spcPts val="0"/>
              </a:spcBef>
              <a:spcAft>
                <a:spcPts val="0"/>
              </a:spcAft>
              <a:buFont typeface="Wingdings" pitchFamily="2" charset="2"/>
              <a:buChar char="q"/>
              <a:defRPr/>
            </a:pPr>
            <a:endParaRPr lang="fr-FR" sz="1200" i="1">
              <a:latin typeface="Comic Sans MS" panose="030F0702030302020204" pitchFamily="66" charset="0"/>
            </a:endParaRPr>
          </a:p>
          <a:p>
            <a:pPr marL="73025" fontAlgn="auto">
              <a:spcBef>
                <a:spcPts val="0"/>
              </a:spcBef>
              <a:spcAft>
                <a:spcPts val="0"/>
              </a:spcAft>
              <a:buFont typeface="Wingdings" pitchFamily="2" charset="2"/>
              <a:buChar char="q"/>
              <a:defRPr/>
            </a:pPr>
            <a:r>
              <a:rPr lang="fr-FR" sz="1200" i="1">
                <a:latin typeface="Comic Sans MS" panose="030F0702030302020204" pitchFamily="66" charset="0"/>
              </a:rPr>
              <a:t> Contraintes :</a:t>
            </a:r>
          </a:p>
          <a:p>
            <a:pPr marL="530225" lvl="1" fontAlgn="auto">
              <a:spcBef>
                <a:spcPts val="0"/>
              </a:spcBef>
              <a:spcAft>
                <a:spcPts val="0"/>
              </a:spcAft>
              <a:buFont typeface="Wingdings" pitchFamily="2" charset="2"/>
              <a:buChar char="q"/>
              <a:defRPr/>
            </a:pPr>
            <a:r>
              <a:rPr lang="fr-FR" sz="1200" i="1">
                <a:latin typeface="Comic Sans MS" panose="030F0702030302020204" pitchFamily="66" charset="0"/>
              </a:rPr>
              <a:t> L’ajout d’un client dans la BDD se fait en un clic</a:t>
            </a:r>
          </a:p>
          <a:p>
            <a:pPr marL="530225" lvl="1" fontAlgn="auto">
              <a:spcBef>
                <a:spcPts val="0"/>
              </a:spcBef>
              <a:spcAft>
                <a:spcPts val="0"/>
              </a:spcAft>
              <a:buFont typeface="Wingdings" pitchFamily="2" charset="2"/>
              <a:buChar char="q"/>
              <a:defRPr/>
            </a:pPr>
            <a:r>
              <a:rPr lang="fr-FR" sz="1200" i="1">
                <a:latin typeface="Comic Sans MS" panose="030F0702030302020204" pitchFamily="66" charset="0"/>
              </a:rPr>
              <a:t> Connaitre le meilleur client à tout moment</a:t>
            </a:r>
          </a:p>
          <a:p>
            <a:pPr marL="530225" lvl="1" fontAlgn="auto">
              <a:spcBef>
                <a:spcPts val="0"/>
              </a:spcBef>
              <a:spcAft>
                <a:spcPts val="0"/>
              </a:spcAft>
              <a:buFont typeface="Wingdings" pitchFamily="2" charset="2"/>
              <a:buChar char="q"/>
              <a:defRPr/>
            </a:pPr>
            <a:r>
              <a:rPr lang="fr-FR" sz="1200" i="1">
                <a:latin typeface="Comic Sans MS" panose="030F0702030302020204" pitchFamily="66" charset="0"/>
              </a:rPr>
              <a:t> Vous construisez vos propres BDD</a:t>
            </a:r>
          </a:p>
          <a:p>
            <a:pPr marL="530225" lvl="1" fontAlgn="auto">
              <a:spcBef>
                <a:spcPts val="0"/>
              </a:spcBef>
              <a:spcAft>
                <a:spcPts val="0"/>
              </a:spcAft>
              <a:buFont typeface="Wingdings" pitchFamily="2" charset="2"/>
              <a:buChar char="q"/>
              <a:defRPr/>
            </a:pPr>
            <a:r>
              <a:rPr lang="fr-FR" sz="1200" i="1">
                <a:latin typeface="Comic Sans MS" panose="030F0702030302020204" pitchFamily="66" charset="0"/>
              </a:rPr>
              <a:t> Connaitre les montants min, max, médian et moyen de vos factures</a:t>
            </a:r>
          </a:p>
          <a:p>
            <a:pPr marL="530225" lvl="1" fontAlgn="auto">
              <a:spcBef>
                <a:spcPts val="0"/>
              </a:spcBef>
              <a:spcAft>
                <a:spcPts val="0"/>
              </a:spcAft>
              <a:buFont typeface="Wingdings" pitchFamily="2" charset="2"/>
              <a:buChar char="q"/>
              <a:defRPr/>
            </a:pPr>
            <a:r>
              <a:rPr lang="fr-FR" sz="1200" i="1">
                <a:latin typeface="Comic Sans MS" panose="030F0702030302020204" pitchFamily="66" charset="0"/>
              </a:rPr>
              <a:t> Visualiser votre CA annuel pour chaque mois</a:t>
            </a:r>
          </a:p>
          <a:p>
            <a:pPr marL="530225" lvl="1" fontAlgn="auto">
              <a:spcBef>
                <a:spcPts val="0"/>
              </a:spcBef>
              <a:spcAft>
                <a:spcPts val="0"/>
              </a:spcAft>
              <a:buFont typeface="Wingdings" pitchFamily="2" charset="2"/>
              <a:buChar char="q"/>
              <a:defRPr/>
            </a:pPr>
            <a:r>
              <a:rPr lang="fr-FR" sz="1200" i="1">
                <a:latin typeface="Comic Sans MS" panose="030F0702030302020204" pitchFamily="66" charset="0"/>
              </a:rPr>
              <a:t> Connaitre le nombre de factures établies</a:t>
            </a:r>
          </a:p>
          <a:p>
            <a:pPr marL="530225" lvl="1" fontAlgn="auto">
              <a:spcBef>
                <a:spcPts val="0"/>
              </a:spcBef>
              <a:spcAft>
                <a:spcPts val="0"/>
              </a:spcAft>
              <a:buFont typeface="Wingdings" pitchFamily="2" charset="2"/>
              <a:buChar char="q"/>
              <a:defRPr/>
            </a:pPr>
            <a:r>
              <a:rPr lang="fr-FR" sz="1200" i="1">
                <a:latin typeface="Comic Sans MS" panose="030F0702030302020204" pitchFamily="66" charset="0"/>
              </a:rPr>
              <a:t> L’enregistrement de vos factures, référencées, se fait en un clic</a:t>
            </a:r>
          </a:p>
          <a:p>
            <a:pPr marL="530225" lvl="1" fontAlgn="auto">
              <a:spcBef>
                <a:spcPts val="0"/>
              </a:spcBef>
              <a:spcAft>
                <a:spcPts val="0"/>
              </a:spcAft>
              <a:buFont typeface="Wingdings" pitchFamily="2" charset="2"/>
              <a:buChar char="q"/>
              <a:defRPr/>
            </a:pPr>
            <a:r>
              <a:rPr lang="fr-FR" sz="1200" i="1">
                <a:latin typeface="Comic Sans MS" panose="030F0702030302020204" pitchFamily="66" charset="0"/>
              </a:rPr>
              <a:t> Chaque facture est datée</a:t>
            </a:r>
          </a:p>
          <a:p>
            <a:pPr marL="530225" lvl="1" fontAlgn="auto">
              <a:spcBef>
                <a:spcPts val="0"/>
              </a:spcBef>
              <a:spcAft>
                <a:spcPts val="0"/>
              </a:spcAft>
              <a:buFont typeface="Wingdings" pitchFamily="2" charset="2"/>
              <a:buChar char="q"/>
              <a:defRPr/>
            </a:pPr>
            <a:r>
              <a:rPr lang="fr-FR" sz="1200" i="1">
                <a:latin typeface="Comic Sans MS" panose="030F0702030302020204" pitchFamily="66" charset="0"/>
              </a:rPr>
              <a:t> Votre modèle de facture doit être nettoyé en un clic, et prêt à l’emploi</a:t>
            </a:r>
          </a:p>
          <a:p>
            <a:pPr marL="530225" lvl="1" fontAlgn="auto">
              <a:spcBef>
                <a:spcPts val="0"/>
              </a:spcBef>
              <a:spcAft>
                <a:spcPts val="0"/>
              </a:spcAft>
              <a:buFont typeface="Wingdings" pitchFamily="2" charset="2"/>
              <a:buChar char="q"/>
              <a:defRPr/>
            </a:pPr>
            <a:r>
              <a:rPr lang="fr-FR" sz="1200" i="1">
                <a:latin typeface="Comic Sans MS" panose="030F0702030302020204" pitchFamily="66" charset="0"/>
              </a:rPr>
              <a:t> L’insertion des articles dans votre facture doit être aisée (une seule sélection)</a:t>
            </a:r>
          </a:p>
          <a:p>
            <a:pPr marL="530225" lvl="1" fontAlgn="auto">
              <a:spcBef>
                <a:spcPts val="0"/>
              </a:spcBef>
              <a:spcAft>
                <a:spcPts val="0"/>
              </a:spcAft>
              <a:buFont typeface="Wingdings" pitchFamily="2" charset="2"/>
              <a:buChar char="q"/>
              <a:defRPr/>
            </a:pPr>
            <a:r>
              <a:rPr lang="fr-FR" sz="1200" i="1">
                <a:latin typeface="Comic Sans MS" panose="030F0702030302020204" pitchFamily="66" charset="0"/>
              </a:rPr>
              <a:t> Déplacements/frais de ports réduits à partir d’un montant que vous déterminerez, et gratuits au-delà d’un montant que vous déterminerez</a:t>
            </a:r>
          </a:p>
          <a:p>
            <a:pPr marL="530225" lvl="1" fontAlgn="auto">
              <a:spcBef>
                <a:spcPts val="0"/>
              </a:spcBef>
              <a:spcAft>
                <a:spcPts val="0"/>
              </a:spcAft>
              <a:buFont typeface="Wingdings" pitchFamily="2" charset="2"/>
              <a:buChar char="q"/>
              <a:defRPr/>
            </a:pPr>
            <a:r>
              <a:rPr lang="fr-FR" sz="1200" i="1">
                <a:latin typeface="Comic Sans MS" panose="030F0702030302020204" pitchFamily="66" charset="0"/>
              </a:rPr>
              <a:t> Vous devez visualiser l’état de vos stocks</a:t>
            </a:r>
          </a:p>
          <a:p>
            <a:pPr marL="530225" lvl="1" fontAlgn="auto">
              <a:spcBef>
                <a:spcPts val="0"/>
              </a:spcBef>
              <a:spcAft>
                <a:spcPts val="0"/>
              </a:spcAft>
              <a:buFont typeface="Wingdings" pitchFamily="2" charset="2"/>
              <a:buChar char="q"/>
              <a:defRPr/>
            </a:pPr>
            <a:r>
              <a:rPr lang="fr-FR" sz="1200" i="1">
                <a:latin typeface="Comic Sans MS" panose="030F0702030302020204" pitchFamily="66" charset="0"/>
              </a:rPr>
              <a:t> Vous avez une BDD clientèle</a:t>
            </a:r>
          </a:p>
          <a:p>
            <a:pPr marL="530225" lvl="1" fontAlgn="auto">
              <a:spcBef>
                <a:spcPts val="0"/>
              </a:spcBef>
              <a:spcAft>
                <a:spcPts val="0"/>
              </a:spcAft>
              <a:buFont typeface="Wingdings" pitchFamily="2" charset="2"/>
              <a:buChar char="q"/>
              <a:defRPr/>
            </a:pPr>
            <a:r>
              <a:rPr lang="fr-FR" sz="1200" i="1">
                <a:latin typeface="Comic Sans MS" panose="030F0702030302020204" pitchFamily="66" charset="0"/>
              </a:rPr>
              <a:t> Vous appliquez deux taux de TVA</a:t>
            </a:r>
          </a:p>
          <a:p>
            <a:pPr marL="73025" fontAlgn="auto">
              <a:spcBef>
                <a:spcPts val="0"/>
              </a:spcBef>
              <a:spcAft>
                <a:spcPts val="0"/>
              </a:spcAft>
              <a:buFont typeface="Wingdings" pitchFamily="2" charset="2"/>
              <a:buChar char="q"/>
              <a:defRPr/>
            </a:pPr>
            <a:r>
              <a:rPr lang="fr-FR" sz="1200" i="1">
                <a:latin typeface="Comic Sans MS" panose="030F0702030302020204" pitchFamily="66" charset="0"/>
              </a:rPr>
              <a:t> </a:t>
            </a:r>
            <a:r>
              <a:rPr lang="fr-FR" sz="1200" i="1">
                <a:solidFill>
                  <a:srgbClr val="FF0000"/>
                </a:solidFill>
                <a:latin typeface="Comic Sans MS" panose="030F0702030302020204" pitchFamily="66" charset="0"/>
              </a:rPr>
              <a:t>Envoi des fichiers (1 par groupe) à </a:t>
            </a:r>
            <a:r>
              <a:rPr lang="fr-FR" sz="2000" b="1" i="1" u="sng">
                <a:solidFill>
                  <a:srgbClr val="FF0000"/>
                </a:solidFill>
                <a:latin typeface="Comic Sans MS" panose="030F0702030302020204" pitchFamily="66" charset="0"/>
                <a:hlinkClick r:id="rId4"/>
              </a:rPr>
              <a:t>molodynski@ecotec.org</a:t>
            </a:r>
            <a:r>
              <a:rPr lang="fr-FR" sz="1200" i="1">
                <a:solidFill>
                  <a:srgbClr val="FF0000"/>
                </a:solidFill>
                <a:latin typeface="Comic Sans MS" panose="030F0702030302020204" pitchFamily="66" charset="0"/>
              </a:rPr>
              <a:t> =&gt; Zéro si pas de rendu !</a:t>
            </a:r>
          </a:p>
        </p:txBody>
      </p:sp>
      <p:sp>
        <p:nvSpPr>
          <p:cNvPr id="7" name="Espace réservé du pied de page 5"/>
          <p:cNvSpPr>
            <a:spLocks noGrp="1"/>
          </p:cNvSpPr>
          <p:nvPr>
            <p:ph type="ftr" sz="quarter" idx="11"/>
          </p:nvPr>
        </p:nvSpPr>
        <p:spPr>
          <a:xfrm>
            <a:off x="142875" y="6408738"/>
            <a:ext cx="3132981" cy="365125"/>
          </a:xfrm>
        </p:spPr>
        <p:txBody>
          <a:bodyPr/>
          <a:lstStyle/>
          <a:p>
            <a:pPr algn="l">
              <a:defRPr/>
            </a:pPr>
            <a:r>
              <a:rPr lang="fr-FR" sz="1200">
                <a:latin typeface="Comic Sans MS" panose="030F0702030302020204" pitchFamily="66" charset="0"/>
              </a:rPr>
              <a:t>Manager de Travaux – INF</a:t>
            </a:r>
          </a:p>
        </p:txBody>
      </p:sp>
    </p:spTree>
    <p:extLst>
      <p:ext uri="{BB962C8B-B14F-4D97-AF65-F5344CB8AC3E}">
        <p14:creationId xmlns:p14="http://schemas.microsoft.com/office/powerpoint/2010/main" val="1055059102"/>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2" name="Image 3" descr="logo_4coul.jpg"/>
          <p:cNvPicPr>
            <a:picLocks noChangeAspect="1"/>
          </p:cNvPicPr>
          <p:nvPr/>
        </p:nvPicPr>
        <p:blipFill>
          <a:blip r:embed="rId3"/>
          <a:srcRect/>
          <a:stretch>
            <a:fillRect/>
          </a:stretch>
        </p:blipFill>
        <p:spPr bwMode="auto">
          <a:xfrm>
            <a:off x="142875" y="214313"/>
            <a:ext cx="889000" cy="1016000"/>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
        <p:nvSpPr>
          <p:cNvPr id="4" name="Espace réservé de la date 3"/>
          <p:cNvSpPr>
            <a:spLocks noGrp="1"/>
          </p:cNvSpPr>
          <p:nvPr>
            <p:ph type="dt" sz="half" idx="10"/>
          </p:nvPr>
        </p:nvSpPr>
        <p:spPr/>
        <p:txBody>
          <a:bodyPr/>
          <a:lstStyle/>
          <a:p>
            <a:pPr algn="r">
              <a:defRPr/>
            </a:pPr>
            <a:fld id="{B8B751E7-DD0F-418B-8905-483414591B19}" type="datetime1">
              <a:rPr lang="fr-FR" sz="1800" smtClean="0">
                <a:latin typeface="Comic Sans MS" panose="030F0702030302020204" pitchFamily="66" charset="0"/>
              </a:rPr>
              <a:pPr algn="r">
                <a:defRPr/>
              </a:pPr>
              <a:t>05/11/2018</a:t>
            </a:fld>
            <a:endParaRPr lang="fr-FR" sz="1050">
              <a:latin typeface="Comic Sans MS" panose="030F0702030302020204" pitchFamily="66" charset="0"/>
            </a:endParaRPr>
          </a:p>
        </p:txBody>
      </p:sp>
      <p:sp>
        <p:nvSpPr>
          <p:cNvPr id="2" name="Titre 1"/>
          <p:cNvSpPr>
            <a:spLocks noGrp="1"/>
          </p:cNvSpPr>
          <p:nvPr>
            <p:ph type="title"/>
          </p:nvPr>
        </p:nvSpPr>
        <p:spPr>
          <a:xfrm>
            <a:off x="827584" y="274638"/>
            <a:ext cx="7859216" cy="1143000"/>
          </a:xfrm>
        </p:spPr>
        <p:txBody>
          <a:bodyPr>
            <a:normAutofit/>
          </a:bodyPr>
          <a:lstStyle/>
          <a:p>
            <a:pPr algn="ctr" eaLnBrk="1" fontAlgn="auto" hangingPunct="1">
              <a:spcAft>
                <a:spcPts val="0"/>
              </a:spcAft>
              <a:defRPr/>
            </a:pPr>
            <a:r>
              <a:rPr lang="fr-FR" sz="4800">
                <a:solidFill>
                  <a:schemeClr val="tx1"/>
                </a:solidFill>
                <a:latin typeface="Comic Sans MS" panose="030F0702030302020204" pitchFamily="66" charset="0"/>
              </a:rPr>
              <a:t>Création d’un facturier</a:t>
            </a:r>
            <a:endParaRPr lang="fr-FR" sz="4800">
              <a:latin typeface="Comic Sans MS" panose="030F0702030302020204" pitchFamily="66" charset="0"/>
            </a:endParaRPr>
          </a:p>
        </p:txBody>
      </p:sp>
      <p:sp>
        <p:nvSpPr>
          <p:cNvPr id="7" name="Espace réservé du pied de page 5"/>
          <p:cNvSpPr>
            <a:spLocks noGrp="1"/>
          </p:cNvSpPr>
          <p:nvPr>
            <p:ph type="ftr" sz="quarter" idx="11"/>
          </p:nvPr>
        </p:nvSpPr>
        <p:spPr>
          <a:xfrm>
            <a:off x="142875" y="6408738"/>
            <a:ext cx="3132981" cy="365125"/>
          </a:xfrm>
        </p:spPr>
        <p:txBody>
          <a:bodyPr/>
          <a:lstStyle/>
          <a:p>
            <a:pPr algn="l">
              <a:defRPr/>
            </a:pPr>
            <a:r>
              <a:rPr lang="fr-FR" sz="1200">
                <a:latin typeface="Comic Sans MS" panose="030F0702030302020204" pitchFamily="66" charset="0"/>
              </a:rPr>
              <a:t>Manager de Travaux – INF</a:t>
            </a:r>
          </a:p>
        </p:txBody>
      </p:sp>
      <p:sp>
        <p:nvSpPr>
          <p:cNvPr id="3" name="ZoneTexte 2"/>
          <p:cNvSpPr txBox="1"/>
          <p:nvPr/>
        </p:nvSpPr>
        <p:spPr>
          <a:xfrm>
            <a:off x="755576" y="1556792"/>
            <a:ext cx="3214341" cy="307777"/>
          </a:xfrm>
          <a:prstGeom prst="rect">
            <a:avLst/>
          </a:prstGeom>
          <a:noFill/>
        </p:spPr>
        <p:txBody>
          <a:bodyPr wrap="none" rtlCol="0">
            <a:spAutoFit/>
          </a:bodyPr>
          <a:lstStyle/>
          <a:p>
            <a:r>
              <a:rPr lang="fr-FR" sz="1400">
                <a:latin typeface="Comic Sans MS" panose="030F0702030302020204" pitchFamily="66" charset="0"/>
              </a:rPr>
              <a:t>Exemple de tableau de bord attendu</a:t>
            </a:r>
          </a:p>
        </p:txBody>
      </p:sp>
      <p:pic>
        <p:nvPicPr>
          <p:cNvPr id="5" name="Image 4"/>
          <p:cNvPicPr>
            <a:picLocks noChangeAspect="1"/>
          </p:cNvPicPr>
          <p:nvPr/>
        </p:nvPicPr>
        <p:blipFill>
          <a:blip r:embed="rId4"/>
          <a:stretch>
            <a:fillRect/>
          </a:stretch>
        </p:blipFill>
        <p:spPr>
          <a:xfrm>
            <a:off x="-2911618" y="3285591"/>
            <a:ext cx="11710924" cy="4190576"/>
          </a:xfrm>
          <a:prstGeom prst="rect">
            <a:avLst/>
          </a:prstGeom>
        </p:spPr>
      </p:pic>
      <p:sp>
        <p:nvSpPr>
          <p:cNvPr id="8" name="ZoneTexte 7"/>
          <p:cNvSpPr txBox="1"/>
          <p:nvPr/>
        </p:nvSpPr>
        <p:spPr>
          <a:xfrm>
            <a:off x="4932040" y="4077072"/>
            <a:ext cx="3960440" cy="1277273"/>
          </a:xfrm>
          <a:prstGeom prst="rect">
            <a:avLst/>
          </a:prstGeom>
          <a:noFill/>
        </p:spPr>
        <p:txBody>
          <a:bodyPr wrap="square" rtlCol="0">
            <a:spAutoFit/>
          </a:bodyPr>
          <a:lstStyle/>
          <a:p>
            <a:r>
              <a:rPr lang="fr-FR" sz="1100" u="sng"/>
              <a:t>Feuille du tableau de bord :</a:t>
            </a:r>
          </a:p>
          <a:p>
            <a:pPr marL="171450" indent="-171450">
              <a:buFontTx/>
              <a:buChar char="-"/>
            </a:pPr>
            <a:r>
              <a:rPr lang="fr-FR" sz="1100"/>
              <a:t>Possibilité d’ajouter un nouveau client en un clic (insertion dans une BDD)</a:t>
            </a:r>
          </a:p>
          <a:p>
            <a:pPr marL="171450" indent="-171450">
              <a:buFontTx/>
              <a:buChar char="-"/>
            </a:pPr>
            <a:r>
              <a:rPr lang="fr-FR" sz="1100"/>
              <a:t>Un menu permettant de naviguer entre les feuilles</a:t>
            </a:r>
          </a:p>
          <a:p>
            <a:pPr marL="171450" indent="-171450">
              <a:buFontTx/>
              <a:buChar char="-"/>
            </a:pPr>
            <a:r>
              <a:rPr lang="fr-FR" sz="1100"/>
              <a:t>Un récapitulatif sur les montants mini, maxi etc.</a:t>
            </a:r>
          </a:p>
          <a:p>
            <a:pPr marL="171450" indent="-171450">
              <a:buFontTx/>
              <a:buChar char="-"/>
            </a:pPr>
            <a:r>
              <a:rPr lang="fr-FR" sz="1100"/>
              <a:t>Un tableau permettant de voir l’état du stock en rupture</a:t>
            </a:r>
          </a:p>
          <a:p>
            <a:pPr marL="171450" indent="-171450">
              <a:buFontTx/>
              <a:buChar char="-"/>
            </a:pPr>
            <a:r>
              <a:rPr lang="fr-FR" sz="1100"/>
              <a:t>Un graphique représentant l’évolution du CA sur l’année</a:t>
            </a:r>
          </a:p>
        </p:txBody>
      </p:sp>
      <p:sp>
        <p:nvSpPr>
          <p:cNvPr id="12" name="ZoneTexte 11"/>
          <p:cNvSpPr txBox="1"/>
          <p:nvPr/>
        </p:nvSpPr>
        <p:spPr>
          <a:xfrm>
            <a:off x="179512" y="2003723"/>
            <a:ext cx="7632848" cy="1446550"/>
          </a:xfrm>
          <a:prstGeom prst="rect">
            <a:avLst/>
          </a:prstGeom>
          <a:noFill/>
        </p:spPr>
        <p:txBody>
          <a:bodyPr wrap="square" rtlCol="0">
            <a:spAutoFit/>
          </a:bodyPr>
          <a:lstStyle/>
          <a:p>
            <a:r>
              <a:rPr lang="fr-FR" sz="1100"/>
              <a:t>Les slides suivantes sont des suggestions. Ils vous appartient pleinement de créer un outil qui vous est propre, et adapté aux contraintes citées préalablement.</a:t>
            </a:r>
          </a:p>
          <a:p>
            <a:r>
              <a:rPr lang="fr-FR" sz="1100"/>
              <a:t>Ces contraintes ne sont pas exhaustives, il s’agit d’un minimum attendu en terme de fonctionnalités. A vous de proposer et de mettre en œuvre des améliorations permettant :</a:t>
            </a:r>
          </a:p>
          <a:p>
            <a:pPr marL="171450" indent="-171450" algn="just">
              <a:buFontTx/>
              <a:buChar char="-"/>
            </a:pPr>
            <a:r>
              <a:rPr lang="fr-FR" sz="1100"/>
              <a:t>De calculer certaines données supplémentaires</a:t>
            </a:r>
          </a:p>
          <a:p>
            <a:pPr marL="171450" indent="-171450">
              <a:buFontTx/>
              <a:buChar char="-"/>
            </a:pPr>
            <a:r>
              <a:rPr lang="fr-FR" sz="1100"/>
              <a:t>D’améliorer l’esthétique du tableau de bord</a:t>
            </a:r>
          </a:p>
          <a:p>
            <a:pPr marL="171450" indent="-171450">
              <a:buFontTx/>
              <a:buChar char="-"/>
            </a:pPr>
            <a:r>
              <a:rPr lang="fr-FR" sz="1100"/>
              <a:t>D’ajouter des fonctionnalités (impression de facture automatique, référencement d’une facture dans un dossier spécifique etc.) </a:t>
            </a:r>
          </a:p>
        </p:txBody>
      </p:sp>
    </p:spTree>
    <p:extLst>
      <p:ext uri="{BB962C8B-B14F-4D97-AF65-F5344CB8AC3E}">
        <p14:creationId xmlns:p14="http://schemas.microsoft.com/office/powerpoint/2010/main" val="1262095301"/>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2" name="Image 3" descr="logo_4coul.jpg"/>
          <p:cNvPicPr>
            <a:picLocks noChangeAspect="1"/>
          </p:cNvPicPr>
          <p:nvPr/>
        </p:nvPicPr>
        <p:blipFill>
          <a:blip r:embed="rId3"/>
          <a:srcRect/>
          <a:stretch>
            <a:fillRect/>
          </a:stretch>
        </p:blipFill>
        <p:spPr bwMode="auto">
          <a:xfrm>
            <a:off x="142875" y="214313"/>
            <a:ext cx="889000" cy="1016000"/>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
        <p:nvSpPr>
          <p:cNvPr id="4" name="Espace réservé de la date 3"/>
          <p:cNvSpPr>
            <a:spLocks noGrp="1"/>
          </p:cNvSpPr>
          <p:nvPr>
            <p:ph type="dt" sz="half" idx="10"/>
          </p:nvPr>
        </p:nvSpPr>
        <p:spPr/>
        <p:txBody>
          <a:bodyPr/>
          <a:lstStyle/>
          <a:p>
            <a:pPr algn="r">
              <a:defRPr/>
            </a:pPr>
            <a:fld id="{B8B751E7-DD0F-418B-8905-483414591B19}" type="datetime1">
              <a:rPr lang="fr-FR" sz="1800" smtClean="0">
                <a:latin typeface="Comic Sans MS" panose="030F0702030302020204" pitchFamily="66" charset="0"/>
              </a:rPr>
              <a:pPr algn="r">
                <a:defRPr/>
              </a:pPr>
              <a:t>05/11/2018</a:t>
            </a:fld>
            <a:endParaRPr lang="fr-FR" sz="1050">
              <a:latin typeface="Comic Sans MS" panose="030F0702030302020204" pitchFamily="66" charset="0"/>
            </a:endParaRPr>
          </a:p>
        </p:txBody>
      </p:sp>
      <p:sp>
        <p:nvSpPr>
          <p:cNvPr id="2" name="Titre 1"/>
          <p:cNvSpPr>
            <a:spLocks noGrp="1"/>
          </p:cNvSpPr>
          <p:nvPr>
            <p:ph type="title"/>
          </p:nvPr>
        </p:nvSpPr>
        <p:spPr>
          <a:xfrm>
            <a:off x="827584" y="274638"/>
            <a:ext cx="7859216" cy="1143000"/>
          </a:xfrm>
        </p:spPr>
        <p:txBody>
          <a:bodyPr>
            <a:normAutofit/>
          </a:bodyPr>
          <a:lstStyle/>
          <a:p>
            <a:pPr algn="ctr" eaLnBrk="1" fontAlgn="auto" hangingPunct="1">
              <a:spcAft>
                <a:spcPts val="0"/>
              </a:spcAft>
              <a:defRPr/>
            </a:pPr>
            <a:r>
              <a:rPr lang="fr-FR" sz="4800">
                <a:solidFill>
                  <a:schemeClr val="tx1"/>
                </a:solidFill>
                <a:latin typeface="Comic Sans MS" panose="030F0702030302020204" pitchFamily="66" charset="0"/>
              </a:rPr>
              <a:t>Création d’un facturier</a:t>
            </a:r>
            <a:endParaRPr lang="fr-FR" sz="4800">
              <a:latin typeface="Comic Sans MS" panose="030F0702030302020204" pitchFamily="66" charset="0"/>
            </a:endParaRPr>
          </a:p>
        </p:txBody>
      </p:sp>
      <p:sp>
        <p:nvSpPr>
          <p:cNvPr id="7" name="Espace réservé du pied de page 5"/>
          <p:cNvSpPr>
            <a:spLocks noGrp="1"/>
          </p:cNvSpPr>
          <p:nvPr>
            <p:ph type="ftr" sz="quarter" idx="11"/>
          </p:nvPr>
        </p:nvSpPr>
        <p:spPr>
          <a:xfrm>
            <a:off x="142875" y="6408738"/>
            <a:ext cx="3132981" cy="365125"/>
          </a:xfrm>
        </p:spPr>
        <p:txBody>
          <a:bodyPr/>
          <a:lstStyle/>
          <a:p>
            <a:pPr algn="l">
              <a:defRPr/>
            </a:pPr>
            <a:r>
              <a:rPr lang="fr-FR" sz="1200">
                <a:latin typeface="Comic Sans MS" panose="030F0702030302020204" pitchFamily="66" charset="0"/>
              </a:rPr>
              <a:t>Manager de Travaux – INF</a:t>
            </a:r>
          </a:p>
        </p:txBody>
      </p:sp>
      <p:sp>
        <p:nvSpPr>
          <p:cNvPr id="3" name="ZoneTexte 2"/>
          <p:cNvSpPr txBox="1"/>
          <p:nvPr/>
        </p:nvSpPr>
        <p:spPr>
          <a:xfrm>
            <a:off x="755576" y="1556792"/>
            <a:ext cx="3214341" cy="307777"/>
          </a:xfrm>
          <a:prstGeom prst="rect">
            <a:avLst/>
          </a:prstGeom>
          <a:noFill/>
        </p:spPr>
        <p:txBody>
          <a:bodyPr wrap="none" rtlCol="0">
            <a:spAutoFit/>
          </a:bodyPr>
          <a:lstStyle/>
          <a:p>
            <a:r>
              <a:rPr lang="fr-FR" sz="1400">
                <a:latin typeface="Comic Sans MS" panose="030F0702030302020204" pitchFamily="66" charset="0"/>
              </a:rPr>
              <a:t>Exemple de tableau de bord attendu</a:t>
            </a:r>
          </a:p>
        </p:txBody>
      </p:sp>
      <p:pic>
        <p:nvPicPr>
          <p:cNvPr id="6" name="Image 5"/>
          <p:cNvPicPr>
            <a:picLocks noChangeAspect="1"/>
          </p:cNvPicPr>
          <p:nvPr/>
        </p:nvPicPr>
        <p:blipFill>
          <a:blip r:embed="rId4"/>
          <a:stretch>
            <a:fillRect/>
          </a:stretch>
        </p:blipFill>
        <p:spPr>
          <a:xfrm>
            <a:off x="-4417949" y="1483672"/>
            <a:ext cx="8344733" cy="10103898"/>
          </a:xfrm>
          <a:prstGeom prst="rect">
            <a:avLst/>
          </a:prstGeom>
        </p:spPr>
      </p:pic>
      <p:sp>
        <p:nvSpPr>
          <p:cNvPr id="9" name="ZoneTexte 8"/>
          <p:cNvSpPr txBox="1"/>
          <p:nvPr/>
        </p:nvSpPr>
        <p:spPr>
          <a:xfrm>
            <a:off x="4067944" y="1864569"/>
            <a:ext cx="4824536" cy="3970318"/>
          </a:xfrm>
          <a:prstGeom prst="rect">
            <a:avLst/>
          </a:prstGeom>
          <a:noFill/>
        </p:spPr>
        <p:txBody>
          <a:bodyPr wrap="square" rtlCol="0">
            <a:spAutoFit/>
          </a:bodyPr>
          <a:lstStyle/>
          <a:p>
            <a:r>
              <a:rPr lang="fr-FR" sz="1200" u="sng"/>
              <a:t>Facture/devis :</a:t>
            </a:r>
          </a:p>
          <a:p>
            <a:pPr marL="171450" indent="-171450">
              <a:buFontTx/>
              <a:buChar char="-"/>
            </a:pPr>
            <a:r>
              <a:rPr lang="fr-FR" sz="1200"/>
              <a:t>Sélection du client par le biais d’une liste déroulante (les infos client se situent dans une BDD)</a:t>
            </a:r>
          </a:p>
          <a:p>
            <a:pPr marL="171450" indent="-171450">
              <a:buFontTx/>
              <a:buChar char="-"/>
            </a:pPr>
            <a:r>
              <a:rPr lang="fr-FR" sz="1200"/>
              <a:t>Numéro de facture/devis </a:t>
            </a:r>
            <a:r>
              <a:rPr lang="fr-FR" sz="1200" u="sng"/>
              <a:t>unique</a:t>
            </a:r>
          </a:p>
          <a:p>
            <a:pPr marL="171450" indent="-171450">
              <a:buFontTx/>
              <a:buChar char="-"/>
            </a:pPr>
            <a:r>
              <a:rPr lang="fr-FR" sz="1200"/>
              <a:t>Ajout des articles par liste déroulante</a:t>
            </a:r>
          </a:p>
          <a:p>
            <a:pPr marL="171450" indent="-171450">
              <a:buFontTx/>
              <a:buChar char="-"/>
            </a:pPr>
            <a:r>
              <a:rPr lang="fr-FR" sz="1200"/>
              <a:t>Utilisation de 2 codes de TVA</a:t>
            </a:r>
          </a:p>
          <a:p>
            <a:pPr marL="171450" indent="-171450">
              <a:buFontTx/>
              <a:buChar char="-"/>
            </a:pPr>
            <a:r>
              <a:rPr lang="fr-FR" sz="1200"/>
              <a:t>Datation de la facture / du devis</a:t>
            </a:r>
          </a:p>
          <a:p>
            <a:pPr marL="171450" indent="-171450">
              <a:buFontTx/>
              <a:buChar char="-"/>
            </a:pPr>
            <a:r>
              <a:rPr lang="fr-FR" sz="1200"/>
              <a:t>Enregistrement de la facture / du devis dans une BDD par le biais d’un bouton</a:t>
            </a:r>
          </a:p>
          <a:p>
            <a:pPr marL="171450" indent="-171450">
              <a:buFontTx/>
              <a:buChar char="-"/>
            </a:pPr>
            <a:r>
              <a:rPr lang="fr-FR" sz="1200" i="1" u="sng"/>
              <a:t>Facultatif :</a:t>
            </a:r>
            <a:r>
              <a:rPr lang="fr-FR" sz="1200"/>
              <a:t> Lors de l’enregistrement du devis / de la facture, les stocks doivent varier :</a:t>
            </a:r>
          </a:p>
          <a:p>
            <a:pPr marL="628650" lvl="1" indent="-171450">
              <a:buFontTx/>
              <a:buChar char="-"/>
            </a:pPr>
            <a:r>
              <a:rPr lang="fr-FR" sz="1200"/>
              <a:t>Dans le cas ou vous créez un logiciel de devis, votre Base de donnée de stock indiquera les besoins prévisionnels que vous avez. Chaque validation du devis augmentera votre besoin, donc votre stock prévisionnel</a:t>
            </a:r>
          </a:p>
          <a:p>
            <a:pPr marL="628650" lvl="1" indent="-171450">
              <a:buFontTx/>
              <a:buChar char="-"/>
            </a:pPr>
            <a:r>
              <a:rPr lang="fr-FR" sz="1200"/>
              <a:t>Dans le cas d’un facturier, chaque validation de facture fait l’objet d’une réduction dans le stock existant</a:t>
            </a:r>
          </a:p>
          <a:p>
            <a:pPr marL="171450" indent="-171450">
              <a:buFontTx/>
              <a:buChar char="-"/>
            </a:pPr>
            <a:r>
              <a:rPr lang="fr-FR" sz="1200"/>
              <a:t>Calcul automatique des frais de port en fonction du montant HT de la facture</a:t>
            </a:r>
          </a:p>
          <a:p>
            <a:pPr marL="171450" indent="-171450">
              <a:buFontTx/>
              <a:buChar char="-"/>
            </a:pPr>
            <a:r>
              <a:rPr lang="fr-FR" sz="1200"/>
              <a:t>Effacement de la feuille lorsque vous souhaitez faire une nouvelle facture</a:t>
            </a:r>
          </a:p>
        </p:txBody>
      </p:sp>
    </p:spTree>
    <p:extLst>
      <p:ext uri="{BB962C8B-B14F-4D97-AF65-F5344CB8AC3E}">
        <p14:creationId xmlns:p14="http://schemas.microsoft.com/office/powerpoint/2010/main" val="191821802"/>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2" name="Image 3" descr="logo_4coul.jpg"/>
          <p:cNvPicPr>
            <a:picLocks noChangeAspect="1"/>
          </p:cNvPicPr>
          <p:nvPr/>
        </p:nvPicPr>
        <p:blipFill>
          <a:blip r:embed="rId3"/>
          <a:srcRect/>
          <a:stretch>
            <a:fillRect/>
          </a:stretch>
        </p:blipFill>
        <p:spPr bwMode="auto">
          <a:xfrm>
            <a:off x="142875" y="214313"/>
            <a:ext cx="889000" cy="1016000"/>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
        <p:nvSpPr>
          <p:cNvPr id="4" name="Espace réservé de la date 3"/>
          <p:cNvSpPr>
            <a:spLocks noGrp="1"/>
          </p:cNvSpPr>
          <p:nvPr>
            <p:ph type="dt" sz="half" idx="10"/>
          </p:nvPr>
        </p:nvSpPr>
        <p:spPr/>
        <p:txBody>
          <a:bodyPr/>
          <a:lstStyle/>
          <a:p>
            <a:pPr algn="r">
              <a:defRPr/>
            </a:pPr>
            <a:fld id="{B8B751E7-DD0F-418B-8905-483414591B19}" type="datetime1">
              <a:rPr lang="fr-FR" sz="1800" smtClean="0">
                <a:latin typeface="Comic Sans MS" panose="030F0702030302020204" pitchFamily="66" charset="0"/>
              </a:rPr>
              <a:pPr algn="r">
                <a:defRPr/>
              </a:pPr>
              <a:t>05/11/2018</a:t>
            </a:fld>
            <a:endParaRPr lang="fr-FR" sz="1050">
              <a:latin typeface="Comic Sans MS" panose="030F0702030302020204" pitchFamily="66" charset="0"/>
            </a:endParaRPr>
          </a:p>
        </p:txBody>
      </p:sp>
      <p:sp>
        <p:nvSpPr>
          <p:cNvPr id="2" name="Titre 1"/>
          <p:cNvSpPr>
            <a:spLocks noGrp="1"/>
          </p:cNvSpPr>
          <p:nvPr>
            <p:ph type="title"/>
          </p:nvPr>
        </p:nvSpPr>
        <p:spPr>
          <a:xfrm>
            <a:off x="827584" y="274638"/>
            <a:ext cx="7859216" cy="1143000"/>
          </a:xfrm>
        </p:spPr>
        <p:txBody>
          <a:bodyPr>
            <a:normAutofit/>
          </a:bodyPr>
          <a:lstStyle/>
          <a:p>
            <a:pPr algn="ctr" eaLnBrk="1" fontAlgn="auto" hangingPunct="1">
              <a:spcAft>
                <a:spcPts val="0"/>
              </a:spcAft>
              <a:defRPr/>
            </a:pPr>
            <a:r>
              <a:rPr lang="fr-FR" sz="4800">
                <a:solidFill>
                  <a:schemeClr val="tx1"/>
                </a:solidFill>
                <a:latin typeface="Comic Sans MS" panose="030F0702030302020204" pitchFamily="66" charset="0"/>
              </a:rPr>
              <a:t>Création d’un facturier</a:t>
            </a:r>
            <a:endParaRPr lang="fr-FR" sz="4800">
              <a:latin typeface="Comic Sans MS" panose="030F0702030302020204" pitchFamily="66" charset="0"/>
            </a:endParaRPr>
          </a:p>
        </p:txBody>
      </p:sp>
      <p:sp>
        <p:nvSpPr>
          <p:cNvPr id="7" name="Espace réservé du pied de page 5"/>
          <p:cNvSpPr>
            <a:spLocks noGrp="1"/>
          </p:cNvSpPr>
          <p:nvPr>
            <p:ph type="ftr" sz="quarter" idx="11"/>
          </p:nvPr>
        </p:nvSpPr>
        <p:spPr>
          <a:xfrm>
            <a:off x="142875" y="6408738"/>
            <a:ext cx="3132981" cy="365125"/>
          </a:xfrm>
        </p:spPr>
        <p:txBody>
          <a:bodyPr/>
          <a:lstStyle/>
          <a:p>
            <a:pPr algn="l">
              <a:defRPr/>
            </a:pPr>
            <a:r>
              <a:rPr lang="fr-FR" sz="1200">
                <a:latin typeface="Comic Sans MS" panose="030F0702030302020204" pitchFamily="66" charset="0"/>
              </a:rPr>
              <a:t>Manager de Travaux – INF</a:t>
            </a:r>
          </a:p>
        </p:txBody>
      </p:sp>
      <p:sp>
        <p:nvSpPr>
          <p:cNvPr id="3" name="ZoneTexte 2"/>
          <p:cNvSpPr txBox="1"/>
          <p:nvPr/>
        </p:nvSpPr>
        <p:spPr>
          <a:xfrm>
            <a:off x="755576" y="1556792"/>
            <a:ext cx="3214341" cy="307777"/>
          </a:xfrm>
          <a:prstGeom prst="rect">
            <a:avLst/>
          </a:prstGeom>
          <a:noFill/>
        </p:spPr>
        <p:txBody>
          <a:bodyPr wrap="none" rtlCol="0">
            <a:spAutoFit/>
          </a:bodyPr>
          <a:lstStyle/>
          <a:p>
            <a:r>
              <a:rPr lang="fr-FR" sz="1400">
                <a:latin typeface="Comic Sans MS" panose="030F0702030302020204" pitchFamily="66" charset="0"/>
              </a:rPr>
              <a:t>Exemple de tableau de bord attendu</a:t>
            </a:r>
          </a:p>
        </p:txBody>
      </p:sp>
      <p:pic>
        <p:nvPicPr>
          <p:cNvPr id="8" name="Image 7"/>
          <p:cNvPicPr>
            <a:picLocks noChangeAspect="1"/>
          </p:cNvPicPr>
          <p:nvPr/>
        </p:nvPicPr>
        <p:blipFill>
          <a:blip r:embed="rId4"/>
          <a:stretch>
            <a:fillRect/>
          </a:stretch>
        </p:blipFill>
        <p:spPr>
          <a:xfrm>
            <a:off x="-304021" y="1871376"/>
            <a:ext cx="5700164" cy="1617635"/>
          </a:xfrm>
          <a:prstGeom prst="rect">
            <a:avLst/>
          </a:prstGeom>
        </p:spPr>
      </p:pic>
      <p:pic>
        <p:nvPicPr>
          <p:cNvPr id="10" name="Image 9"/>
          <p:cNvPicPr>
            <a:picLocks noChangeAspect="1"/>
          </p:cNvPicPr>
          <p:nvPr/>
        </p:nvPicPr>
        <p:blipFill>
          <a:blip r:embed="rId5"/>
          <a:stretch>
            <a:fillRect/>
          </a:stretch>
        </p:blipFill>
        <p:spPr>
          <a:xfrm>
            <a:off x="-307144" y="3560098"/>
            <a:ext cx="6183476" cy="1481756"/>
          </a:xfrm>
          <a:prstGeom prst="rect">
            <a:avLst/>
          </a:prstGeom>
        </p:spPr>
      </p:pic>
      <p:pic>
        <p:nvPicPr>
          <p:cNvPr id="12" name="Image 11"/>
          <p:cNvPicPr>
            <a:picLocks noChangeAspect="1"/>
          </p:cNvPicPr>
          <p:nvPr/>
        </p:nvPicPr>
        <p:blipFill>
          <a:blip r:embed="rId6"/>
          <a:stretch>
            <a:fillRect/>
          </a:stretch>
        </p:blipFill>
        <p:spPr>
          <a:xfrm>
            <a:off x="656139" y="5272937"/>
            <a:ext cx="3316812" cy="1512168"/>
          </a:xfrm>
          <a:prstGeom prst="rect">
            <a:avLst/>
          </a:prstGeom>
        </p:spPr>
      </p:pic>
      <p:sp>
        <p:nvSpPr>
          <p:cNvPr id="11" name="ZoneTexte 10"/>
          <p:cNvSpPr txBox="1"/>
          <p:nvPr/>
        </p:nvSpPr>
        <p:spPr>
          <a:xfrm>
            <a:off x="5446440" y="2044589"/>
            <a:ext cx="3240360" cy="1277273"/>
          </a:xfrm>
          <a:prstGeom prst="rect">
            <a:avLst/>
          </a:prstGeom>
          <a:noFill/>
        </p:spPr>
        <p:txBody>
          <a:bodyPr wrap="square" rtlCol="0">
            <a:spAutoFit/>
          </a:bodyPr>
          <a:lstStyle/>
          <a:p>
            <a:r>
              <a:rPr lang="fr-FR" sz="1100" u="sng"/>
              <a:t>Base de données des articles</a:t>
            </a:r>
            <a:r>
              <a:rPr lang="fr-FR" sz="1100"/>
              <a:t>.</a:t>
            </a:r>
          </a:p>
          <a:p>
            <a:r>
              <a:rPr lang="fr-FR" sz="1100"/>
              <a:t>Vous vous limiterez, pour l’exercice, à une quinzaine de désignations.</a:t>
            </a:r>
          </a:p>
          <a:p>
            <a:r>
              <a:rPr lang="fr-FR" sz="1100"/>
              <a:t>La gestion des stocks se fait directement dans cette BDD</a:t>
            </a:r>
          </a:p>
          <a:p>
            <a:r>
              <a:rPr lang="fr-FR" sz="1100"/>
              <a:t>Si le stock est inférieur au minimum indiqué : « Rupture de stock »</a:t>
            </a:r>
          </a:p>
        </p:txBody>
      </p:sp>
      <p:sp>
        <p:nvSpPr>
          <p:cNvPr id="14" name="ZoneTexte 13"/>
          <p:cNvSpPr txBox="1"/>
          <p:nvPr/>
        </p:nvSpPr>
        <p:spPr>
          <a:xfrm>
            <a:off x="5940152" y="3564092"/>
            <a:ext cx="3240360" cy="769441"/>
          </a:xfrm>
          <a:prstGeom prst="rect">
            <a:avLst/>
          </a:prstGeom>
          <a:noFill/>
        </p:spPr>
        <p:txBody>
          <a:bodyPr wrap="square" rtlCol="0">
            <a:spAutoFit/>
          </a:bodyPr>
          <a:lstStyle/>
          <a:p>
            <a:r>
              <a:rPr lang="fr-FR" sz="1100" u="sng"/>
              <a:t>Base de données clients.</a:t>
            </a:r>
          </a:p>
          <a:p>
            <a:r>
              <a:rPr lang="fr-FR" sz="1100"/>
              <a:t>Ici sont intégrés les nouveaux clients</a:t>
            </a:r>
          </a:p>
          <a:p>
            <a:r>
              <a:rPr lang="fr-FR" sz="1100"/>
              <a:t>Vous trouverez un total des factures/devis adressés à ce client.</a:t>
            </a:r>
          </a:p>
        </p:txBody>
      </p:sp>
      <p:sp>
        <p:nvSpPr>
          <p:cNvPr id="15" name="ZoneTexte 14"/>
          <p:cNvSpPr txBox="1"/>
          <p:nvPr/>
        </p:nvSpPr>
        <p:spPr>
          <a:xfrm>
            <a:off x="4067944" y="4933699"/>
            <a:ext cx="3456384" cy="938719"/>
          </a:xfrm>
          <a:prstGeom prst="rect">
            <a:avLst/>
          </a:prstGeom>
          <a:noFill/>
        </p:spPr>
        <p:txBody>
          <a:bodyPr wrap="square" rtlCol="0">
            <a:spAutoFit/>
          </a:bodyPr>
          <a:lstStyle/>
          <a:p>
            <a:r>
              <a:rPr lang="fr-FR" sz="1100" u="sng"/>
              <a:t>Base de données factures.</a:t>
            </a:r>
          </a:p>
          <a:p>
            <a:r>
              <a:rPr lang="fr-FR" sz="1100"/>
              <a:t>Chaque facture émise fait l’objet d’un référencement, avec le montant global, le numéro de facture et le mois d’émission (nécessaire pour le graphique représentant le CA)</a:t>
            </a:r>
          </a:p>
        </p:txBody>
      </p:sp>
    </p:spTree>
    <p:extLst>
      <p:ext uri="{BB962C8B-B14F-4D97-AF65-F5344CB8AC3E}">
        <p14:creationId xmlns:p14="http://schemas.microsoft.com/office/powerpoint/2010/main" val="3227027409"/>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Rotonde">
  <a:themeElements>
    <a:clrScheme name="Métro">
      <a:dk1>
        <a:sysClr val="windowText" lastClr="000000"/>
      </a:dk1>
      <a:lt1>
        <a:sysClr val="window" lastClr="FFFFFF"/>
      </a:lt1>
      <a:dk2>
        <a:srgbClr val="4E5B6F"/>
      </a:dk2>
      <a:lt2>
        <a:srgbClr val="D6ECFF"/>
      </a:lt2>
      <a:accent1>
        <a:srgbClr val="7FD13B"/>
      </a:accent1>
      <a:accent2>
        <a:srgbClr val="EA157A"/>
      </a:accent2>
      <a:accent3>
        <a:srgbClr val="FEB80A"/>
      </a:accent3>
      <a:accent4>
        <a:srgbClr val="00ADDC"/>
      </a:accent4>
      <a:accent5>
        <a:srgbClr val="738AC8"/>
      </a:accent5>
      <a:accent6>
        <a:srgbClr val="1AB39F"/>
      </a:accent6>
      <a:hlink>
        <a:srgbClr val="EB8803"/>
      </a:hlink>
      <a:folHlink>
        <a:srgbClr val="5F7791"/>
      </a:folHlink>
    </a:clrScheme>
    <a:fontScheme name="Rotonde">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inorFont>
    </a:fontScheme>
    <a:fmtScheme name="Rotond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65000" b="980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spDef>
      <a:spPr>
        <a:noFill/>
        <a:ln w="76200">
          <a:solidFill>
            <a:srgbClr val="002060"/>
          </a:solidFill>
        </a:ln>
      </a:spPr>
      <a:bodyPr vert="vert270" rtlCol="0" anchor="ctr">
        <a:scene3d>
          <a:camera prst="orthographicFront">
            <a:rot lat="0" lon="0" rev="5400000"/>
          </a:camera>
          <a:lightRig rig="threePt" dir="t"/>
        </a:scene3d>
      </a:bodyPr>
      <a:lstStyle>
        <a:defPPr algn="ctr">
          <a:defRPr sz="3200" b="1" dirty="0" smtClean="0">
            <a:solidFill>
              <a:schemeClr val="tx1"/>
            </a:solidFill>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23B9E02F9CA10444910221BFB2DA13E4" ma:contentTypeVersion="2" ma:contentTypeDescription="Crée un document." ma:contentTypeScope="" ma:versionID="75cfa9e19b28a52bc5f1927f0de92395">
  <xsd:schema xmlns:xsd="http://www.w3.org/2001/XMLSchema" xmlns:xs="http://www.w3.org/2001/XMLSchema" xmlns:p="http://schemas.microsoft.com/office/2006/metadata/properties" xmlns:ns2="6566dc36-ed5c-443d-8bf1-a9fdac9be3f6" targetNamespace="http://schemas.microsoft.com/office/2006/metadata/properties" ma:root="true" ma:fieldsID="42efd35e24b87c06d26737c358468d8f" ns2:_="">
    <xsd:import namespace="6566dc36-ed5c-443d-8bf1-a9fdac9be3f6"/>
    <xsd:element name="properties">
      <xsd:complexType>
        <xsd:sequence>
          <xsd:element name="documentManagement">
            <xsd:complexType>
              <xsd:all>
                <xsd:element ref="ns2:MediaServiceMetadata" minOccurs="0"/>
                <xsd:element ref="ns2:MediaServiceFast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566dc36-ed5c-443d-8bf1-a9fdac9be3f6"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Type de contenu"/>
        <xsd:element ref="dc:title" minOccurs="0" maxOccurs="1" ma:index="4" ma:displayName="Titr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625EB2C1-0DA0-476C-85A6-4205114D8445}">
  <ds:schemaRefs>
    <ds:schemaRef ds:uri="http://schemas.microsoft.com/sharepoint/v3/contenttype/forms"/>
  </ds:schemaRefs>
</ds:datastoreItem>
</file>

<file path=customXml/itemProps2.xml><?xml version="1.0" encoding="utf-8"?>
<ds:datastoreItem xmlns:ds="http://schemas.openxmlformats.org/officeDocument/2006/customXml" ds:itemID="{7063A13A-45EF-4B40-A447-E8743357D107}">
  <ds:schemaRefs>
    <ds:schemaRef ds:uri="6566dc36-ed5c-443d-8bf1-a9fdac9be3f6"/>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9DC337E9-7182-41FF-9EDE-1377CED02266}">
  <ds:schemaRefs>
    <ds:schemaRef ds:uri="http://purl.org/dc/terms/"/>
    <ds:schemaRef ds:uri="http://schemas.openxmlformats.org/package/2006/metadata/core-properties"/>
    <ds:schemaRef ds:uri="http://schemas.microsoft.com/office/2006/documentManagement/types"/>
    <ds:schemaRef ds:uri="http://schemas.microsoft.com/office/infopath/2007/PartnerControls"/>
    <ds:schemaRef ds:uri="http://purl.org/dc/elements/1.1/"/>
    <ds:schemaRef ds:uri="http://schemas.microsoft.com/office/2006/metadata/properties"/>
    <ds:schemaRef ds:uri="6566dc36-ed5c-443d-8bf1-a9fdac9be3f6"/>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
  <TotalTime>0</TotalTime>
  <Words>2621</Words>
  <Application>Microsoft Office PowerPoint</Application>
  <PresentationFormat>Affichage à l'écran (4:3)</PresentationFormat>
  <Paragraphs>373</Paragraphs>
  <Slides>19</Slides>
  <Notes>19</Notes>
  <HiddenSlides>0</HiddenSlides>
  <MMClips>0</MMClips>
  <ScaleCrop>false</ScaleCrop>
  <HeadingPairs>
    <vt:vector size="6" baseType="variant">
      <vt:variant>
        <vt:lpstr>Polices utilisées</vt:lpstr>
      </vt:variant>
      <vt:variant>
        <vt:i4>10</vt:i4>
      </vt:variant>
      <vt:variant>
        <vt:lpstr>Thème</vt:lpstr>
      </vt:variant>
      <vt:variant>
        <vt:i4>1</vt:i4>
      </vt:variant>
      <vt:variant>
        <vt:lpstr>Titres des diapositives</vt:lpstr>
      </vt:variant>
      <vt:variant>
        <vt:i4>19</vt:i4>
      </vt:variant>
    </vt:vector>
  </HeadingPairs>
  <TitlesOfParts>
    <vt:vector size="30" baseType="lpstr">
      <vt:lpstr>Arial</vt:lpstr>
      <vt:lpstr>Calibri</vt:lpstr>
      <vt:lpstr>Cambria</vt:lpstr>
      <vt:lpstr>Comic Sans MS</vt:lpstr>
      <vt:lpstr>Lucida Sans Unicode</vt:lpstr>
      <vt:lpstr>Symbol</vt:lpstr>
      <vt:lpstr>Verdana</vt:lpstr>
      <vt:lpstr>Wingdings</vt:lpstr>
      <vt:lpstr>Wingdings 2</vt:lpstr>
      <vt:lpstr>Wingdings 3</vt:lpstr>
      <vt:lpstr>Rotonde</vt:lpstr>
      <vt:lpstr>Les fonctions</vt:lpstr>
      <vt:lpstr>Les fonctions</vt:lpstr>
      <vt:lpstr>Les fonctions</vt:lpstr>
      <vt:lpstr>Les fonctions</vt:lpstr>
      <vt:lpstr>Les fonctions</vt:lpstr>
      <vt:lpstr>Les fonctions</vt:lpstr>
      <vt:lpstr>Les fonctions</vt:lpstr>
      <vt:lpstr>Les graphiques</vt:lpstr>
      <vt:lpstr>Les graphiques</vt:lpstr>
      <vt:lpstr>Les graphiques</vt:lpstr>
      <vt:lpstr>Les graphiques</vt:lpstr>
      <vt:lpstr>L’enregistrement de macro</vt:lpstr>
      <vt:lpstr>L’enregistrement de macro</vt:lpstr>
      <vt:lpstr>L’enregistrement de macro</vt:lpstr>
      <vt:lpstr>L’enregistrement de macro</vt:lpstr>
      <vt:lpstr>Création d’un facturier</vt:lpstr>
      <vt:lpstr>Création d’un facturier</vt:lpstr>
      <vt:lpstr>Création d’un facturier</vt:lpstr>
      <vt:lpstr>Création d’un facturier</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Informatique</dc:title>
  <dc:creator>Eddy BALMAS</dc:creator>
  <cp:lastModifiedBy>Coraline</cp:lastModifiedBy>
  <cp:revision>2</cp:revision>
  <cp:lastPrinted>2015-03-27T12:20:54Z</cp:lastPrinted>
  <dcterms:created xsi:type="dcterms:W3CDTF">2008-12-03T08:33:38Z</dcterms:created>
  <dcterms:modified xsi:type="dcterms:W3CDTF">2018-11-05T20:21:57Z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0x01010023B9E02F9CA10444910221BFB2DA13E4</vt:lpwstr>
  </property>
</Properties>
</file>