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</p:sldIdLst>
  <p:sldSz cx="12192000" cy="6858000"/>
  <p:notesSz cx="6794500" cy="9906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DF1232-C477-9BEB-7573-152E3CAEDC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3696C4C-2B9F-ACBB-52B6-7C12E385D3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65F61B-C87E-EC17-B772-BCE48F754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C280F1-901A-4A22-B62F-998F3BF71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47C3CE-40D9-781D-6408-917DF9426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694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230E26-9301-EF53-0377-6B31D63B7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0CA90CD-0C05-8993-5ED4-B6E1C4BB74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832B04-8F0E-EAE5-1083-E5C6ABEC3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5B9179-A275-296D-66C0-F9196EB71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8AF146-6B28-D7A7-58B9-A48E8D5FA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756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059FBA-2C28-D3F3-FAEA-81B542CF3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44F2AB0-7ABD-809E-574D-C6D8E1436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F3F296-38E1-734D-EC77-B56C714CC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94272D-B71D-B1B2-D914-B4CA43C1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B073C1-344D-8255-0C6B-DE1C72CF1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375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CADF3A-F4D9-6C60-7B28-D7DF9C297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FC9096-4774-D475-269A-514969E9B2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75F6650-B6DE-B5FC-93EF-4D0A9B2AF2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9210E2-A379-3D9C-E53A-F47DBB353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69C04D-BA54-B7C5-8ED4-528104741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B27D08C-B677-7E6B-872A-029E705AE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5329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DD7CA5-A6C6-B58B-CCCC-F38A74CC7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6E38A1F-770C-972F-0A37-EEB2E0B82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B0B432F-636B-D229-C706-E4A44659A8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A91F2E8-56C9-DFE9-5823-1E0B2C514E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6316724-CA39-4EB5-21D8-C4DB09FBF2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24B7B87-FC0E-840A-7DAC-218AB15C9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BE0FE99-7874-E90B-BF79-55F2C5D71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86D47C4-CF65-3FE1-D2E2-2A7F4D058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71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2D2D57-7C54-728D-D83D-1F115EE53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6ACD7F8-846B-04DD-2656-B725738EB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1430116-FDDE-2DA5-2750-A0F50D558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D26497-27FC-1811-4F08-CAC0621D2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671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707C793-870D-63B7-B3B9-4C89FAD62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6777E64-2F08-23CC-9B70-78EE16FA6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3E7263E-64FF-D646-8295-D7D4EAC96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541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23B22C-9E21-CD28-6BE6-96049E29D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6335B1-3835-71A6-3BBD-30037F4F84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EE9526C-0020-4A6D-2615-2C9A6452C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E6E79A-047D-79EF-26A3-CDB7925ED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C8CE53A-0956-E6E7-2A40-DED3A267A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6D467E5-52F1-61C6-A367-9EB7A8DCF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932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4E9B39-BA76-EECF-A6BB-F20510637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CAE5CD8-B933-B1DE-8631-67634405C6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249E72D-DB52-809E-2136-DBF697EEEC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E5139-E57B-E131-3F60-590AC6C36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D62F87-F96C-9D91-F50E-47D60325D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D64EB6-51B0-4154-305C-B5B7E6C2B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42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1E74F-88D6-F0D4-65E8-F401D3806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02B04FB-1828-1D98-3195-83BF83E7D2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84EB91-3F49-B734-F5E9-19BD8D9D6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095AE0-5D87-11C1-0B51-9B85C5D0A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613973-9119-0685-1C24-D5702BA35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838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66B07E7-6AC2-15E5-B498-5F6CE27038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6D7852F-2D81-0288-1617-F323383887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DBC16-3FBE-B953-14F2-C518D9FE6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9CC228-2BB8-01E7-9E4B-85EE82A5C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1E0E61-3266-37A3-FA98-542AE038A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919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0AA6CAE-C020-319C-0AB1-7E56CA504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7CBC160-F456-297E-F0AF-429E6A875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2B30B2-F1D8-5D9C-25B6-C8662E7059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4B880-6487-4FE6-9ACD-2EAD65865855}" type="datetimeFigureOut">
              <a:rPr lang="fr-FR" smtClean="0"/>
              <a:t>02/12/2022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F1F086-74C2-6EE7-C8AA-D0FF720C03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AF72A-8B5C-3351-8878-8276545C5A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004C2-DC19-482B-8A76-84885C8658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184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1D6AF25-DCF8-3F37-6B7D-5684C91699F3}"/>
              </a:ext>
            </a:extLst>
          </p:cNvPr>
          <p:cNvSpPr txBox="1"/>
          <p:nvPr/>
        </p:nvSpPr>
        <p:spPr>
          <a:xfrm>
            <a:off x="95656" y="105290"/>
            <a:ext cx="50972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En 2023, LE CLIC DE LOIR À LOIRE VOUS SOUHAITE DE TROUVER TOUT CE QUE VOUS CHERCHEZ !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92CBC5B-D78B-91DD-E644-97DD3E56F740}"/>
              </a:ext>
            </a:extLst>
          </p:cNvPr>
          <p:cNvSpPr txBox="1"/>
          <p:nvPr/>
        </p:nvSpPr>
        <p:spPr>
          <a:xfrm>
            <a:off x="171855" y="1215728"/>
            <a:ext cx="4419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Arial Narrow" panose="020B0606020202030204" pitchFamily="34" charset="0"/>
              </a:rPr>
              <a:t>À commencer par ces mots cachés dans la grille :</a:t>
            </a:r>
          </a:p>
        </p:txBody>
      </p: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id="{472E9E0A-2A35-5B54-6519-9CDCD1B71D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848463"/>
              </p:ext>
            </p:extLst>
          </p:nvPr>
        </p:nvGraphicFramePr>
        <p:xfrm>
          <a:off x="256567" y="1722460"/>
          <a:ext cx="4171826" cy="3002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4464">
                  <a:extLst>
                    <a:ext uri="{9D8B030D-6E8A-4147-A177-3AD203B41FA5}">
                      <a16:colId xmlns:a16="http://schemas.microsoft.com/office/drawing/2014/main" val="1998330307"/>
                    </a:ext>
                  </a:extLst>
                </a:gridCol>
                <a:gridCol w="2237362">
                  <a:extLst>
                    <a:ext uri="{9D8B030D-6E8A-4147-A177-3AD203B41FA5}">
                      <a16:colId xmlns:a16="http://schemas.microsoft.com/office/drawing/2014/main" val="2027386197"/>
                    </a:ext>
                  </a:extLst>
                </a:gridCol>
              </a:tblGrid>
              <a:tr h="431926">
                <a:tc>
                  <a:txBody>
                    <a:bodyPr/>
                    <a:lstStyle/>
                    <a:p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COORDINATION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PROFESSIONNEL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6049365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u="none" strike="noStrike" dirty="0">
                          <a:latin typeface="Arial Narrow" panose="020B0606020202030204" pitchFamily="34" charset="0"/>
                        </a:rPr>
                        <a:t>AUTONOMIE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SITUATION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3846528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AIDE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24841654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ECOUTE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COMPLEXE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9345939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CONSEIL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DOMICILE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829228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FAMILLE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STRUCTURE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2620316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USAGERS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SOUTIEN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13039204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ENTOURAGE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ECHANGE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47997002"/>
                  </a:ext>
                </a:extLst>
              </a:tr>
            </a:tbl>
          </a:graphicData>
        </a:graphic>
      </p:graphicFrame>
      <p:graphicFrame>
        <p:nvGraphicFramePr>
          <p:cNvPr id="8" name="Tableau 8">
            <a:extLst>
              <a:ext uri="{FF2B5EF4-FFF2-40B4-BE49-F238E27FC236}">
                <a16:creationId xmlns:a16="http://schemas.microsoft.com/office/drawing/2014/main" id="{00E6B7F9-6FCB-D8AA-174B-DD83D5E5BA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6883167"/>
              </p:ext>
            </p:extLst>
          </p:nvPr>
        </p:nvGraphicFramePr>
        <p:xfrm>
          <a:off x="5185500" y="169030"/>
          <a:ext cx="6715480" cy="658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774">
                  <a:extLst>
                    <a:ext uri="{9D8B030D-6E8A-4147-A177-3AD203B41FA5}">
                      <a16:colId xmlns:a16="http://schemas.microsoft.com/office/drawing/2014/main" val="145084546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206030332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3235708879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498295570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639443227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565121864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772343597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1568948198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300404549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684847480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90932136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58045956"/>
                    </a:ext>
                  </a:extLst>
                </a:gridCol>
                <a:gridCol w="463268">
                  <a:extLst>
                    <a:ext uri="{9D8B030D-6E8A-4147-A177-3AD203B41FA5}">
                      <a16:colId xmlns:a16="http://schemas.microsoft.com/office/drawing/2014/main" val="1177029074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94265684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4080986677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610518189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172702770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140370514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4048244566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06389787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76448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322934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434868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336567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strike="noStrike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109023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379911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sym typeface="Wingdings" panose="05000000000000000000" pitchFamily="2" charset="2"/>
                        </a:rPr>
                        <a:t></a:t>
                      </a:r>
                      <a:endParaRPr lang="fr-FR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942149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strike="noStrike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463349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K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W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94212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Q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1146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184244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Z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06105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sym typeface="Wingdings" panose="05000000000000000000" pitchFamily="2" charset="2"/>
                        </a:rPr>
                        <a:t></a:t>
                      </a:r>
                      <a:endParaRPr lang="fr-FR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K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414732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Z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89531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013376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572185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Q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W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925053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Z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9960552"/>
                  </a:ext>
                </a:extLst>
              </a:tr>
            </a:tbl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C6FD072E-9BAB-4F9F-6F7C-1A72843E4B92}"/>
              </a:ext>
            </a:extLst>
          </p:cNvPr>
          <p:cNvSpPr txBox="1"/>
          <p:nvPr/>
        </p:nvSpPr>
        <p:spPr>
          <a:xfrm>
            <a:off x="256567" y="4862200"/>
            <a:ext cx="4240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latin typeface="Arial Narrow" panose="020B0606020202030204" pitchFamily="34" charset="0"/>
              </a:rPr>
              <a:t>Les mots peuvent s’écrire verticalement, horizontalement, de gauche a droite et de droite à gauche.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278BF9F-60E5-058B-F446-8064CCA90452}"/>
              </a:ext>
            </a:extLst>
          </p:cNvPr>
          <p:cNvSpPr txBox="1"/>
          <p:nvPr/>
        </p:nvSpPr>
        <p:spPr>
          <a:xfrm>
            <a:off x="291020" y="5522820"/>
            <a:ext cx="23151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À VOUS DE JOUER !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406E508-CD08-F627-D0CE-01D4FE526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6" y="6089117"/>
            <a:ext cx="1571219" cy="663594"/>
          </a:xfrm>
          <a:prstGeom prst="rect">
            <a:avLst/>
          </a:prstGeom>
        </p:spPr>
      </p:pic>
      <p:sp>
        <p:nvSpPr>
          <p:cNvPr id="7" name="ZoneTexte 6">
            <a:hlinkClick r:id="rId3" action="ppaction://hlinksldjump"/>
            <a:extLst>
              <a:ext uri="{FF2B5EF4-FFF2-40B4-BE49-F238E27FC236}">
                <a16:creationId xmlns:a16="http://schemas.microsoft.com/office/drawing/2014/main" id="{24460484-09FF-8F38-CFF8-9483EE7BCC0D}"/>
              </a:ext>
            </a:extLst>
          </p:cNvPr>
          <p:cNvSpPr txBox="1"/>
          <p:nvPr/>
        </p:nvSpPr>
        <p:spPr>
          <a:xfrm>
            <a:off x="2876187" y="6383878"/>
            <a:ext cx="1930507" cy="2769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latin typeface="Arial Narrow" panose="020B0606020202030204" pitchFamily="34" charset="0"/>
              </a:rPr>
              <a:t>VOIR LA SOLUTION </a:t>
            </a:r>
            <a:r>
              <a:rPr lang="fr-FR" sz="1200" b="1" dirty="0">
                <a:latin typeface="Arial Narrow" panose="020B0606020202030204" pitchFamily="34" charset="0"/>
                <a:sym typeface="Wingdings" panose="05000000000000000000" pitchFamily="2" charset="2"/>
              </a:rPr>
              <a:t></a:t>
            </a:r>
            <a:endParaRPr lang="fr-FR" sz="12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754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1D6AF25-DCF8-3F37-6B7D-5684C91699F3}"/>
              </a:ext>
            </a:extLst>
          </p:cNvPr>
          <p:cNvSpPr txBox="1"/>
          <p:nvPr/>
        </p:nvSpPr>
        <p:spPr>
          <a:xfrm>
            <a:off x="95656" y="105290"/>
            <a:ext cx="50972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En 2023, LE CLIC DE LOIR À LOIRE VOUS SOUHAITE DE TROUVER TOUT CE QUE VOUS CHERCHEZ !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92CBC5B-D78B-91DD-E644-97DD3E56F740}"/>
              </a:ext>
            </a:extLst>
          </p:cNvPr>
          <p:cNvSpPr txBox="1"/>
          <p:nvPr/>
        </p:nvSpPr>
        <p:spPr>
          <a:xfrm>
            <a:off x="171855" y="1215728"/>
            <a:ext cx="4419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Arial Narrow" panose="020B0606020202030204" pitchFamily="34" charset="0"/>
              </a:rPr>
              <a:t>À commencer par ces mots cachés dans la grille :</a:t>
            </a:r>
          </a:p>
        </p:txBody>
      </p: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id="{472E9E0A-2A35-5B54-6519-9CDCD1B71D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264875"/>
              </p:ext>
            </p:extLst>
          </p:nvPr>
        </p:nvGraphicFramePr>
        <p:xfrm>
          <a:off x="256567" y="1722460"/>
          <a:ext cx="4171826" cy="3002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4464">
                  <a:extLst>
                    <a:ext uri="{9D8B030D-6E8A-4147-A177-3AD203B41FA5}">
                      <a16:colId xmlns:a16="http://schemas.microsoft.com/office/drawing/2014/main" val="1998330307"/>
                    </a:ext>
                  </a:extLst>
                </a:gridCol>
                <a:gridCol w="2237362">
                  <a:extLst>
                    <a:ext uri="{9D8B030D-6E8A-4147-A177-3AD203B41FA5}">
                      <a16:colId xmlns:a16="http://schemas.microsoft.com/office/drawing/2014/main" val="2027386197"/>
                    </a:ext>
                  </a:extLst>
                </a:gridCol>
              </a:tblGrid>
              <a:tr h="431926">
                <a:tc>
                  <a:txBody>
                    <a:bodyPr/>
                    <a:lstStyle/>
                    <a:p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COORDINATION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PROFESSIONNEL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6049365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u="none" strike="noStrike" dirty="0">
                          <a:latin typeface="Arial Narrow" panose="020B0606020202030204" pitchFamily="34" charset="0"/>
                        </a:rPr>
                        <a:t>AUTONOMIE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SITUATION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3846528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INFORMATION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AIDE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24841654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ECOUTE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COMPLEXE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9345939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CONSEIL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DOMICILE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829228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FAMILLE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STRUCTURE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2620316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USAGERS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SOUTIEN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13039204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ENTOURAGE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trike="noStrike" dirty="0">
                          <a:latin typeface="Arial Narrow" panose="020B0606020202030204" pitchFamily="34" charset="0"/>
                        </a:rPr>
                        <a:t>ECHANGE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47997002"/>
                  </a:ext>
                </a:extLst>
              </a:tr>
            </a:tbl>
          </a:graphicData>
        </a:graphic>
      </p:graphicFrame>
      <p:graphicFrame>
        <p:nvGraphicFramePr>
          <p:cNvPr id="8" name="Tableau 8">
            <a:extLst>
              <a:ext uri="{FF2B5EF4-FFF2-40B4-BE49-F238E27FC236}">
                <a16:creationId xmlns:a16="http://schemas.microsoft.com/office/drawing/2014/main" id="{00E6B7F9-6FCB-D8AA-174B-DD83D5E5BA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814591"/>
              </p:ext>
            </p:extLst>
          </p:nvPr>
        </p:nvGraphicFramePr>
        <p:xfrm>
          <a:off x="5185500" y="169030"/>
          <a:ext cx="6715480" cy="658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774">
                  <a:extLst>
                    <a:ext uri="{9D8B030D-6E8A-4147-A177-3AD203B41FA5}">
                      <a16:colId xmlns:a16="http://schemas.microsoft.com/office/drawing/2014/main" val="145084546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206030332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3235708879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498295570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639443227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565121864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772343597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1568948198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300404549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684847480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90932136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58045956"/>
                    </a:ext>
                  </a:extLst>
                </a:gridCol>
                <a:gridCol w="463268">
                  <a:extLst>
                    <a:ext uri="{9D8B030D-6E8A-4147-A177-3AD203B41FA5}">
                      <a16:colId xmlns:a16="http://schemas.microsoft.com/office/drawing/2014/main" val="1177029074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94265684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4080986677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610518189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172702770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140370514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4048244566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06389787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76448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322934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434868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336567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strike="noStrike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109023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379911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sym typeface="Wingdings" panose="05000000000000000000" pitchFamily="2" charset="2"/>
                        </a:rPr>
                        <a:t></a:t>
                      </a:r>
                      <a:endParaRPr lang="fr-FR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942149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strike="noStrike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463349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K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W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94212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Q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1146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184244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Z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06105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sym typeface="Wingdings" panose="05000000000000000000" pitchFamily="2" charset="2"/>
                        </a:rPr>
                        <a:t></a:t>
                      </a:r>
                      <a:endParaRPr lang="fr-FR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K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414732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Z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89531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013376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572185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Q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W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925053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Z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9960552"/>
                  </a:ext>
                </a:extLst>
              </a:tr>
            </a:tbl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C6FD072E-9BAB-4F9F-6F7C-1A72843E4B92}"/>
              </a:ext>
            </a:extLst>
          </p:cNvPr>
          <p:cNvSpPr txBox="1"/>
          <p:nvPr/>
        </p:nvSpPr>
        <p:spPr>
          <a:xfrm>
            <a:off x="256567" y="4862200"/>
            <a:ext cx="4240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latin typeface="Arial Narrow" panose="020B0606020202030204" pitchFamily="34" charset="0"/>
              </a:rPr>
              <a:t>Les mots peuvent s’écrire verticalement, horizontalement, de gauche a droite et de droite à gauche.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278BF9F-60E5-058B-F446-8064CCA90452}"/>
              </a:ext>
            </a:extLst>
          </p:cNvPr>
          <p:cNvSpPr txBox="1"/>
          <p:nvPr/>
        </p:nvSpPr>
        <p:spPr>
          <a:xfrm>
            <a:off x="291020" y="5522820"/>
            <a:ext cx="23151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À VOUS DE JOUER !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406E508-CD08-F627-D0CE-01D4FE526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6" y="6089117"/>
            <a:ext cx="1571219" cy="663594"/>
          </a:xfrm>
          <a:prstGeom prst="rect">
            <a:avLst/>
          </a:prstGeom>
        </p:spPr>
      </p:pic>
      <p:sp>
        <p:nvSpPr>
          <p:cNvPr id="7" name="ZoneTexte 6">
            <a:hlinkClick r:id="rId3" action="ppaction://hlinksldjump"/>
            <a:extLst>
              <a:ext uri="{FF2B5EF4-FFF2-40B4-BE49-F238E27FC236}">
                <a16:creationId xmlns:a16="http://schemas.microsoft.com/office/drawing/2014/main" id="{24460484-09FF-8F38-CFF8-9483EE7BCC0D}"/>
              </a:ext>
            </a:extLst>
          </p:cNvPr>
          <p:cNvSpPr txBox="1"/>
          <p:nvPr/>
        </p:nvSpPr>
        <p:spPr>
          <a:xfrm>
            <a:off x="2876187" y="6383878"/>
            <a:ext cx="1930507" cy="2769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>
                <a:latin typeface="Arial Narrow" panose="020B0606020202030204" pitchFamily="34" charset="0"/>
              </a:rPr>
              <a:t>VOIR LA SOLUTION </a:t>
            </a:r>
            <a:r>
              <a:rPr lang="fr-FR" sz="1200" b="1" dirty="0">
                <a:latin typeface="Arial Narrow" panose="020B0606020202030204" pitchFamily="34" charset="0"/>
                <a:sym typeface="Wingdings" panose="05000000000000000000" pitchFamily="2" charset="2"/>
              </a:rPr>
              <a:t></a:t>
            </a:r>
            <a:endParaRPr lang="fr-FR" sz="12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617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1D6AF25-DCF8-3F37-6B7D-5684C91699F3}"/>
              </a:ext>
            </a:extLst>
          </p:cNvPr>
          <p:cNvSpPr txBox="1"/>
          <p:nvPr/>
        </p:nvSpPr>
        <p:spPr>
          <a:xfrm>
            <a:off x="95656" y="105290"/>
            <a:ext cx="50972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En 2023, LE CLIC DE LOIR À LOIRE VOUS SOUHAITE DE TROUVER TOUT CE QUE VOUS CHERCHEZ !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92CBC5B-D78B-91DD-E644-97DD3E56F740}"/>
              </a:ext>
            </a:extLst>
          </p:cNvPr>
          <p:cNvSpPr txBox="1"/>
          <p:nvPr/>
        </p:nvSpPr>
        <p:spPr>
          <a:xfrm>
            <a:off x="171855" y="1215728"/>
            <a:ext cx="5924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Arial Narrow" panose="020B0606020202030204" pitchFamily="34" charset="0"/>
              </a:rPr>
              <a:t>À commencer par ces mots cachés dans la grille :</a:t>
            </a:r>
          </a:p>
        </p:txBody>
      </p: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id="{472E9E0A-2A35-5B54-6519-9CDCD1B71D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615168"/>
              </p:ext>
            </p:extLst>
          </p:nvPr>
        </p:nvGraphicFramePr>
        <p:xfrm>
          <a:off x="256567" y="1722460"/>
          <a:ext cx="4171826" cy="3002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4464">
                  <a:extLst>
                    <a:ext uri="{9D8B030D-6E8A-4147-A177-3AD203B41FA5}">
                      <a16:colId xmlns:a16="http://schemas.microsoft.com/office/drawing/2014/main" val="1998330307"/>
                    </a:ext>
                  </a:extLst>
                </a:gridCol>
                <a:gridCol w="2237362">
                  <a:extLst>
                    <a:ext uri="{9D8B030D-6E8A-4147-A177-3AD203B41FA5}">
                      <a16:colId xmlns:a16="http://schemas.microsoft.com/office/drawing/2014/main" val="2027386197"/>
                    </a:ext>
                  </a:extLst>
                </a:gridCol>
              </a:tblGrid>
              <a:tr h="431926">
                <a:tc>
                  <a:txBody>
                    <a:bodyPr/>
                    <a:lstStyle/>
                    <a:p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COORDINATION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PROFESSIONNEL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6049365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u="none" strike="sngStrike" dirty="0">
                          <a:latin typeface="Arial Narrow" panose="020B0606020202030204" pitchFamily="34" charset="0"/>
                        </a:rPr>
                        <a:t>AUTONOMIE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SITUATION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3846528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AIDE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24841654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ECOUTE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COMPLEXE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9345939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CONSEIL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DOMICILE</a:t>
                      </a:r>
                      <a:r>
                        <a:rPr lang="fr-FR" dirty="0">
                          <a:latin typeface="Arial Narrow" panose="020B060602020203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829228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FAMILLE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STRUCTURE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26203167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USAGERS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SOUTIEN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13039204"/>
                  </a:ext>
                </a:extLst>
              </a:tr>
              <a:tr h="367202">
                <a:tc>
                  <a:txBody>
                    <a:bodyPr/>
                    <a:lstStyle/>
                    <a:p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ENTOURAGE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trike="sngStrike" dirty="0">
                          <a:latin typeface="Arial Narrow" panose="020B0606020202030204" pitchFamily="34" charset="0"/>
                        </a:rPr>
                        <a:t>ECHANGE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47997002"/>
                  </a:ext>
                </a:extLst>
              </a:tr>
            </a:tbl>
          </a:graphicData>
        </a:graphic>
      </p:graphicFrame>
      <p:graphicFrame>
        <p:nvGraphicFramePr>
          <p:cNvPr id="8" name="Tableau 8">
            <a:extLst>
              <a:ext uri="{FF2B5EF4-FFF2-40B4-BE49-F238E27FC236}">
                <a16:creationId xmlns:a16="http://schemas.microsoft.com/office/drawing/2014/main" id="{00E6B7F9-6FCB-D8AA-174B-DD83D5E5BA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023356"/>
              </p:ext>
            </p:extLst>
          </p:nvPr>
        </p:nvGraphicFramePr>
        <p:xfrm>
          <a:off x="5116750" y="169030"/>
          <a:ext cx="6715480" cy="658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5774">
                  <a:extLst>
                    <a:ext uri="{9D8B030D-6E8A-4147-A177-3AD203B41FA5}">
                      <a16:colId xmlns:a16="http://schemas.microsoft.com/office/drawing/2014/main" val="145084546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206030332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3235708879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498295570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639443227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565121864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772343597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1568948198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300404549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684847480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90932136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58045956"/>
                    </a:ext>
                  </a:extLst>
                </a:gridCol>
                <a:gridCol w="463268">
                  <a:extLst>
                    <a:ext uri="{9D8B030D-6E8A-4147-A177-3AD203B41FA5}">
                      <a16:colId xmlns:a16="http://schemas.microsoft.com/office/drawing/2014/main" val="1177029074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94265684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4080986677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610518189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1727027703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140370514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4048244566"/>
                    </a:ext>
                  </a:extLst>
                </a:gridCol>
                <a:gridCol w="335774">
                  <a:extLst>
                    <a:ext uri="{9D8B030D-6E8A-4147-A177-3AD203B41FA5}">
                      <a16:colId xmlns:a16="http://schemas.microsoft.com/office/drawing/2014/main" val="206389787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6448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322934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434868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36567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strike="noStrike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109023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379911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sym typeface="Wingdings" panose="05000000000000000000" pitchFamily="2" charset="2"/>
                        </a:rPr>
                        <a:t></a:t>
                      </a:r>
                      <a:endParaRPr lang="fr-FR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42149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0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strike="noStrike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4633499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K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W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194212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Q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146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184244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Z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06105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J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sym typeface="Wingdings" panose="05000000000000000000" pitchFamily="2" charset="2"/>
                        </a:rPr>
                        <a:t></a:t>
                      </a:r>
                      <a:endParaRPr lang="fr-FR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K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414732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Z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889531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3013376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572185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Q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I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W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FR" sz="18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9925053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Z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V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U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29960552"/>
                  </a:ext>
                </a:extLst>
              </a:tr>
            </a:tbl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C6FD072E-9BAB-4F9F-6F7C-1A72843E4B92}"/>
              </a:ext>
            </a:extLst>
          </p:cNvPr>
          <p:cNvSpPr txBox="1"/>
          <p:nvPr/>
        </p:nvSpPr>
        <p:spPr>
          <a:xfrm>
            <a:off x="256567" y="4862200"/>
            <a:ext cx="4240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latin typeface="Arial Narrow" panose="020B0606020202030204" pitchFamily="34" charset="0"/>
              </a:rPr>
              <a:t>Les mots peuvent s’écrire verticalement, horizontalement, de gauche a droite et de droite à gauche.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278BF9F-60E5-058B-F446-8064CCA90452}"/>
              </a:ext>
            </a:extLst>
          </p:cNvPr>
          <p:cNvSpPr txBox="1"/>
          <p:nvPr/>
        </p:nvSpPr>
        <p:spPr>
          <a:xfrm>
            <a:off x="291020" y="5522820"/>
            <a:ext cx="23151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À VOUS DE JOUER !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406E508-CD08-F627-D0CE-01D4FE526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6" y="6089117"/>
            <a:ext cx="1571219" cy="66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56065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1292</Words>
  <Application>Microsoft Office PowerPoint</Application>
  <PresentationFormat>Grand écran</PresentationFormat>
  <Paragraphs>1142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9" baseType="lpstr">
      <vt:lpstr>Arial</vt:lpstr>
      <vt:lpstr>Arial Narrow</vt:lpstr>
      <vt:lpstr>Calibri</vt:lpstr>
      <vt:lpstr>Calibri Light</vt:lpstr>
      <vt:lpstr>Wingdings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Mélanie CHEVREUX</dc:creator>
  <cp:lastModifiedBy>Mélanie CHEVREUX</cp:lastModifiedBy>
  <cp:revision>3</cp:revision>
  <cp:lastPrinted>2022-12-02T08:40:16Z</cp:lastPrinted>
  <dcterms:created xsi:type="dcterms:W3CDTF">2022-12-01T16:27:54Z</dcterms:created>
  <dcterms:modified xsi:type="dcterms:W3CDTF">2022-12-02T11:02:35Z</dcterms:modified>
</cp:coreProperties>
</file>