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8" r:id="rId3"/>
    <p:sldId id="269" r:id="rId4"/>
    <p:sldId id="270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9" d="100"/>
          <a:sy n="109" d="100"/>
        </p:scale>
        <p:origin x="-708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DB44-7C2F-463A-8373-75F4111BDFEE}" type="datetimeFigureOut">
              <a:rPr lang="fr-FR" smtClean="0"/>
              <a:t>25/03/2023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11DD3-A4F0-4746-90FC-B4FEAE84A6F6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e 2"/>
          <p:cNvGrpSpPr/>
          <p:nvPr/>
        </p:nvGrpSpPr>
        <p:grpSpPr>
          <a:xfrm>
            <a:off x="3497260" y="0"/>
            <a:ext cx="2149480" cy="1998662"/>
            <a:chOff x="3497260" y="0"/>
            <a:chExt cx="2149480" cy="1998662"/>
          </a:xfrm>
        </p:grpSpPr>
        <p:grpSp>
          <p:nvGrpSpPr>
            <p:cNvPr id="4" name="Groupe 211"/>
            <p:cNvGrpSpPr/>
            <p:nvPr/>
          </p:nvGrpSpPr>
          <p:grpSpPr>
            <a:xfrm>
              <a:off x="3497260" y="0"/>
              <a:ext cx="2149480" cy="1991071"/>
              <a:chOff x="4699173" y="3175"/>
              <a:chExt cx="2149480" cy="1991071"/>
            </a:xfrm>
          </p:grpSpPr>
          <p:grpSp>
            <p:nvGrpSpPr>
              <p:cNvPr id="6" name="Group 376"/>
              <p:cNvGrpSpPr>
                <a:grpSpLocks/>
              </p:cNvGrpSpPr>
              <p:nvPr/>
            </p:nvGrpSpPr>
            <p:grpSpPr bwMode="auto">
              <a:xfrm>
                <a:off x="4699173" y="3175"/>
                <a:ext cx="1624013" cy="1444625"/>
                <a:chOff x="2339" y="338"/>
                <a:chExt cx="1023" cy="910"/>
              </a:xfrm>
            </p:grpSpPr>
            <p:grpSp>
              <p:nvGrpSpPr>
                <p:cNvPr id="22" name="Group 348"/>
                <p:cNvGrpSpPr>
                  <a:grpSpLocks/>
                </p:cNvGrpSpPr>
                <p:nvPr/>
              </p:nvGrpSpPr>
              <p:grpSpPr bwMode="auto">
                <a:xfrm>
                  <a:off x="2834" y="338"/>
                  <a:ext cx="528" cy="194"/>
                  <a:chOff x="706" y="660"/>
                  <a:chExt cx="528" cy="194"/>
                </a:xfrm>
              </p:grpSpPr>
              <p:grpSp>
                <p:nvGrpSpPr>
                  <p:cNvPr id="39" name="Group 349"/>
                  <p:cNvGrpSpPr>
                    <a:grpSpLocks/>
                  </p:cNvGrpSpPr>
                  <p:nvPr/>
                </p:nvGrpSpPr>
                <p:grpSpPr bwMode="auto">
                  <a:xfrm>
                    <a:off x="706" y="677"/>
                    <a:ext cx="197" cy="159"/>
                    <a:chOff x="2189" y="2372"/>
                    <a:chExt cx="197" cy="159"/>
                  </a:xfrm>
                </p:grpSpPr>
                <p:sp>
                  <p:nvSpPr>
                    <p:cNvPr id="41" name="Rectangle 35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35" y="2372"/>
                      <a:ext cx="107" cy="151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2" name="Rectangle 35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189" y="2406"/>
                      <a:ext cx="197" cy="12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92075" tIns="46038" rIns="92075" bIns="46038">
                      <a:spAutoFit/>
                    </a:bodyPr>
                    <a:lstStyle/>
                    <a:p>
                      <a:pPr algn="ctr"/>
                      <a:r>
                        <a:rPr lang="fr-FR" sz="700"/>
                        <a:t>Wh</a:t>
                      </a:r>
                    </a:p>
                  </p:txBody>
                </p:sp>
                <p:sp>
                  <p:nvSpPr>
                    <p:cNvPr id="43" name="Line 35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236" y="2426"/>
                      <a:ext cx="1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40" name="Rectangle 3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50" y="660"/>
                    <a:ext cx="384" cy="1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/>
                    <a:r>
                      <a:rPr lang="fr-FR" sz="700" dirty="0"/>
                      <a:t>Tarif bleu    </a:t>
                    </a:r>
                    <a:r>
                      <a:rPr lang="fr-FR" sz="700" dirty="0" smtClean="0"/>
                      <a:t> </a:t>
                    </a:r>
                    <a:r>
                      <a:rPr lang="fr-FR" sz="700" dirty="0"/>
                      <a:t>KVA</a:t>
                    </a:r>
                  </a:p>
                </p:txBody>
              </p:sp>
            </p:grpSp>
            <p:sp>
              <p:nvSpPr>
                <p:cNvPr id="23" name="Line 354"/>
                <p:cNvSpPr>
                  <a:spLocks noChangeShapeType="1"/>
                </p:cNvSpPr>
                <p:nvPr/>
              </p:nvSpPr>
              <p:spPr bwMode="auto">
                <a:xfrm rot="5400000">
                  <a:off x="2815" y="857"/>
                  <a:ext cx="23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grpSp>
              <p:nvGrpSpPr>
                <p:cNvPr id="24" name="Group 355"/>
                <p:cNvGrpSpPr>
                  <a:grpSpLocks/>
                </p:cNvGrpSpPr>
                <p:nvPr/>
              </p:nvGrpSpPr>
              <p:grpSpPr bwMode="auto">
                <a:xfrm>
                  <a:off x="2909" y="510"/>
                  <a:ext cx="46" cy="108"/>
                  <a:chOff x="266" y="453"/>
                  <a:chExt cx="46" cy="108"/>
                </a:xfrm>
              </p:grpSpPr>
              <p:sp>
                <p:nvSpPr>
                  <p:cNvPr id="35" name="Line 356"/>
                  <p:cNvSpPr>
                    <a:spLocks noChangeShapeType="1"/>
                  </p:cNvSpPr>
                  <p:nvPr/>
                </p:nvSpPr>
                <p:spPr bwMode="auto">
                  <a:xfrm rot="5400000">
                    <a:off x="244" y="498"/>
                    <a:ext cx="90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36" name="Group 357"/>
                  <p:cNvGrpSpPr>
                    <a:grpSpLocks/>
                  </p:cNvGrpSpPr>
                  <p:nvPr/>
                </p:nvGrpSpPr>
                <p:grpSpPr bwMode="auto">
                  <a:xfrm>
                    <a:off x="266" y="515"/>
                    <a:ext cx="46" cy="46"/>
                    <a:chOff x="260" y="527"/>
                    <a:chExt cx="46" cy="46"/>
                  </a:xfrm>
                </p:grpSpPr>
                <p:sp>
                  <p:nvSpPr>
                    <p:cNvPr id="37" name="Line 3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38" name="Line 35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</p:grpSp>
            <p:sp>
              <p:nvSpPr>
                <p:cNvPr id="25" name="Line 360"/>
                <p:cNvSpPr>
                  <a:spLocks noChangeShapeType="1"/>
                </p:cNvSpPr>
                <p:nvPr/>
              </p:nvSpPr>
              <p:spPr bwMode="auto">
                <a:xfrm>
                  <a:off x="2863" y="621"/>
                  <a:ext cx="69" cy="1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6" name="Rectangle 361"/>
                <p:cNvSpPr>
                  <a:spLocks noChangeArrowheads="1"/>
                </p:cNvSpPr>
                <p:nvPr/>
              </p:nvSpPr>
              <p:spPr bwMode="auto">
                <a:xfrm flipH="1">
                  <a:off x="2339" y="570"/>
                  <a:ext cx="595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/>
                    <a:t>DB90 </a:t>
                  </a:r>
                  <a:endParaRPr lang="fr-FR" sz="700" dirty="0" smtClean="0"/>
                </a:p>
                <a:p>
                  <a:pPr algn="ctr"/>
                  <a:r>
                    <a:rPr lang="fr-FR" sz="700" dirty="0" smtClean="0"/>
                    <a:t>         3 x 30A + N</a:t>
                  </a:r>
                  <a:endParaRPr lang="fr-FR" sz="700" dirty="0"/>
                </a:p>
                <a:p>
                  <a:pPr algn="ctr"/>
                  <a:endParaRPr lang="fr-FR" sz="700" dirty="0"/>
                </a:p>
                <a:p>
                  <a:pPr algn="ctr"/>
                  <a:endParaRPr lang="fr-FR" sz="700" dirty="0"/>
                </a:p>
              </p:txBody>
            </p:sp>
            <p:grpSp>
              <p:nvGrpSpPr>
                <p:cNvPr id="27" name="Group 367"/>
                <p:cNvGrpSpPr>
                  <a:grpSpLocks/>
                </p:cNvGrpSpPr>
                <p:nvPr/>
              </p:nvGrpSpPr>
              <p:grpSpPr bwMode="auto">
                <a:xfrm>
                  <a:off x="2903" y="852"/>
                  <a:ext cx="62" cy="396"/>
                  <a:chOff x="171" y="2405"/>
                  <a:chExt cx="62" cy="396"/>
                </a:xfrm>
              </p:grpSpPr>
              <p:sp>
                <p:nvSpPr>
                  <p:cNvPr id="28" name="Line 369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2" y="2603"/>
                    <a:ext cx="39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29" name="Line 370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48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30" name="Group 371"/>
                  <p:cNvGrpSpPr>
                    <a:grpSpLocks/>
                  </p:cNvGrpSpPr>
                  <p:nvPr/>
                </p:nvGrpSpPr>
                <p:grpSpPr bwMode="auto">
                  <a:xfrm>
                    <a:off x="172" y="2482"/>
                    <a:ext cx="61" cy="33"/>
                    <a:chOff x="1541" y="1023"/>
                    <a:chExt cx="61" cy="33"/>
                  </a:xfrm>
                </p:grpSpPr>
                <p:sp>
                  <p:nvSpPr>
                    <p:cNvPr id="33" name="Oval 37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584" y="1022"/>
                      <a:ext cx="18" cy="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34" name="Line 373"/>
                    <p:cNvSpPr>
                      <a:spLocks noChangeShapeType="1"/>
                    </p:cNvSpPr>
                    <p:nvPr/>
                  </p:nvSpPr>
                  <p:spPr bwMode="auto">
                    <a:xfrm rot="-5400000" flipH="1" flipV="1">
                      <a:off x="1554" y="1017"/>
                      <a:ext cx="26" cy="5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31" name="Line 374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27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32" name="Line 375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4" y="2406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</p:grpSp>
          <p:grpSp>
            <p:nvGrpSpPr>
              <p:cNvPr id="7" name="Groupe 194"/>
              <p:cNvGrpSpPr/>
              <p:nvPr/>
            </p:nvGrpSpPr>
            <p:grpSpPr>
              <a:xfrm>
                <a:off x="5539730" y="1349720"/>
                <a:ext cx="1308923" cy="644526"/>
                <a:chOff x="2689110" y="2715341"/>
                <a:chExt cx="1308923" cy="644526"/>
              </a:xfrm>
            </p:grpSpPr>
            <p:grpSp>
              <p:nvGrpSpPr>
                <p:cNvPr id="8" name="Group 628"/>
                <p:cNvGrpSpPr>
                  <a:grpSpLocks/>
                </p:cNvGrpSpPr>
                <p:nvPr/>
              </p:nvGrpSpPr>
              <p:grpSpPr bwMode="auto">
                <a:xfrm>
                  <a:off x="2689110" y="2715341"/>
                  <a:ext cx="869950" cy="644526"/>
                  <a:chOff x="1435" y="2029"/>
                  <a:chExt cx="548" cy="406"/>
                </a:xfrm>
              </p:grpSpPr>
              <p:sp>
                <p:nvSpPr>
                  <p:cNvPr id="10" name="Rectangle 62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1622" y="2279"/>
                    <a:ext cx="361" cy="1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 defTabSz="762000">
                      <a:spcBef>
                        <a:spcPct val="50000"/>
                      </a:spcBef>
                    </a:pPr>
                    <a:r>
                      <a:rPr lang="fr-FR" sz="700"/>
                      <a:t>In 25A</a:t>
                    </a:r>
                  </a:p>
                </p:txBody>
              </p:sp>
              <p:grpSp>
                <p:nvGrpSpPr>
                  <p:cNvPr id="11" name="Group 63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38" y="2080"/>
                    <a:ext cx="100" cy="156"/>
                    <a:chOff x="1210" y="1684"/>
                    <a:chExt cx="138" cy="216"/>
                  </a:xfrm>
                </p:grpSpPr>
                <p:sp>
                  <p:nvSpPr>
                    <p:cNvPr id="20" name="Rectangle 631"/>
                    <p:cNvSpPr>
                      <a:spLocks noChangeAspect="1" noChangeArrowheads="1"/>
                    </p:cNvSpPr>
                    <p:nvPr/>
                  </p:nvSpPr>
                  <p:spPr bwMode="auto">
                    <a:xfrm flipH="1">
                      <a:off x="1210" y="1684"/>
                      <a:ext cx="137" cy="216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21" name="Line 63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1210" y="1732"/>
                      <a:ext cx="138" cy="1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2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62" y="2162"/>
                    <a:ext cx="27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Dot"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13" name="Line 634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1400" y="2332"/>
                    <a:ext cx="20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14" name="Group 635"/>
                  <p:cNvGrpSpPr>
                    <a:grpSpLocks/>
                  </p:cNvGrpSpPr>
                  <p:nvPr/>
                </p:nvGrpSpPr>
                <p:grpSpPr bwMode="auto">
                  <a:xfrm flipH="1">
                    <a:off x="1453" y="2029"/>
                    <a:ext cx="63" cy="101"/>
                    <a:chOff x="3402" y="83"/>
                    <a:chExt cx="63" cy="101"/>
                  </a:xfrm>
                </p:grpSpPr>
                <p:grpSp>
                  <p:nvGrpSpPr>
                    <p:cNvPr id="16" name="Group 6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02" y="122"/>
                      <a:ext cx="63" cy="62"/>
                      <a:chOff x="2992" y="506"/>
                      <a:chExt cx="63" cy="62"/>
                    </a:xfrm>
                  </p:grpSpPr>
                  <p:sp>
                    <p:nvSpPr>
                      <p:cNvPr id="18" name="Oval 63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992" y="520"/>
                        <a:ext cx="23" cy="32"/>
                      </a:xfrm>
                      <a:prstGeom prst="ellips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  <p:sp>
                    <p:nvSpPr>
                      <p:cNvPr id="19" name="Rectangle 6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8" y="506"/>
                        <a:ext cx="47" cy="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</p:grpSp>
                <p:sp>
                  <p:nvSpPr>
                    <p:cNvPr id="17" name="Line 63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374" y="128"/>
                      <a:ext cx="90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5" name="Line 640"/>
                  <p:cNvSpPr>
                    <a:spLocks noChangeShapeType="1"/>
                  </p:cNvSpPr>
                  <p:nvPr/>
                </p:nvSpPr>
                <p:spPr bwMode="auto">
                  <a:xfrm>
                    <a:off x="1435" y="2110"/>
                    <a:ext cx="69" cy="12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9" name="Rectangl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3388433" y="2763398"/>
                  <a:ext cx="609600" cy="2006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TEGIS</a:t>
                  </a:r>
                  <a:endParaRPr lang="fr-FR" sz="700" dirty="0"/>
                </a:p>
              </p:txBody>
            </p:sp>
          </p:grpSp>
        </p:grpSp>
        <p:cxnSp>
          <p:nvCxnSpPr>
            <p:cNvPr id="5" name="Connecteur droit 4"/>
            <p:cNvCxnSpPr/>
            <p:nvPr/>
          </p:nvCxnSpPr>
          <p:spPr bwMode="auto">
            <a:xfrm>
              <a:off x="3789188" y="1992312"/>
              <a:ext cx="1136650" cy="63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/>
          <p:cNvGrpSpPr/>
          <p:nvPr/>
        </p:nvGrpSpPr>
        <p:grpSpPr>
          <a:xfrm>
            <a:off x="3131840" y="44624"/>
            <a:ext cx="2149480" cy="1998662"/>
            <a:chOff x="4699173" y="3175"/>
            <a:chExt cx="2149480" cy="1998662"/>
          </a:xfrm>
        </p:grpSpPr>
        <p:grpSp>
          <p:nvGrpSpPr>
            <p:cNvPr id="4" name="Groupe 220"/>
            <p:cNvGrpSpPr/>
            <p:nvPr/>
          </p:nvGrpSpPr>
          <p:grpSpPr>
            <a:xfrm>
              <a:off x="4699173" y="3175"/>
              <a:ext cx="2149480" cy="1991071"/>
              <a:chOff x="4699173" y="3175"/>
              <a:chExt cx="2149480" cy="1991071"/>
            </a:xfrm>
          </p:grpSpPr>
          <p:grpSp>
            <p:nvGrpSpPr>
              <p:cNvPr id="6" name="Group 376"/>
              <p:cNvGrpSpPr>
                <a:grpSpLocks/>
              </p:cNvGrpSpPr>
              <p:nvPr/>
            </p:nvGrpSpPr>
            <p:grpSpPr bwMode="auto">
              <a:xfrm>
                <a:off x="4699173" y="3175"/>
                <a:ext cx="1624013" cy="1444625"/>
                <a:chOff x="2339" y="338"/>
                <a:chExt cx="1023" cy="910"/>
              </a:xfrm>
            </p:grpSpPr>
            <p:grpSp>
              <p:nvGrpSpPr>
                <p:cNvPr id="22" name="Group 348"/>
                <p:cNvGrpSpPr>
                  <a:grpSpLocks/>
                </p:cNvGrpSpPr>
                <p:nvPr/>
              </p:nvGrpSpPr>
              <p:grpSpPr bwMode="auto">
                <a:xfrm>
                  <a:off x="2834" y="338"/>
                  <a:ext cx="528" cy="194"/>
                  <a:chOff x="706" y="660"/>
                  <a:chExt cx="528" cy="194"/>
                </a:xfrm>
              </p:grpSpPr>
              <p:grpSp>
                <p:nvGrpSpPr>
                  <p:cNvPr id="37" name="Group 349"/>
                  <p:cNvGrpSpPr>
                    <a:grpSpLocks/>
                  </p:cNvGrpSpPr>
                  <p:nvPr/>
                </p:nvGrpSpPr>
                <p:grpSpPr bwMode="auto">
                  <a:xfrm>
                    <a:off x="706" y="677"/>
                    <a:ext cx="197" cy="159"/>
                    <a:chOff x="2189" y="2372"/>
                    <a:chExt cx="197" cy="159"/>
                  </a:xfrm>
                </p:grpSpPr>
                <p:sp>
                  <p:nvSpPr>
                    <p:cNvPr id="39" name="Rectangle 350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35" y="2372"/>
                      <a:ext cx="107" cy="151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0" name="Rectangle 351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189" y="2406"/>
                      <a:ext cx="197" cy="12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92075" tIns="46038" rIns="92075" bIns="46038">
                      <a:spAutoFit/>
                    </a:bodyPr>
                    <a:lstStyle/>
                    <a:p>
                      <a:pPr algn="ctr"/>
                      <a:r>
                        <a:rPr lang="fr-FR" sz="700"/>
                        <a:t>Wh</a:t>
                      </a:r>
                    </a:p>
                  </p:txBody>
                </p:sp>
                <p:sp>
                  <p:nvSpPr>
                    <p:cNvPr id="41" name="Line 35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236" y="2426"/>
                      <a:ext cx="1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38" name="Rectangle 353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50" y="660"/>
                    <a:ext cx="384" cy="1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/>
                    <a:r>
                      <a:rPr lang="fr-FR" sz="700" dirty="0"/>
                      <a:t>Tarif bleu    </a:t>
                    </a:r>
                    <a:r>
                      <a:rPr lang="fr-FR" sz="700" dirty="0" smtClean="0"/>
                      <a:t> </a:t>
                    </a:r>
                    <a:r>
                      <a:rPr lang="fr-FR" sz="700" dirty="0"/>
                      <a:t>KVA</a:t>
                    </a:r>
                  </a:p>
                </p:txBody>
              </p:sp>
            </p:grpSp>
            <p:sp>
              <p:nvSpPr>
                <p:cNvPr id="23" name="Line 354"/>
                <p:cNvSpPr>
                  <a:spLocks noChangeShapeType="1"/>
                </p:cNvSpPr>
                <p:nvPr/>
              </p:nvSpPr>
              <p:spPr bwMode="auto">
                <a:xfrm rot="5400000">
                  <a:off x="2815" y="857"/>
                  <a:ext cx="23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grpSp>
              <p:nvGrpSpPr>
                <p:cNvPr id="24" name="Group 355"/>
                <p:cNvGrpSpPr>
                  <a:grpSpLocks/>
                </p:cNvGrpSpPr>
                <p:nvPr/>
              </p:nvGrpSpPr>
              <p:grpSpPr bwMode="auto">
                <a:xfrm>
                  <a:off x="2909" y="510"/>
                  <a:ext cx="46" cy="108"/>
                  <a:chOff x="266" y="453"/>
                  <a:chExt cx="46" cy="108"/>
                </a:xfrm>
              </p:grpSpPr>
              <p:sp>
                <p:nvSpPr>
                  <p:cNvPr id="33" name="Line 356"/>
                  <p:cNvSpPr>
                    <a:spLocks noChangeShapeType="1"/>
                  </p:cNvSpPr>
                  <p:nvPr/>
                </p:nvSpPr>
                <p:spPr bwMode="auto">
                  <a:xfrm rot="5400000">
                    <a:off x="244" y="498"/>
                    <a:ext cx="90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34" name="Group 357"/>
                  <p:cNvGrpSpPr>
                    <a:grpSpLocks/>
                  </p:cNvGrpSpPr>
                  <p:nvPr/>
                </p:nvGrpSpPr>
                <p:grpSpPr bwMode="auto">
                  <a:xfrm>
                    <a:off x="266" y="515"/>
                    <a:ext cx="46" cy="46"/>
                    <a:chOff x="260" y="527"/>
                    <a:chExt cx="46" cy="46"/>
                  </a:xfrm>
                </p:grpSpPr>
                <p:sp>
                  <p:nvSpPr>
                    <p:cNvPr id="35" name="Line 35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36" name="Line 35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</p:grpSp>
            <p:sp>
              <p:nvSpPr>
                <p:cNvPr id="25" name="Line 360"/>
                <p:cNvSpPr>
                  <a:spLocks noChangeShapeType="1"/>
                </p:cNvSpPr>
                <p:nvPr/>
              </p:nvSpPr>
              <p:spPr bwMode="auto">
                <a:xfrm>
                  <a:off x="2863" y="621"/>
                  <a:ext cx="69" cy="1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6" name="Rectangle 361"/>
                <p:cNvSpPr>
                  <a:spLocks noChangeArrowheads="1"/>
                </p:cNvSpPr>
                <p:nvPr/>
              </p:nvSpPr>
              <p:spPr bwMode="auto">
                <a:xfrm flipH="1">
                  <a:off x="2339" y="570"/>
                  <a:ext cx="595" cy="3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/>
                    <a:t>DB90 </a:t>
                  </a:r>
                </a:p>
                <a:p>
                  <a:pPr algn="ctr"/>
                  <a:r>
                    <a:rPr lang="fr-FR" sz="700" dirty="0" smtClean="0"/>
                    <a:t>30A + N</a:t>
                  </a:r>
                  <a:endParaRPr lang="fr-FR" sz="700" dirty="0"/>
                </a:p>
                <a:p>
                  <a:pPr algn="ctr"/>
                  <a:endParaRPr lang="fr-FR" sz="700" dirty="0"/>
                </a:p>
                <a:p>
                  <a:pPr algn="ctr"/>
                  <a:endParaRPr lang="fr-FR" sz="700" dirty="0"/>
                </a:p>
              </p:txBody>
            </p:sp>
            <p:grpSp>
              <p:nvGrpSpPr>
                <p:cNvPr id="27" name="Group 367"/>
                <p:cNvGrpSpPr>
                  <a:grpSpLocks/>
                </p:cNvGrpSpPr>
                <p:nvPr/>
              </p:nvGrpSpPr>
              <p:grpSpPr bwMode="auto">
                <a:xfrm>
                  <a:off x="2904" y="852"/>
                  <a:ext cx="61" cy="396"/>
                  <a:chOff x="172" y="2405"/>
                  <a:chExt cx="61" cy="396"/>
                </a:xfrm>
              </p:grpSpPr>
              <p:sp>
                <p:nvSpPr>
                  <p:cNvPr id="28" name="Line 369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2" y="2603"/>
                    <a:ext cx="39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29" name="Line 370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85" y="2448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30" name="Group 371"/>
                  <p:cNvGrpSpPr>
                    <a:grpSpLocks/>
                  </p:cNvGrpSpPr>
                  <p:nvPr/>
                </p:nvGrpSpPr>
                <p:grpSpPr bwMode="auto">
                  <a:xfrm>
                    <a:off x="172" y="2482"/>
                    <a:ext cx="61" cy="33"/>
                    <a:chOff x="1541" y="1023"/>
                    <a:chExt cx="61" cy="33"/>
                  </a:xfrm>
                </p:grpSpPr>
                <p:sp>
                  <p:nvSpPr>
                    <p:cNvPr id="31" name="Oval 372"/>
                    <p:cNvSpPr>
                      <a:spLocks noChangeArrowheads="1"/>
                    </p:cNvSpPr>
                    <p:nvPr/>
                  </p:nvSpPr>
                  <p:spPr bwMode="auto">
                    <a:xfrm rot="16200000" flipV="1">
                      <a:off x="1584" y="1022"/>
                      <a:ext cx="18" cy="19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127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32" name="Line 373"/>
                    <p:cNvSpPr>
                      <a:spLocks noChangeShapeType="1"/>
                    </p:cNvSpPr>
                    <p:nvPr/>
                  </p:nvSpPr>
                  <p:spPr bwMode="auto">
                    <a:xfrm rot="-5400000" flipH="1" flipV="1">
                      <a:off x="1554" y="1017"/>
                      <a:ext cx="26" cy="52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</p:grpSp>
          </p:grpSp>
          <p:grpSp>
            <p:nvGrpSpPr>
              <p:cNvPr id="7" name="Groupe 223"/>
              <p:cNvGrpSpPr/>
              <p:nvPr/>
            </p:nvGrpSpPr>
            <p:grpSpPr>
              <a:xfrm>
                <a:off x="5539730" y="1349720"/>
                <a:ext cx="1308923" cy="644526"/>
                <a:chOff x="2689110" y="2715341"/>
                <a:chExt cx="1308923" cy="644526"/>
              </a:xfrm>
            </p:grpSpPr>
            <p:grpSp>
              <p:nvGrpSpPr>
                <p:cNvPr id="8" name="Group 628"/>
                <p:cNvGrpSpPr>
                  <a:grpSpLocks/>
                </p:cNvGrpSpPr>
                <p:nvPr/>
              </p:nvGrpSpPr>
              <p:grpSpPr bwMode="auto">
                <a:xfrm>
                  <a:off x="2689110" y="2715341"/>
                  <a:ext cx="869950" cy="644526"/>
                  <a:chOff x="1435" y="2029"/>
                  <a:chExt cx="548" cy="406"/>
                </a:xfrm>
              </p:grpSpPr>
              <p:sp>
                <p:nvSpPr>
                  <p:cNvPr id="10" name="Rectangle 62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1622" y="2279"/>
                    <a:ext cx="361" cy="1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 defTabSz="762000">
                      <a:spcBef>
                        <a:spcPct val="50000"/>
                      </a:spcBef>
                    </a:pPr>
                    <a:r>
                      <a:rPr lang="fr-FR" sz="700"/>
                      <a:t>In 25A</a:t>
                    </a:r>
                  </a:p>
                </p:txBody>
              </p:sp>
              <p:grpSp>
                <p:nvGrpSpPr>
                  <p:cNvPr id="11" name="Group 63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38" y="2080"/>
                    <a:ext cx="100" cy="156"/>
                    <a:chOff x="1210" y="1684"/>
                    <a:chExt cx="138" cy="216"/>
                  </a:xfrm>
                </p:grpSpPr>
                <p:sp>
                  <p:nvSpPr>
                    <p:cNvPr id="20" name="Rectangle 631"/>
                    <p:cNvSpPr>
                      <a:spLocks noChangeAspect="1" noChangeArrowheads="1"/>
                    </p:cNvSpPr>
                    <p:nvPr/>
                  </p:nvSpPr>
                  <p:spPr bwMode="auto">
                    <a:xfrm flipH="1">
                      <a:off x="1210" y="1684"/>
                      <a:ext cx="137" cy="216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21" name="Line 63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1210" y="1732"/>
                      <a:ext cx="138" cy="1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2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62" y="2162"/>
                    <a:ext cx="27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Dot"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13" name="Line 634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1400" y="2332"/>
                    <a:ext cx="20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14" name="Group 635"/>
                  <p:cNvGrpSpPr>
                    <a:grpSpLocks/>
                  </p:cNvGrpSpPr>
                  <p:nvPr/>
                </p:nvGrpSpPr>
                <p:grpSpPr bwMode="auto">
                  <a:xfrm flipH="1">
                    <a:off x="1453" y="2029"/>
                    <a:ext cx="63" cy="101"/>
                    <a:chOff x="3402" y="83"/>
                    <a:chExt cx="63" cy="101"/>
                  </a:xfrm>
                </p:grpSpPr>
                <p:grpSp>
                  <p:nvGrpSpPr>
                    <p:cNvPr id="16" name="Group 6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02" y="122"/>
                      <a:ext cx="63" cy="62"/>
                      <a:chOff x="2992" y="506"/>
                      <a:chExt cx="63" cy="62"/>
                    </a:xfrm>
                  </p:grpSpPr>
                  <p:sp>
                    <p:nvSpPr>
                      <p:cNvPr id="18" name="Oval 63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992" y="520"/>
                        <a:ext cx="23" cy="32"/>
                      </a:xfrm>
                      <a:prstGeom prst="ellips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  <p:sp>
                    <p:nvSpPr>
                      <p:cNvPr id="19" name="Rectangle 6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8" y="506"/>
                        <a:ext cx="47" cy="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</p:grpSp>
                <p:sp>
                  <p:nvSpPr>
                    <p:cNvPr id="17" name="Line 63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374" y="128"/>
                      <a:ext cx="90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5" name="Line 640"/>
                  <p:cNvSpPr>
                    <a:spLocks noChangeShapeType="1"/>
                  </p:cNvSpPr>
                  <p:nvPr/>
                </p:nvSpPr>
                <p:spPr bwMode="auto">
                  <a:xfrm>
                    <a:off x="1435" y="2110"/>
                    <a:ext cx="69" cy="12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9" name="Rectangl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3388433" y="2763398"/>
                  <a:ext cx="609600" cy="2006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TEGIS</a:t>
                  </a:r>
                  <a:endParaRPr lang="fr-FR" sz="700" dirty="0"/>
                </a:p>
              </p:txBody>
            </p:sp>
          </p:grpSp>
        </p:grpSp>
        <p:cxnSp>
          <p:nvCxnSpPr>
            <p:cNvPr id="5" name="Connecteur droit 4"/>
            <p:cNvCxnSpPr/>
            <p:nvPr/>
          </p:nvCxnSpPr>
          <p:spPr bwMode="auto">
            <a:xfrm>
              <a:off x="4991101" y="1995487"/>
              <a:ext cx="1136650" cy="63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/>
          <p:cNvGrpSpPr/>
          <p:nvPr/>
        </p:nvGrpSpPr>
        <p:grpSpPr>
          <a:xfrm>
            <a:off x="2673518" y="11113"/>
            <a:ext cx="2092861" cy="1997075"/>
            <a:chOff x="3071984" y="0"/>
            <a:chExt cx="2092861" cy="1997075"/>
          </a:xfrm>
        </p:grpSpPr>
        <p:grpSp>
          <p:nvGrpSpPr>
            <p:cNvPr id="4" name="Groupe 210"/>
            <p:cNvGrpSpPr/>
            <p:nvPr/>
          </p:nvGrpSpPr>
          <p:grpSpPr>
            <a:xfrm>
              <a:off x="3071984" y="0"/>
              <a:ext cx="2092861" cy="1988955"/>
              <a:chOff x="3071984" y="0"/>
              <a:chExt cx="2092861" cy="1988955"/>
            </a:xfrm>
          </p:grpSpPr>
          <p:grpSp>
            <p:nvGrpSpPr>
              <p:cNvPr id="6" name="Group 278"/>
              <p:cNvGrpSpPr>
                <a:grpSpLocks/>
              </p:cNvGrpSpPr>
              <p:nvPr/>
            </p:nvGrpSpPr>
            <p:grpSpPr bwMode="auto">
              <a:xfrm>
                <a:off x="3071984" y="0"/>
                <a:ext cx="1566863" cy="1444625"/>
                <a:chOff x="1314" y="336"/>
                <a:chExt cx="987" cy="910"/>
              </a:xfrm>
            </p:grpSpPr>
            <p:grpSp>
              <p:nvGrpSpPr>
                <p:cNvPr id="22" name="Group 250"/>
                <p:cNvGrpSpPr>
                  <a:grpSpLocks/>
                </p:cNvGrpSpPr>
                <p:nvPr/>
              </p:nvGrpSpPr>
              <p:grpSpPr bwMode="auto">
                <a:xfrm>
                  <a:off x="1773" y="336"/>
                  <a:ext cx="528" cy="194"/>
                  <a:chOff x="706" y="660"/>
                  <a:chExt cx="528" cy="194"/>
                </a:xfrm>
              </p:grpSpPr>
              <p:grpSp>
                <p:nvGrpSpPr>
                  <p:cNvPr id="41" name="Group 251"/>
                  <p:cNvGrpSpPr>
                    <a:grpSpLocks/>
                  </p:cNvGrpSpPr>
                  <p:nvPr/>
                </p:nvGrpSpPr>
                <p:grpSpPr bwMode="auto">
                  <a:xfrm>
                    <a:off x="706" y="677"/>
                    <a:ext cx="197" cy="159"/>
                    <a:chOff x="2189" y="2372"/>
                    <a:chExt cx="197" cy="159"/>
                  </a:xfrm>
                </p:grpSpPr>
                <p:sp>
                  <p:nvSpPr>
                    <p:cNvPr id="43" name="Rectangle 252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35" y="2372"/>
                      <a:ext cx="107" cy="151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4" name="Rectangle 253"/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189" y="2406"/>
                      <a:ext cx="197" cy="12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lIns="92075" tIns="46038" rIns="92075" bIns="46038">
                      <a:spAutoFit/>
                    </a:bodyPr>
                    <a:lstStyle/>
                    <a:p>
                      <a:pPr algn="ctr"/>
                      <a:r>
                        <a:rPr lang="fr-FR" sz="700"/>
                        <a:t>Wh</a:t>
                      </a:r>
                    </a:p>
                  </p:txBody>
                </p:sp>
                <p:sp>
                  <p:nvSpPr>
                    <p:cNvPr id="45" name="Line 254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2236" y="2426"/>
                      <a:ext cx="106" cy="0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42" name="Rectangle 255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850" y="660"/>
                    <a:ext cx="384" cy="1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/>
                    <a:r>
                      <a:rPr lang="fr-FR" sz="700" dirty="0"/>
                      <a:t>Tarif bleu    </a:t>
                    </a:r>
                    <a:r>
                      <a:rPr lang="fr-FR" sz="700" dirty="0" smtClean="0"/>
                      <a:t> </a:t>
                    </a:r>
                    <a:r>
                      <a:rPr lang="fr-FR" sz="700" dirty="0"/>
                      <a:t>KVA</a:t>
                    </a:r>
                  </a:p>
                </p:txBody>
              </p:sp>
            </p:grpSp>
            <p:sp>
              <p:nvSpPr>
                <p:cNvPr id="23" name="Line 256"/>
                <p:cNvSpPr>
                  <a:spLocks noChangeShapeType="1"/>
                </p:cNvSpPr>
                <p:nvPr/>
              </p:nvSpPr>
              <p:spPr bwMode="auto">
                <a:xfrm rot="5400000">
                  <a:off x="1754" y="855"/>
                  <a:ext cx="234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grpSp>
              <p:nvGrpSpPr>
                <p:cNvPr id="24" name="Group 257"/>
                <p:cNvGrpSpPr>
                  <a:grpSpLocks/>
                </p:cNvGrpSpPr>
                <p:nvPr/>
              </p:nvGrpSpPr>
              <p:grpSpPr bwMode="auto">
                <a:xfrm>
                  <a:off x="1848" y="508"/>
                  <a:ext cx="46" cy="108"/>
                  <a:chOff x="266" y="453"/>
                  <a:chExt cx="46" cy="108"/>
                </a:xfrm>
              </p:grpSpPr>
              <p:sp>
                <p:nvSpPr>
                  <p:cNvPr id="37" name="Line 258"/>
                  <p:cNvSpPr>
                    <a:spLocks noChangeShapeType="1"/>
                  </p:cNvSpPr>
                  <p:nvPr/>
                </p:nvSpPr>
                <p:spPr bwMode="auto">
                  <a:xfrm rot="5400000">
                    <a:off x="244" y="498"/>
                    <a:ext cx="90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38" name="Group 259"/>
                  <p:cNvGrpSpPr>
                    <a:grpSpLocks/>
                  </p:cNvGrpSpPr>
                  <p:nvPr/>
                </p:nvGrpSpPr>
                <p:grpSpPr bwMode="auto">
                  <a:xfrm>
                    <a:off x="266" y="515"/>
                    <a:ext cx="46" cy="46"/>
                    <a:chOff x="260" y="527"/>
                    <a:chExt cx="46" cy="46"/>
                  </a:xfrm>
                </p:grpSpPr>
                <p:sp>
                  <p:nvSpPr>
                    <p:cNvPr id="39" name="Line 26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40" name="Line 261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260" y="527"/>
                      <a:ext cx="46" cy="46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</p:grpSp>
            <p:sp>
              <p:nvSpPr>
                <p:cNvPr id="25" name="Line 262"/>
                <p:cNvSpPr>
                  <a:spLocks noChangeShapeType="1"/>
                </p:cNvSpPr>
                <p:nvPr/>
              </p:nvSpPr>
              <p:spPr bwMode="auto">
                <a:xfrm>
                  <a:off x="1802" y="619"/>
                  <a:ext cx="69" cy="12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6" name="Rectangle 263"/>
                <p:cNvSpPr>
                  <a:spLocks noChangeArrowheads="1"/>
                </p:cNvSpPr>
                <p:nvPr/>
              </p:nvSpPr>
              <p:spPr bwMode="auto">
                <a:xfrm flipH="1">
                  <a:off x="1314" y="518"/>
                  <a:ext cx="595" cy="39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DB90</a:t>
                  </a:r>
                </a:p>
                <a:p>
                  <a:pPr algn="ctr"/>
                  <a:r>
                    <a:rPr lang="fr-FR" sz="700" dirty="0" smtClean="0"/>
                    <a:t> 30A + N </a:t>
                  </a:r>
                </a:p>
                <a:p>
                  <a:pPr algn="ctr"/>
                  <a:r>
                    <a:rPr lang="fr-FR" sz="700" dirty="0" smtClean="0">
                      <a:sym typeface="Symbol" pitchFamily="18" charset="2"/>
                    </a:rPr>
                    <a:t>I</a:t>
                  </a:r>
                  <a:r>
                    <a:rPr lang="fr-FR" sz="700" dirty="0">
                      <a:sym typeface="Symbol" pitchFamily="18" charset="2"/>
                    </a:rPr>
                    <a:t>n=</a:t>
                  </a:r>
                  <a:r>
                    <a:rPr lang="fr-FR" sz="700" dirty="0"/>
                    <a:t> </a:t>
                  </a:r>
                  <a:r>
                    <a:rPr lang="fr-FR" sz="700" dirty="0" smtClean="0"/>
                    <a:t>500mA</a:t>
                  </a:r>
                  <a:endParaRPr lang="fr-FR" sz="700" dirty="0"/>
                </a:p>
                <a:p>
                  <a:pPr algn="ctr"/>
                  <a:endParaRPr lang="fr-FR" sz="700" dirty="0"/>
                </a:p>
                <a:p>
                  <a:pPr algn="ctr"/>
                  <a:endParaRPr lang="fr-FR" sz="700" dirty="0"/>
                </a:p>
              </p:txBody>
            </p:sp>
            <p:grpSp>
              <p:nvGrpSpPr>
                <p:cNvPr id="27" name="Group 264"/>
                <p:cNvGrpSpPr>
                  <a:grpSpLocks/>
                </p:cNvGrpSpPr>
                <p:nvPr/>
              </p:nvGrpSpPr>
              <p:grpSpPr bwMode="auto">
                <a:xfrm>
                  <a:off x="1810" y="665"/>
                  <a:ext cx="174" cy="137"/>
                  <a:chOff x="174" y="664"/>
                  <a:chExt cx="174" cy="137"/>
                </a:xfrm>
              </p:grpSpPr>
              <p:sp>
                <p:nvSpPr>
                  <p:cNvPr id="33" name="Line 2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96" y="784"/>
                    <a:ext cx="52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34" name="Line 266"/>
                  <p:cNvSpPr>
                    <a:spLocks noChangeShapeType="1"/>
                  </p:cNvSpPr>
                  <p:nvPr/>
                </p:nvSpPr>
                <p:spPr bwMode="auto">
                  <a:xfrm>
                    <a:off x="254" y="665"/>
                    <a:ext cx="94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stealth" w="med" len="med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35" name="Line 267"/>
                  <p:cNvSpPr>
                    <a:spLocks noChangeShapeType="1"/>
                  </p:cNvSpPr>
                  <p:nvPr/>
                </p:nvSpPr>
                <p:spPr bwMode="auto">
                  <a:xfrm>
                    <a:off x="344" y="664"/>
                    <a:ext cx="0" cy="123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36" name="Oval 268"/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174" y="767"/>
                    <a:ext cx="120" cy="34"/>
                  </a:xfrm>
                  <a:prstGeom prst="ellips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28" name="Line 271"/>
                <p:cNvSpPr>
                  <a:spLocks noChangeShapeType="1"/>
                </p:cNvSpPr>
                <p:nvPr/>
              </p:nvSpPr>
              <p:spPr bwMode="auto">
                <a:xfrm rot="16200000" flipH="1">
                  <a:off x="1673" y="1048"/>
                  <a:ext cx="396" cy="0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sp>
              <p:nvSpPr>
                <p:cNvPr id="29" name="Line 272"/>
                <p:cNvSpPr>
                  <a:spLocks noChangeShapeType="1"/>
                </p:cNvSpPr>
                <p:nvPr/>
              </p:nvSpPr>
              <p:spPr bwMode="auto">
                <a:xfrm rot="-5400000" flipH="1" flipV="1">
                  <a:off x="1856" y="893"/>
                  <a:ext cx="26" cy="52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fr-FR"/>
                </a:p>
              </p:txBody>
            </p:sp>
            <p:grpSp>
              <p:nvGrpSpPr>
                <p:cNvPr id="30" name="Group 273"/>
                <p:cNvGrpSpPr>
                  <a:grpSpLocks/>
                </p:cNvGrpSpPr>
                <p:nvPr/>
              </p:nvGrpSpPr>
              <p:grpSpPr bwMode="auto">
                <a:xfrm>
                  <a:off x="1843" y="927"/>
                  <a:ext cx="61" cy="33"/>
                  <a:chOff x="1541" y="1023"/>
                  <a:chExt cx="61" cy="33"/>
                </a:xfrm>
              </p:grpSpPr>
              <p:sp>
                <p:nvSpPr>
                  <p:cNvPr id="31" name="Oval 274"/>
                  <p:cNvSpPr>
                    <a:spLocks noChangeArrowheads="1"/>
                  </p:cNvSpPr>
                  <p:nvPr/>
                </p:nvSpPr>
                <p:spPr bwMode="auto">
                  <a:xfrm rot="16200000" flipV="1">
                    <a:off x="1584" y="1022"/>
                    <a:ext cx="18" cy="19"/>
                  </a:xfrm>
                  <a:prstGeom prst="ellipse">
                    <a:avLst/>
                  </a:prstGeom>
                  <a:solidFill>
                    <a:schemeClr val="tx1"/>
                  </a:solidFill>
                  <a:ln w="12700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32" name="Line 275"/>
                  <p:cNvSpPr>
                    <a:spLocks noChangeShapeType="1"/>
                  </p:cNvSpPr>
                  <p:nvPr/>
                </p:nvSpPr>
                <p:spPr bwMode="auto">
                  <a:xfrm rot="-5400000" flipH="1" flipV="1">
                    <a:off x="1554" y="1017"/>
                    <a:ext cx="26" cy="52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</p:grpSp>
          <p:grpSp>
            <p:nvGrpSpPr>
              <p:cNvPr id="7" name="Groupe 179"/>
              <p:cNvGrpSpPr/>
              <p:nvPr/>
            </p:nvGrpSpPr>
            <p:grpSpPr>
              <a:xfrm>
                <a:off x="3855922" y="1344429"/>
                <a:ext cx="1308923" cy="644526"/>
                <a:chOff x="2689110" y="2715341"/>
                <a:chExt cx="1308923" cy="644526"/>
              </a:xfrm>
            </p:grpSpPr>
            <p:grpSp>
              <p:nvGrpSpPr>
                <p:cNvPr id="8" name="Group 628"/>
                <p:cNvGrpSpPr>
                  <a:grpSpLocks/>
                </p:cNvGrpSpPr>
                <p:nvPr/>
              </p:nvGrpSpPr>
              <p:grpSpPr bwMode="auto">
                <a:xfrm>
                  <a:off x="2689110" y="2715341"/>
                  <a:ext cx="869950" cy="644526"/>
                  <a:chOff x="1435" y="2029"/>
                  <a:chExt cx="548" cy="406"/>
                </a:xfrm>
              </p:grpSpPr>
              <p:sp>
                <p:nvSpPr>
                  <p:cNvPr id="10" name="Rectangle 629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1622" y="2279"/>
                    <a:ext cx="361" cy="1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lIns="92075" tIns="46038" rIns="92075" bIns="46038">
                    <a:spAutoFit/>
                  </a:bodyPr>
                  <a:lstStyle/>
                  <a:p>
                    <a:pPr algn="ctr" defTabSz="762000">
                      <a:spcBef>
                        <a:spcPct val="50000"/>
                      </a:spcBef>
                    </a:pPr>
                    <a:r>
                      <a:rPr lang="fr-FR" sz="700"/>
                      <a:t>In 25A</a:t>
                    </a:r>
                  </a:p>
                </p:txBody>
              </p:sp>
              <p:grpSp>
                <p:nvGrpSpPr>
                  <p:cNvPr id="11" name="Group 630"/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738" y="2080"/>
                    <a:ext cx="100" cy="156"/>
                    <a:chOff x="1210" y="1684"/>
                    <a:chExt cx="138" cy="216"/>
                  </a:xfrm>
                </p:grpSpPr>
                <p:sp>
                  <p:nvSpPr>
                    <p:cNvPr id="20" name="Rectangle 631"/>
                    <p:cNvSpPr>
                      <a:spLocks noChangeAspect="1" noChangeArrowheads="1"/>
                    </p:cNvSpPr>
                    <p:nvPr/>
                  </p:nvSpPr>
                  <p:spPr bwMode="auto">
                    <a:xfrm flipH="1">
                      <a:off x="1210" y="1684"/>
                      <a:ext cx="137" cy="216"/>
                    </a:xfrm>
                    <a:prstGeom prst="rect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  <p:sp>
                  <p:nvSpPr>
                    <p:cNvPr id="21" name="Line 632"/>
                    <p:cNvSpPr>
                      <a:spLocks noChangeAspect="1" noChangeShapeType="1"/>
                    </p:cNvSpPr>
                    <p:nvPr/>
                  </p:nvSpPr>
                  <p:spPr bwMode="auto">
                    <a:xfrm>
                      <a:off x="1210" y="1732"/>
                      <a:ext cx="138" cy="138"/>
                    </a:xfrm>
                    <a:prstGeom prst="line">
                      <a:avLst/>
                    </a:prstGeom>
                    <a:noFill/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2" name="Line 6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62" y="2162"/>
                    <a:ext cx="276" cy="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prstDash val="dashDot"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sp>
                <p:nvSpPr>
                  <p:cNvPr id="13" name="Line 634"/>
                  <p:cNvSpPr>
                    <a:spLocks noChangeShapeType="1"/>
                  </p:cNvSpPr>
                  <p:nvPr/>
                </p:nvSpPr>
                <p:spPr bwMode="auto">
                  <a:xfrm rot="16200000" flipH="1">
                    <a:off x="1400" y="2332"/>
                    <a:ext cx="206" cy="0"/>
                  </a:xfrm>
                  <a:prstGeom prst="line">
                    <a:avLst/>
                  </a:prstGeom>
                  <a:noFill/>
                  <a:ln w="12700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  <p:grpSp>
                <p:nvGrpSpPr>
                  <p:cNvPr id="14" name="Group 635"/>
                  <p:cNvGrpSpPr>
                    <a:grpSpLocks/>
                  </p:cNvGrpSpPr>
                  <p:nvPr/>
                </p:nvGrpSpPr>
                <p:grpSpPr bwMode="auto">
                  <a:xfrm flipH="1">
                    <a:off x="1453" y="2029"/>
                    <a:ext cx="63" cy="101"/>
                    <a:chOff x="3402" y="83"/>
                    <a:chExt cx="63" cy="101"/>
                  </a:xfrm>
                </p:grpSpPr>
                <p:grpSp>
                  <p:nvGrpSpPr>
                    <p:cNvPr id="16" name="Group 6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402" y="122"/>
                      <a:ext cx="63" cy="62"/>
                      <a:chOff x="2992" y="506"/>
                      <a:chExt cx="63" cy="62"/>
                    </a:xfrm>
                  </p:grpSpPr>
                  <p:sp>
                    <p:nvSpPr>
                      <p:cNvPr id="18" name="Oval 637"/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992" y="520"/>
                        <a:ext cx="23" cy="32"/>
                      </a:xfrm>
                      <a:prstGeom prst="ellipse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  <p:sp>
                    <p:nvSpPr>
                      <p:cNvPr id="19" name="Rectangle 6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8" y="506"/>
                        <a:ext cx="47" cy="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fr-FR"/>
                      </a:p>
                    </p:txBody>
                  </p:sp>
                </p:grpSp>
                <p:sp>
                  <p:nvSpPr>
                    <p:cNvPr id="17" name="Line 639"/>
                    <p:cNvSpPr>
                      <a:spLocks noChangeShapeType="1"/>
                    </p:cNvSpPr>
                    <p:nvPr/>
                  </p:nvSpPr>
                  <p:spPr bwMode="auto">
                    <a:xfrm rot="5400000">
                      <a:off x="3374" y="128"/>
                      <a:ext cx="90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fr-FR"/>
                    </a:p>
                  </p:txBody>
                </p:sp>
              </p:grpSp>
              <p:sp>
                <p:nvSpPr>
                  <p:cNvPr id="15" name="Line 640"/>
                  <p:cNvSpPr>
                    <a:spLocks noChangeShapeType="1"/>
                  </p:cNvSpPr>
                  <p:nvPr/>
                </p:nvSpPr>
                <p:spPr bwMode="auto">
                  <a:xfrm>
                    <a:off x="1435" y="2110"/>
                    <a:ext cx="69" cy="120"/>
                  </a:xfrm>
                  <a:prstGeom prst="line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fr-FR"/>
                  </a:p>
                </p:txBody>
              </p:sp>
            </p:grpSp>
            <p:sp>
              <p:nvSpPr>
                <p:cNvPr id="9" name="Rectangle 255"/>
                <p:cNvSpPr>
                  <a:spLocks noChangeAspect="1" noChangeArrowheads="1"/>
                </p:cNvSpPr>
                <p:nvPr/>
              </p:nvSpPr>
              <p:spPr bwMode="auto">
                <a:xfrm>
                  <a:off x="3388433" y="2763398"/>
                  <a:ext cx="609600" cy="20069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2075" tIns="46038" rIns="92075" bIns="46038">
                  <a:spAutoFit/>
                </a:bodyPr>
                <a:lstStyle/>
                <a:p>
                  <a:pPr algn="ctr"/>
                  <a:r>
                    <a:rPr lang="fr-FR" sz="700" dirty="0" smtClean="0"/>
                    <a:t>TEGIS</a:t>
                  </a:r>
                  <a:endParaRPr lang="fr-FR" sz="700" dirty="0"/>
                </a:p>
              </p:txBody>
            </p:sp>
          </p:grpSp>
        </p:grpSp>
        <p:cxnSp>
          <p:nvCxnSpPr>
            <p:cNvPr id="5" name="Connecteur droit 4"/>
            <p:cNvCxnSpPr/>
            <p:nvPr/>
          </p:nvCxnSpPr>
          <p:spPr bwMode="auto">
            <a:xfrm>
              <a:off x="3436938" y="1990725"/>
              <a:ext cx="1136650" cy="635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42</Words>
  <Application>Microsoft Office PowerPoint</Application>
  <PresentationFormat>Affichage à l'écran (4:3)</PresentationFormat>
  <Paragraphs>19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Company>Apave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S823273</dc:creator>
  <cp:lastModifiedBy>S823273</cp:lastModifiedBy>
  <cp:revision>32</cp:revision>
  <dcterms:created xsi:type="dcterms:W3CDTF">2023-03-25T17:10:57Z</dcterms:created>
  <dcterms:modified xsi:type="dcterms:W3CDTF">2023-03-25T19:42:12Z</dcterms:modified>
</cp:coreProperties>
</file>