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58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155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EBFF4-8E78-4AB1-8872-8A535646ACDA}" type="datetimeFigureOut">
              <a:rPr lang="fr-FR" smtClean="0"/>
              <a:t>20/01/2023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C98C4-D9DB-478B-95E2-3A9DAC9EE2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2904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EBFF4-8E78-4AB1-8872-8A535646ACDA}" type="datetimeFigureOut">
              <a:rPr lang="fr-FR" smtClean="0"/>
              <a:t>20/01/2023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C98C4-D9DB-478B-95E2-3A9DAC9EE2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5139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EBFF4-8E78-4AB1-8872-8A535646ACDA}" type="datetimeFigureOut">
              <a:rPr lang="fr-FR" smtClean="0"/>
              <a:t>20/01/2023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C98C4-D9DB-478B-95E2-3A9DAC9EE2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0329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EBFF4-8E78-4AB1-8872-8A535646ACDA}" type="datetimeFigureOut">
              <a:rPr lang="fr-FR" smtClean="0"/>
              <a:t>20/01/2023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C98C4-D9DB-478B-95E2-3A9DAC9EE2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675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EBFF4-8E78-4AB1-8872-8A535646ACDA}" type="datetimeFigureOut">
              <a:rPr lang="fr-FR" smtClean="0"/>
              <a:t>20/01/2023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C98C4-D9DB-478B-95E2-3A9DAC9EE2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85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EBFF4-8E78-4AB1-8872-8A535646ACDA}" type="datetimeFigureOut">
              <a:rPr lang="fr-FR" smtClean="0"/>
              <a:t>20/01/2023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C98C4-D9DB-478B-95E2-3A9DAC9EE2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5951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EBFF4-8E78-4AB1-8872-8A535646ACDA}" type="datetimeFigureOut">
              <a:rPr lang="fr-FR" smtClean="0"/>
              <a:t>20/01/2023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C98C4-D9DB-478B-95E2-3A9DAC9EE2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1020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EBFF4-8E78-4AB1-8872-8A535646ACDA}" type="datetimeFigureOut">
              <a:rPr lang="fr-FR" smtClean="0"/>
              <a:t>20/01/2023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C98C4-D9DB-478B-95E2-3A9DAC9EE2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2665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EBFF4-8E78-4AB1-8872-8A535646ACDA}" type="datetimeFigureOut">
              <a:rPr lang="fr-FR" smtClean="0"/>
              <a:t>20/01/2023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C98C4-D9DB-478B-95E2-3A9DAC9EE2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257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EBFF4-8E78-4AB1-8872-8A535646ACDA}" type="datetimeFigureOut">
              <a:rPr lang="fr-FR" smtClean="0"/>
              <a:t>20/01/2023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C98C4-D9DB-478B-95E2-3A9DAC9EE2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8766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EBFF4-8E78-4AB1-8872-8A535646ACDA}" type="datetimeFigureOut">
              <a:rPr lang="fr-FR" smtClean="0"/>
              <a:t>20/01/2023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C98C4-D9DB-478B-95E2-3A9DAC9EE2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6794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EBFF4-8E78-4AB1-8872-8A535646ACDA}" type="datetimeFigureOut">
              <a:rPr lang="fr-FR" smtClean="0"/>
              <a:t>20/01/2023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C98C4-D9DB-478B-95E2-3A9DAC9EE2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0350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514350" y="260648"/>
            <a:ext cx="60487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Bonjour,</a:t>
            </a:r>
          </a:p>
          <a:p>
            <a:r>
              <a:rPr lang="fr-FR" sz="1200" dirty="0"/>
              <a:t>Certains fichiers Excel ont une taille parfois « démesurée » comparée à leur contenu.</a:t>
            </a:r>
          </a:p>
          <a:p>
            <a:r>
              <a:rPr lang="fr-FR" sz="1200" dirty="0"/>
              <a:t>Quelques manipulations « simples » permettent parfois de diminuer ce poids par 10, voire 20.</a:t>
            </a:r>
          </a:p>
          <a:p>
            <a:endParaRPr lang="fr-FR" sz="1200" dirty="0"/>
          </a:p>
          <a:p>
            <a:r>
              <a:rPr lang="fr-FR" sz="1200" dirty="0"/>
              <a:t>La première action à effectuer est de modifier le type de fichier par défaut.</a:t>
            </a:r>
          </a:p>
          <a:p>
            <a:r>
              <a:rPr lang="fr-FR" sz="1200" dirty="0"/>
              <a:t>Pour cela, il suffit de cliquer sur « Fichier/Options » 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9792" y="2348880"/>
            <a:ext cx="6174354" cy="4353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1457325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à coins arrondis 4"/>
          <p:cNvSpPr/>
          <p:nvPr/>
        </p:nvSpPr>
        <p:spPr>
          <a:xfrm>
            <a:off x="611560" y="5661248"/>
            <a:ext cx="1296144" cy="36004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avec flèche 6"/>
          <p:cNvCxnSpPr/>
          <p:nvPr/>
        </p:nvCxnSpPr>
        <p:spPr>
          <a:xfrm flipH="1">
            <a:off x="971600" y="1645643"/>
            <a:ext cx="1944216" cy="41520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 flipH="1">
            <a:off x="1475656" y="1645643"/>
            <a:ext cx="1872208" cy="401560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/>
        </p:nvSpPr>
        <p:spPr>
          <a:xfrm>
            <a:off x="3851920" y="1853245"/>
            <a:ext cx="42166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Ensuite, dans « Enregistrement, choisir « Classeur Excel (*.</a:t>
            </a:r>
            <a:r>
              <a:rPr lang="fr-FR" sz="1200" dirty="0" err="1"/>
              <a:t>xlsx</a:t>
            </a:r>
            <a:r>
              <a:rPr lang="fr-FR" sz="1200" dirty="0"/>
              <a:t> )»</a:t>
            </a:r>
          </a:p>
        </p:txBody>
      </p:sp>
      <p:cxnSp>
        <p:nvCxnSpPr>
          <p:cNvPr id="16" name="Connecteur droit avec flèche 15"/>
          <p:cNvCxnSpPr/>
          <p:nvPr/>
        </p:nvCxnSpPr>
        <p:spPr>
          <a:xfrm flipH="1">
            <a:off x="3491880" y="2130244"/>
            <a:ext cx="1944216" cy="10827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7020272" y="2130244"/>
            <a:ext cx="576064" cy="10827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536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95536" y="548680"/>
            <a:ext cx="736951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Ceci fait, on va modifier les fichiers existants, et les convertir au format « </a:t>
            </a:r>
            <a:r>
              <a:rPr lang="fr-FR" sz="1200" dirty="0" err="1"/>
              <a:t>xlsx</a:t>
            </a:r>
            <a:r>
              <a:rPr lang="fr-FR" sz="1200" dirty="0"/>
              <a:t> ».</a:t>
            </a:r>
          </a:p>
          <a:p>
            <a:r>
              <a:rPr lang="fr-FR" sz="1400" b="1" u="sng" dirty="0">
                <a:solidFill>
                  <a:srgbClr val="FF0000"/>
                </a:solidFill>
              </a:rPr>
              <a:t>Faites les opérations suivantes sur une copie de votre fichier, car le fichier sera supprimé à l’issue</a:t>
            </a:r>
          </a:p>
          <a:p>
            <a:r>
              <a:rPr lang="fr-FR" sz="1200" dirty="0"/>
              <a:t>Pour cela, une fois ouvert le fichier (***.</a:t>
            </a:r>
            <a:r>
              <a:rPr lang="fr-FR" sz="1200" dirty="0" err="1"/>
              <a:t>xls</a:t>
            </a:r>
            <a:r>
              <a:rPr lang="fr-FR" sz="1200" dirty="0"/>
              <a:t>), on clique sur « Fichier/Convertir »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71628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à coins arrondis 5"/>
          <p:cNvSpPr/>
          <p:nvPr/>
        </p:nvSpPr>
        <p:spPr>
          <a:xfrm>
            <a:off x="2483768" y="2564904"/>
            <a:ext cx="1188346" cy="72008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371015" y="3650540"/>
            <a:ext cx="4325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Vous aurez alors plusieurs messages d’alerte, vous validez tout…</a:t>
            </a:r>
          </a:p>
          <a:p>
            <a:r>
              <a:rPr lang="fr-FR" sz="1200" dirty="0"/>
              <a:t>L’ancien fichier « fichier1.xls » sera alors renommé « fichier1.xlsx »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016" y="4159399"/>
            <a:ext cx="5654166" cy="99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015" y="5940171"/>
            <a:ext cx="6233914" cy="63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5207490"/>
            <a:ext cx="6024325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6804248" y="4658296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Déjà, à cette étape, votre fichier a perdu</a:t>
            </a:r>
          </a:p>
          <a:p>
            <a:pPr algn="ctr"/>
            <a:r>
              <a:rPr lang="fr-FR" dirty="0"/>
              <a:t>beaucoup de kilos..</a:t>
            </a:r>
          </a:p>
        </p:txBody>
      </p:sp>
    </p:spTree>
    <p:extLst>
      <p:ext uri="{BB962C8B-B14F-4D97-AF65-F5344CB8AC3E}">
        <p14:creationId xmlns:p14="http://schemas.microsoft.com/office/powerpoint/2010/main" val="3990890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51520" y="332656"/>
            <a:ext cx="56995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Une autre cause de « grossissement » de fichier peut être la présence d’objets invisibles.</a:t>
            </a:r>
          </a:p>
          <a:p>
            <a:endParaRPr lang="fr-FR" sz="1200" dirty="0"/>
          </a:p>
          <a:p>
            <a:r>
              <a:rPr lang="fr-FR" sz="1200" dirty="0"/>
              <a:t>Dans tous les onglets de votre classeur, vous effectuez les opérations suivantes :</a:t>
            </a:r>
          </a:p>
          <a:p>
            <a:endParaRPr lang="fr-FR" sz="1200" dirty="0"/>
          </a:p>
          <a:p>
            <a:r>
              <a:rPr lang="fr-FR" sz="1200" dirty="0"/>
              <a:t>Un appui sur la touche de fonction « F5 » fait apparaître cette boîte :</a:t>
            </a:r>
          </a:p>
        </p:txBody>
      </p:sp>
      <p:grpSp>
        <p:nvGrpSpPr>
          <p:cNvPr id="9" name="Groupe 8"/>
          <p:cNvGrpSpPr/>
          <p:nvPr/>
        </p:nvGrpSpPr>
        <p:grpSpPr>
          <a:xfrm>
            <a:off x="272382" y="1348319"/>
            <a:ext cx="2828925" cy="2638425"/>
            <a:chOff x="272382" y="1348319"/>
            <a:chExt cx="2828925" cy="2638425"/>
          </a:xfrm>
        </p:grpSpPr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382" y="1348319"/>
              <a:ext cx="2828925" cy="263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à coins arrondis 4"/>
            <p:cNvSpPr/>
            <p:nvPr/>
          </p:nvSpPr>
          <p:spPr>
            <a:xfrm>
              <a:off x="367011" y="3595488"/>
              <a:ext cx="792088" cy="288033"/>
            </a:xfrm>
            <a:prstGeom prst="round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" name="ZoneTexte 5"/>
          <p:cNvSpPr txBox="1"/>
          <p:nvPr/>
        </p:nvSpPr>
        <p:spPr>
          <a:xfrm>
            <a:off x="272382" y="4077072"/>
            <a:ext cx="35791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Vous cliquez sur « </a:t>
            </a:r>
            <a:r>
              <a:rPr lang="fr-FR" sz="1200" u="sng" dirty="0"/>
              <a:t>C</a:t>
            </a:r>
            <a:r>
              <a:rPr lang="fr-FR" sz="1200" dirty="0"/>
              <a:t>ellules… », et apparaît cette boîte :</a:t>
            </a:r>
          </a:p>
        </p:txBody>
      </p:sp>
      <p:grpSp>
        <p:nvGrpSpPr>
          <p:cNvPr id="10" name="Groupe 9"/>
          <p:cNvGrpSpPr/>
          <p:nvPr/>
        </p:nvGrpSpPr>
        <p:grpSpPr>
          <a:xfrm>
            <a:off x="260947" y="4437112"/>
            <a:ext cx="2603107" cy="2330201"/>
            <a:chOff x="260947" y="4437112"/>
            <a:chExt cx="2603107" cy="233020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47" y="4437112"/>
              <a:ext cx="2603107" cy="2330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à coins arrondis 6"/>
            <p:cNvSpPr/>
            <p:nvPr/>
          </p:nvSpPr>
          <p:spPr>
            <a:xfrm>
              <a:off x="309861" y="6062463"/>
              <a:ext cx="792088" cy="288033"/>
            </a:xfrm>
            <a:prstGeom prst="round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3" y="548680"/>
            <a:ext cx="196215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cteur droit 7"/>
          <p:cNvCxnSpPr/>
          <p:nvPr/>
        </p:nvCxnSpPr>
        <p:spPr>
          <a:xfrm>
            <a:off x="5951094" y="0"/>
            <a:ext cx="0" cy="676731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/>
        </p:nvSpPr>
        <p:spPr>
          <a:xfrm>
            <a:off x="6441041" y="197812"/>
            <a:ext cx="22565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Si vous n’avez pas cette réponse :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2987824" y="5317573"/>
            <a:ext cx="27503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Vous sélectionnez « Objets », puis « OK »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6157150" y="1980704"/>
            <a:ext cx="293093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C’est que vous avez des objets</a:t>
            </a:r>
          </a:p>
          <a:p>
            <a:r>
              <a:rPr lang="fr-FR" sz="1200" dirty="0"/>
              <a:t>dans votre onglet…</a:t>
            </a:r>
          </a:p>
          <a:p>
            <a:r>
              <a:rPr lang="fr-FR" sz="1200" dirty="0"/>
              <a:t>Ces objets, soit c’est vous qui les</a:t>
            </a:r>
          </a:p>
          <a:p>
            <a:r>
              <a:rPr lang="fr-FR" sz="1200" dirty="0"/>
              <a:t>avez insérés, soit ils proviennent de</a:t>
            </a:r>
          </a:p>
          <a:p>
            <a:r>
              <a:rPr lang="fr-FR" sz="1200" dirty="0"/>
              <a:t>multiples « Copier/Coller ».</a:t>
            </a:r>
          </a:p>
          <a:p>
            <a:endParaRPr lang="fr-FR" sz="1200" dirty="0"/>
          </a:p>
          <a:p>
            <a:r>
              <a:rPr lang="fr-FR" sz="1200" dirty="0"/>
              <a:t>Si vous voulez tous les supprimer, vous</a:t>
            </a:r>
          </a:p>
          <a:p>
            <a:r>
              <a:rPr lang="fr-FR" sz="1200" dirty="0"/>
              <a:t>cliquez sur « </a:t>
            </a:r>
            <a:r>
              <a:rPr lang="fr-FR" sz="1200" dirty="0" err="1"/>
              <a:t>Suppr</a:t>
            </a:r>
            <a:r>
              <a:rPr lang="fr-FR" sz="1200" dirty="0"/>
              <a:t> ».</a:t>
            </a:r>
          </a:p>
          <a:p>
            <a:r>
              <a:rPr lang="fr-FR" sz="1200" dirty="0"/>
              <a:t>Si vous voulez garder ce que vous avez</a:t>
            </a:r>
          </a:p>
          <a:p>
            <a:r>
              <a:rPr lang="fr-FR" sz="1200" dirty="0"/>
              <a:t>insérés, vous appuyez sur « </a:t>
            </a:r>
            <a:r>
              <a:rPr lang="fr-FR" sz="1200" dirty="0" err="1"/>
              <a:t>Shif</a:t>
            </a:r>
            <a:r>
              <a:rPr lang="fr-FR" sz="1200" dirty="0"/>
              <a:t> », puis,</a:t>
            </a:r>
          </a:p>
          <a:p>
            <a:r>
              <a:rPr lang="fr-FR" sz="1200" dirty="0"/>
              <a:t>tout en maintenant ce bouton enfoncé,</a:t>
            </a:r>
          </a:p>
          <a:p>
            <a:r>
              <a:rPr lang="fr-FR" sz="1200" dirty="0"/>
              <a:t>vous cliquez sur le ou les objets à conserver.</a:t>
            </a:r>
          </a:p>
          <a:p>
            <a:r>
              <a:rPr lang="fr-FR" sz="1200" dirty="0"/>
              <a:t>Puis vous appuyez sur « </a:t>
            </a:r>
            <a:r>
              <a:rPr lang="fr-FR" sz="1200" dirty="0" err="1"/>
              <a:t>Suppr</a:t>
            </a:r>
            <a:r>
              <a:rPr lang="fr-FR" sz="1200" dirty="0"/>
              <a:t> »</a:t>
            </a:r>
          </a:p>
          <a:p>
            <a:endParaRPr lang="fr-FR" sz="1200" dirty="0"/>
          </a:p>
          <a:p>
            <a:r>
              <a:rPr lang="fr-FR" sz="1200" dirty="0"/>
              <a:t>Ainsi, tous les objets, autres que les vôtres,</a:t>
            </a:r>
          </a:p>
          <a:p>
            <a:r>
              <a:rPr lang="fr-FR" sz="1200" dirty="0"/>
              <a:t>seront supprimés.</a:t>
            </a:r>
          </a:p>
          <a:p>
            <a:endParaRPr lang="fr-FR" sz="1200" dirty="0"/>
          </a:p>
          <a:p>
            <a:r>
              <a:rPr lang="fr-FR" sz="1200" dirty="0"/>
              <a:t>Par cette méthode, il m’est arrivé de gagner</a:t>
            </a:r>
          </a:p>
          <a:p>
            <a:r>
              <a:rPr lang="fr-FR" sz="1200" dirty="0"/>
              <a:t>6 Mo sur un fichier de 6,3 Mo</a:t>
            </a:r>
          </a:p>
          <a:p>
            <a:r>
              <a:rPr lang="fr-FR" sz="1200" dirty="0"/>
              <a:t>(Il y avait 5 300 objets invisibles)</a:t>
            </a:r>
          </a:p>
        </p:txBody>
      </p:sp>
    </p:spTree>
    <p:extLst>
      <p:ext uri="{BB962C8B-B14F-4D97-AF65-F5344CB8AC3E}">
        <p14:creationId xmlns:p14="http://schemas.microsoft.com/office/powerpoint/2010/main" val="1392430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/>
          <p:cNvGrpSpPr/>
          <p:nvPr/>
        </p:nvGrpSpPr>
        <p:grpSpPr>
          <a:xfrm>
            <a:off x="395536" y="807790"/>
            <a:ext cx="2828925" cy="2638425"/>
            <a:chOff x="272382" y="1348319"/>
            <a:chExt cx="2828925" cy="2638425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382" y="1348319"/>
              <a:ext cx="2828925" cy="263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à coins arrondis 5"/>
            <p:cNvSpPr/>
            <p:nvPr/>
          </p:nvSpPr>
          <p:spPr>
            <a:xfrm>
              <a:off x="367011" y="3595488"/>
              <a:ext cx="792088" cy="288033"/>
            </a:xfrm>
            <a:prstGeom prst="round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/>
          <p:cNvGrpSpPr/>
          <p:nvPr/>
        </p:nvGrpSpPr>
        <p:grpSpPr>
          <a:xfrm>
            <a:off x="395536" y="3925504"/>
            <a:ext cx="2603107" cy="2330201"/>
            <a:chOff x="260947" y="4437112"/>
            <a:chExt cx="2603107" cy="2330201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47" y="4437112"/>
              <a:ext cx="2603107" cy="2330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à coins arrondis 8"/>
            <p:cNvSpPr/>
            <p:nvPr/>
          </p:nvSpPr>
          <p:spPr>
            <a:xfrm>
              <a:off x="309861" y="6062463"/>
              <a:ext cx="792088" cy="288033"/>
            </a:xfrm>
            <a:prstGeom prst="round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395536" y="332656"/>
            <a:ext cx="22042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On va continuer avec les objets :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3851920" y="62558"/>
            <a:ext cx="0" cy="676731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4283968" y="194156"/>
            <a:ext cx="42456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Parfois, les images insérées sont très lourdes.</a:t>
            </a:r>
          </a:p>
          <a:p>
            <a:r>
              <a:rPr lang="fr-FR" sz="1200" dirty="0"/>
              <a:t>Il convient alors de les « compresser »</a:t>
            </a:r>
          </a:p>
          <a:p>
            <a:r>
              <a:rPr lang="fr-FR" sz="1200" dirty="0"/>
              <a:t>Une fois l’image sélectionnée, on va dans « Outils Image », puis </a:t>
            </a:r>
          </a:p>
          <a:p>
            <a:r>
              <a:rPr lang="fr-FR" sz="1200" dirty="0"/>
              <a:t>« Compresser les images »</a:t>
            </a:r>
          </a:p>
        </p:txBody>
      </p:sp>
      <p:grpSp>
        <p:nvGrpSpPr>
          <p:cNvPr id="12" name="Groupe 11"/>
          <p:cNvGrpSpPr/>
          <p:nvPr/>
        </p:nvGrpSpPr>
        <p:grpSpPr>
          <a:xfrm>
            <a:off x="4341186" y="1124745"/>
            <a:ext cx="3255150" cy="2736304"/>
            <a:chOff x="4341186" y="1124744"/>
            <a:chExt cx="3701244" cy="3315849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1186" y="1124744"/>
              <a:ext cx="3701244" cy="3315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à coins arrondis 13"/>
            <p:cNvSpPr/>
            <p:nvPr/>
          </p:nvSpPr>
          <p:spPr>
            <a:xfrm>
              <a:off x="7448257" y="1124744"/>
              <a:ext cx="594173" cy="432048"/>
            </a:xfrm>
            <a:prstGeom prst="round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à coins arrondis 14"/>
            <p:cNvSpPr/>
            <p:nvPr/>
          </p:nvSpPr>
          <p:spPr>
            <a:xfrm>
              <a:off x="4363237" y="1484784"/>
              <a:ext cx="1072859" cy="216024"/>
            </a:xfrm>
            <a:prstGeom prst="round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0579" y="4938788"/>
            <a:ext cx="3569888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ZoneTexte 17"/>
          <p:cNvSpPr txBox="1"/>
          <p:nvPr/>
        </p:nvSpPr>
        <p:spPr>
          <a:xfrm>
            <a:off x="4360579" y="4221088"/>
            <a:ext cx="41978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On décoche « Appliquer à l’image sélectionnée uniquement »</a:t>
            </a:r>
          </a:p>
          <a:p>
            <a:r>
              <a:rPr lang="fr-FR" sz="1200" dirty="0"/>
              <a:t>et on choisit la résolution finale (sachant que la qualité n’en sera</a:t>
            </a:r>
          </a:p>
          <a:p>
            <a:r>
              <a:rPr lang="fr-FR" sz="1200" dirty="0"/>
              <a:t>que très peu altérée)</a:t>
            </a:r>
          </a:p>
        </p:txBody>
      </p:sp>
    </p:spTree>
    <p:extLst>
      <p:ext uri="{BB962C8B-B14F-4D97-AF65-F5344CB8AC3E}">
        <p14:creationId xmlns:p14="http://schemas.microsoft.com/office/powerpoint/2010/main" val="297446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3752850" cy="415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79512" y="140360"/>
            <a:ext cx="30169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Et enfin, on va travailler sur les zones inutiles.</a:t>
            </a:r>
          </a:p>
          <a:p>
            <a:r>
              <a:rPr lang="fr-FR" sz="1200" dirty="0"/>
              <a:t>Dans l’image ci-dessous, le tableau est vide…</a:t>
            </a:r>
          </a:p>
          <a:p>
            <a:r>
              <a:rPr lang="fr-FR" sz="1200" dirty="0"/>
              <a:t>Mais la taille des ascenseurs est minuscule</a:t>
            </a:r>
          </a:p>
        </p:txBody>
      </p:sp>
      <p:cxnSp>
        <p:nvCxnSpPr>
          <p:cNvPr id="4" name="Connecteur droit avec flèche 3"/>
          <p:cNvCxnSpPr/>
          <p:nvPr/>
        </p:nvCxnSpPr>
        <p:spPr>
          <a:xfrm>
            <a:off x="2843808" y="764704"/>
            <a:ext cx="1008112" cy="86409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avec flèche 5"/>
          <p:cNvCxnSpPr/>
          <p:nvPr/>
        </p:nvCxnSpPr>
        <p:spPr>
          <a:xfrm flipH="1">
            <a:off x="971600" y="764704"/>
            <a:ext cx="1872208" cy="468052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4211960" y="162446"/>
            <a:ext cx="4884671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Il y a donc une multitude de cellules formatées, ou ayant un style.</a:t>
            </a:r>
          </a:p>
          <a:p>
            <a:r>
              <a:rPr lang="fr-FR" sz="1200" dirty="0"/>
              <a:t>Ces cellules sont inutiles, et prennent énormément de place.</a:t>
            </a:r>
          </a:p>
          <a:p>
            <a:endParaRPr lang="fr-FR" sz="1200" dirty="0"/>
          </a:p>
          <a:p>
            <a:r>
              <a:rPr lang="fr-FR" sz="1200" dirty="0"/>
              <a:t>Pour les supprimer, on va le faire en 2 étapes :</a:t>
            </a:r>
          </a:p>
          <a:p>
            <a:endParaRPr lang="fr-FR" sz="1200" dirty="0"/>
          </a:p>
          <a:p>
            <a:pPr marL="171450" indent="-171450">
              <a:buFontTx/>
              <a:buChar char="-"/>
            </a:pPr>
            <a:r>
              <a:rPr lang="fr-FR" sz="1200" dirty="0"/>
              <a:t>En supposant le tableau rempli de A1 à BA200</a:t>
            </a:r>
          </a:p>
          <a:p>
            <a:pPr marL="171450" indent="-171450">
              <a:buFontTx/>
              <a:buChar char="-"/>
            </a:pPr>
            <a:endParaRPr lang="fr-FR" sz="1200" dirty="0"/>
          </a:p>
          <a:p>
            <a:pPr marL="171450" indent="-171450">
              <a:buFontTx/>
              <a:buChar char="-"/>
            </a:pPr>
            <a:r>
              <a:rPr lang="fr-FR" sz="1200" dirty="0"/>
              <a:t>On sélectionne toute la ligne 202 (soit dernière ligne +2)</a:t>
            </a:r>
          </a:p>
          <a:p>
            <a:r>
              <a:rPr lang="fr-FR" sz="1200" dirty="0"/>
              <a:t>   . on appuie simultanément sur les touches Ctrl + Shift + </a:t>
            </a:r>
            <a:r>
              <a:rPr lang="fr-FR" sz="1200" b="1" u="sng" dirty="0"/>
              <a:t>Flèche vers le bas</a:t>
            </a:r>
          </a:p>
          <a:p>
            <a:r>
              <a:rPr lang="fr-FR" sz="1200" dirty="0"/>
              <a:t>      (toutes les lignes de 202 à 65536 (ou 1 048 576) sont sélectionnées)</a:t>
            </a:r>
          </a:p>
          <a:p>
            <a:r>
              <a:rPr lang="fr-FR" sz="1200" dirty="0"/>
              <a:t>   . on fait un clic droit sur une cellule quelconque, puis « Supprimer »</a:t>
            </a:r>
          </a:p>
          <a:p>
            <a:r>
              <a:rPr lang="fr-FR" sz="1200" dirty="0"/>
              <a:t>   . et on choisit « Aucun remplissage » dans le choix de la couleur de fond.</a:t>
            </a:r>
          </a:p>
          <a:p>
            <a:r>
              <a:rPr lang="fr-FR" sz="1200" dirty="0"/>
              <a:t>(Version plus récente, on clique sur « Effacer Tout » du ruban « Accueil »,</a:t>
            </a:r>
          </a:p>
          <a:p>
            <a:r>
              <a:rPr lang="fr-FR" sz="1200" dirty="0"/>
              <a:t>                                        onglet « Edition »)</a:t>
            </a:r>
          </a:p>
        </p:txBody>
      </p:sp>
      <p:cxnSp>
        <p:nvCxnSpPr>
          <p:cNvPr id="10" name="Connecteur droit 9"/>
          <p:cNvCxnSpPr/>
          <p:nvPr/>
        </p:nvCxnSpPr>
        <p:spPr>
          <a:xfrm>
            <a:off x="4211960" y="62557"/>
            <a:ext cx="0" cy="631877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6852" r="71042" b="67407"/>
          <a:stretch/>
        </p:blipFill>
        <p:spPr bwMode="auto">
          <a:xfrm>
            <a:off x="4792897" y="2765499"/>
            <a:ext cx="19431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4499992" y="5413449"/>
            <a:ext cx="41178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Pour supprimer les colonnes inutiles, on va agir de même,</a:t>
            </a:r>
          </a:p>
          <a:p>
            <a:r>
              <a:rPr lang="fr-FR" sz="1200" dirty="0"/>
              <a:t>en sélectionnant toute la colonne BD, puis appui simultané sur </a:t>
            </a:r>
          </a:p>
          <a:p>
            <a:r>
              <a:rPr lang="fr-FR" sz="1200" dirty="0"/>
              <a:t>Ctrl + Shift + </a:t>
            </a:r>
            <a:r>
              <a:rPr lang="fr-FR" sz="1200" b="1" u="sng" dirty="0"/>
              <a:t>Flèche vers la droite</a:t>
            </a:r>
          </a:p>
          <a:p>
            <a:r>
              <a:rPr lang="fr-FR" sz="1200" dirty="0"/>
              <a:t>Et tout pareil pour la suppression, et remplissage de fond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539552" y="6525344"/>
            <a:ext cx="83660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u="sng" dirty="0">
                <a:solidFill>
                  <a:srgbClr val="FF0000"/>
                </a:solidFill>
              </a:rPr>
              <a:t>En espérant que ces quelques manipulations vous aient permis d’alléger allègrement vos fichiers</a:t>
            </a:r>
          </a:p>
        </p:txBody>
      </p:sp>
    </p:spTree>
    <p:extLst>
      <p:ext uri="{BB962C8B-B14F-4D97-AF65-F5344CB8AC3E}">
        <p14:creationId xmlns:p14="http://schemas.microsoft.com/office/powerpoint/2010/main" val="137411072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670</Words>
  <Application>Microsoft Office PowerPoint</Application>
  <PresentationFormat>Affichage à l'écran (4:3)</PresentationFormat>
  <Paragraphs>72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8" baseType="lpstr">
      <vt:lpstr>Arial</vt:lpstr>
      <vt:lpstr>Calibri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MINISTERE DE LA DEFENSE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Hub</dc:creator>
  <cp:lastModifiedBy>Hub</cp:lastModifiedBy>
  <cp:revision>15</cp:revision>
  <dcterms:created xsi:type="dcterms:W3CDTF">2016-11-25T10:01:08Z</dcterms:created>
  <dcterms:modified xsi:type="dcterms:W3CDTF">2023-01-20T14:22:39Z</dcterms:modified>
</cp:coreProperties>
</file>